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90" r:id="rId4"/>
    <p:sldId id="302" r:id="rId5"/>
    <p:sldId id="282" r:id="rId6"/>
    <p:sldId id="300" r:id="rId7"/>
    <p:sldId id="301" r:id="rId8"/>
    <p:sldId id="289" r:id="rId9"/>
    <p:sldId id="291" r:id="rId10"/>
    <p:sldId id="28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/>
    <p:restoredTop sz="92619"/>
  </p:normalViewPr>
  <p:slideViewPr>
    <p:cSldViewPr snapToGrid="0" snapToObjects="1">
      <p:cViewPr varScale="1">
        <p:scale>
          <a:sx n="136" d="100"/>
          <a:sy n="136" d="100"/>
        </p:scale>
        <p:origin x="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8a245b4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8a245b4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24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adlockempire.github.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Mutual Exclusion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May 22,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706A-7055-4E47-BDFF-E8B4F84E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#2: Lock with 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7B18-ECF8-4719-BA7B-B3CE71F1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Spinning: What Now? </a:t>
            </a:r>
          </a:p>
          <a:p>
            <a:r>
              <a:rPr lang="en-US" dirty="0"/>
              <a:t>A Simple Approach: Just Yield, Baby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Usually more efficient than spin-lock. (But is it always?)</a:t>
            </a:r>
          </a:p>
          <a:p>
            <a:r>
              <a:rPr lang="en-US" dirty="0"/>
              <a:t>Another problem?</a:t>
            </a:r>
          </a:p>
          <a:p>
            <a:pPr lvl="1"/>
            <a:r>
              <a:rPr lang="en-US" dirty="0"/>
              <a:t>Not fair: It is undefined who will enter the critical section next, assuming many compete. In fact, threads can “starve”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CAC62-A9FC-4AA1-B2AA-5A094EC7522B}"/>
              </a:ext>
            </a:extLst>
          </p:cNvPr>
          <p:cNvSpPr/>
          <p:nvPr/>
        </p:nvSpPr>
        <p:spPr>
          <a:xfrm>
            <a:off x="2902858" y="29648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yield()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give up the CPU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54D0-3EC5-42AF-BA94-56A7A4D1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#3: Sleep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AC95-7961-4AA7-A33E-42750327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4"/>
            <a:ext cx="10515600" cy="4895850"/>
          </a:xfrm>
        </p:spPr>
        <p:txBody>
          <a:bodyPr/>
          <a:lstStyle/>
          <a:p>
            <a:r>
              <a:rPr lang="en-US" dirty="0"/>
              <a:t>Using Queues: Sleeping Instead Of Spinning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81B14-AE16-4E39-B163-05C87B3DD0BA}"/>
              </a:ext>
            </a:extLst>
          </p:cNvPr>
          <p:cNvSpPr/>
          <p:nvPr/>
        </p:nvSpPr>
        <p:spPr>
          <a:xfrm>
            <a:off x="1447446" y="2252217"/>
            <a:ext cx="92971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enqueue();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put into a queue to wait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unlock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dequeue();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 the process at the head of the queue and run it. 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4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43D1-4E25-4E47-A3EE-E1140F5C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1A619-9E41-4AC2-986B-56A243E0D668}"/>
              </a:ext>
            </a:extLst>
          </p:cNvPr>
          <p:cNvSpPr/>
          <p:nvPr/>
        </p:nvSpPr>
        <p:spPr>
          <a:xfrm>
            <a:off x="838200" y="1676580"/>
            <a:ext cx="955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51F1C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Go to </a:t>
            </a:r>
            <a:r>
              <a:rPr lang="en-US" sz="2400" dirty="0">
                <a:hlinkClick r:id="rId2"/>
              </a:rPr>
              <a:t>https://deadlockempire.github.io/</a:t>
            </a:r>
            <a:r>
              <a:rPr lang="en-US" sz="2400" dirty="0"/>
              <a:t> and try some quests.</a:t>
            </a:r>
          </a:p>
          <a:p>
            <a:pPr marL="285750" indent="-285750">
              <a:buClr>
                <a:srgbClr val="751F1C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Act as an evil scheduler forcing the concurrent code into undesired situations!</a:t>
            </a:r>
          </a:p>
        </p:txBody>
      </p:sp>
    </p:spTree>
    <p:extLst>
      <p:ext uri="{BB962C8B-B14F-4D97-AF65-F5344CB8AC3E}">
        <p14:creationId xmlns:p14="http://schemas.microsoft.com/office/powerpoint/2010/main" val="5900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dirty="0">
                <a:solidFill>
                  <a:srgbClr val="002B5B"/>
                </a:solidFill>
              </a:rPr>
              <a:t>Outline</a:t>
            </a:r>
            <a:endParaRPr dirty="0">
              <a:solidFill>
                <a:srgbClr val="002B5B"/>
              </a:solidFill>
            </a:endParaRPr>
          </a:p>
        </p:txBody>
      </p:sp>
      <p:sp>
        <p:nvSpPr>
          <p:cNvPr id="85" name="Google Shape;8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Problem Review</a:t>
            </a:r>
          </a:p>
          <a:p>
            <a:r>
              <a:rPr lang="en-US" dirty="0">
                <a:ea typeface="+mn-lt"/>
                <a:cs typeface="+mn-lt"/>
              </a:rPr>
              <a:t>How to fix the problem?</a:t>
            </a:r>
          </a:p>
          <a:p>
            <a:pPr lvl="1"/>
            <a:r>
              <a:rPr lang="en-US" dirty="0">
                <a:ea typeface="+mn-lt"/>
                <a:cs typeface="+mn-lt"/>
              </a:rPr>
              <a:t>Attempts</a:t>
            </a:r>
          </a:p>
          <a:p>
            <a:pPr lvl="2"/>
            <a:r>
              <a:rPr lang="en-US" dirty="0">
                <a:ea typeface="+mn-lt"/>
                <a:cs typeface="+mn-lt"/>
              </a:rPr>
              <a:t>disable interruption</a:t>
            </a:r>
          </a:p>
          <a:p>
            <a:pPr lvl="2"/>
            <a:r>
              <a:rPr lang="en-US" dirty="0">
                <a:ea typeface="+mn-lt"/>
                <a:cs typeface="+mn-lt"/>
              </a:rPr>
              <a:t>global flag</a:t>
            </a:r>
          </a:p>
          <a:p>
            <a:pPr lvl="1"/>
            <a:r>
              <a:rPr lang="en-US" dirty="0">
                <a:ea typeface="+mn-lt"/>
                <a:cs typeface="+mn-lt"/>
              </a:rPr>
              <a:t>Solutions</a:t>
            </a:r>
          </a:p>
          <a:p>
            <a:pPr lvl="2"/>
            <a:r>
              <a:rPr lang="en-US" dirty="0">
                <a:ea typeface="+mn-lt"/>
                <a:cs typeface="+mn-lt"/>
              </a:rPr>
              <a:t>Hardware-supported approach: </a:t>
            </a:r>
            <a:r>
              <a:rPr lang="en-US" dirty="0" err="1">
                <a:ea typeface="+mn-lt"/>
                <a:cs typeface="+mn-lt"/>
              </a:rPr>
              <a:t>TestAndSet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US" dirty="0">
                <a:ea typeface="+mn-lt"/>
                <a:cs typeface="+mn-lt"/>
              </a:rPr>
              <a:t>Improving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60267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502B-3C59-4304-AF4B-1E9DFFB2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1E49-3E8D-4935-971D-BA5A5204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threads add (counter = counter + 1) 10000 times to a global variable. The result is less than 10000*2.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8D832-E1FF-3363-125C-471565DED92A}"/>
              </a:ext>
            </a:extLst>
          </p:cNvPr>
          <p:cNvSpPr txBox="1"/>
          <p:nvPr/>
        </p:nvSpPr>
        <p:spPr>
          <a:xfrm>
            <a:off x="1898495" y="3236624"/>
            <a:ext cx="60941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% ./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thread_counter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10000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main: begin [counter = 0]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B: begin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addr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 counter: 0x16f4ef098]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A: begin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addr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 counter: 0x16f4ef098]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B: done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A: done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main: done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[counter: 12279]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[should: 20000]</a:t>
            </a:r>
          </a:p>
        </p:txBody>
      </p:sp>
    </p:spTree>
    <p:extLst>
      <p:ext uri="{BB962C8B-B14F-4D97-AF65-F5344CB8AC3E}">
        <p14:creationId xmlns:p14="http://schemas.microsoft.com/office/powerpoint/2010/main" val="164139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8FD-5FE3-4543-B6A9-F39C279E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Problem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6293-F43D-4535-8870-50002F04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524" y="1859320"/>
            <a:ext cx="3564733" cy="1164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w3, 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7A91C-08EF-40F5-AA32-B44CA80DD751}"/>
              </a:ext>
            </a:extLst>
          </p:cNvPr>
          <p:cNvSpPr/>
          <p:nvPr/>
        </p:nvSpPr>
        <p:spPr>
          <a:xfrm>
            <a:off x="623596" y="211102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</a:rPr>
              <a:t>counter = counter + 1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	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1469-D887-49BF-A513-B7919D142176}"/>
              </a:ext>
            </a:extLst>
          </p:cNvPr>
          <p:cNvSpPr txBox="1"/>
          <p:nvPr/>
        </p:nvSpPr>
        <p:spPr>
          <a:xfrm>
            <a:off x="1015482" y="3638939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F26D4-E8A2-4D49-BDB6-E6A7CF13CFE5}"/>
              </a:ext>
            </a:extLst>
          </p:cNvPr>
          <p:cNvSpPr txBox="1"/>
          <p:nvPr/>
        </p:nvSpPr>
        <p:spPr>
          <a:xfrm>
            <a:off x="2703893" y="363839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B6C7D-DAF1-4022-8E5E-A91A674E863F}"/>
              </a:ext>
            </a:extLst>
          </p:cNvPr>
          <p:cNvSpPr txBox="1"/>
          <p:nvPr/>
        </p:nvSpPr>
        <p:spPr>
          <a:xfrm>
            <a:off x="7952592" y="364150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C21F3-953D-4A04-89B5-C1BC2814C229}"/>
              </a:ext>
            </a:extLst>
          </p:cNvPr>
          <p:cNvCxnSpPr/>
          <p:nvPr/>
        </p:nvCxnSpPr>
        <p:spPr>
          <a:xfrm>
            <a:off x="1015482" y="4797587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049F9-1754-453D-8CD8-77D4D975AAE2}"/>
              </a:ext>
            </a:extLst>
          </p:cNvPr>
          <p:cNvCxnSpPr/>
          <p:nvPr/>
        </p:nvCxnSpPr>
        <p:spPr>
          <a:xfrm>
            <a:off x="1015482" y="6099921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60184E-A915-894B-9833-A6A052271DF2}"/>
              </a:ext>
            </a:extLst>
          </p:cNvPr>
          <p:cNvSpPr txBox="1">
            <a:spLocks/>
          </p:cNvSpPr>
          <p:nvPr/>
        </p:nvSpPr>
        <p:spPr>
          <a:xfrm>
            <a:off x="1945204" y="4018754"/>
            <a:ext cx="3564733" cy="258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w3, w3, 1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299503-1763-864F-966F-19CBFCBBAC8B}"/>
              </a:ext>
            </a:extLst>
          </p:cNvPr>
          <p:cNvSpPr txBox="1">
            <a:spLocks/>
          </p:cNvSpPr>
          <p:nvPr/>
        </p:nvSpPr>
        <p:spPr>
          <a:xfrm>
            <a:off x="7193903" y="4899043"/>
            <a:ext cx="3564733" cy="116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w3, 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w3, 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24]</a:t>
            </a:r>
          </a:p>
        </p:txBody>
      </p:sp>
    </p:spTree>
    <p:extLst>
      <p:ext uri="{BB962C8B-B14F-4D97-AF65-F5344CB8AC3E}">
        <p14:creationId xmlns:p14="http://schemas.microsoft.com/office/powerpoint/2010/main" val="291017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9CA3-1958-4B07-836A-BA48A424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The Wish For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7967-F38F-4617-B1AA-AA548BD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>
                <a:solidFill>
                  <a:srgbClr val="FF0000"/>
                </a:solidFill>
              </a:rPr>
              <a:t>race condition</a:t>
            </a:r>
          </a:p>
          <a:p>
            <a:pPr lvl="1"/>
            <a:r>
              <a:rPr lang="en-US" dirty="0"/>
              <a:t>Behavior of execution is undetermined, depends on the timing of instructions across concurrent threads</a:t>
            </a:r>
          </a:p>
          <a:p>
            <a:r>
              <a:rPr lang="en-US" dirty="0"/>
              <a:t>Goal: finish code in a </a:t>
            </a:r>
            <a:r>
              <a:rPr lang="en-US" dirty="0">
                <a:solidFill>
                  <a:srgbClr val="FF0000"/>
                </a:solidFill>
              </a:rPr>
              <a:t>critical section</a:t>
            </a:r>
            <a:r>
              <a:rPr lang="en-US" dirty="0"/>
              <a:t> as an </a:t>
            </a:r>
            <a:r>
              <a:rPr lang="en-US" dirty="0">
                <a:solidFill>
                  <a:srgbClr val="FF0000"/>
                </a:solidFill>
              </a:rPr>
              <a:t>atomic</a:t>
            </a:r>
            <a:r>
              <a:rPr lang="en-US" dirty="0"/>
              <a:t> unit – no interrupt.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rgbClr val="FF0000"/>
                </a:solidFill>
              </a:rPr>
              <a:t>mutual exclusion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mutex</a:t>
            </a:r>
            <a:endParaRPr lang="en-US" dirty="0"/>
          </a:p>
          <a:p>
            <a:pPr lvl="1"/>
            <a:r>
              <a:rPr lang="en-US" dirty="0"/>
              <a:t>As long as one thread is in the critical section (or editing a shared resource), no other thread should be allowed to enter the critical section (or access the shared resource)</a:t>
            </a:r>
          </a:p>
        </p:txBody>
      </p:sp>
    </p:spTree>
    <p:extLst>
      <p:ext uri="{BB962C8B-B14F-4D97-AF65-F5344CB8AC3E}">
        <p14:creationId xmlns:p14="http://schemas.microsoft.com/office/powerpoint/2010/main" val="206637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571D-3E0A-4498-96E7-402F116E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ABED-FEF0-4DCA-A5EA-09882D57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8326"/>
          </a:xfrm>
        </p:spPr>
        <p:txBody>
          <a:bodyPr/>
          <a:lstStyle/>
          <a:p>
            <a:r>
              <a:rPr lang="en-US" dirty="0"/>
              <a:t>Disable/enable alarm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D85DC-440E-4C16-B732-0E261EDAD11D}"/>
              </a:ext>
            </a:extLst>
          </p:cNvPr>
          <p:cNvSpPr/>
          <p:nvPr/>
        </p:nvSpPr>
        <p:spPr>
          <a:xfrm>
            <a:off x="2954694" y="270570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1 void lock() {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2 	</a:t>
            </a:r>
            <a:r>
              <a:rPr lang="en-US" dirty="0" err="1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DisableInterrupts</a:t>
            </a:r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3 }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4 void unlock() {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5 	</a:t>
            </a:r>
            <a:r>
              <a:rPr lang="en-US" dirty="0" err="1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EnableInterrupts</a:t>
            </a:r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6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3749-545B-4AAE-AE25-594F03C925EA}"/>
              </a:ext>
            </a:extLst>
          </p:cNvPr>
          <p:cNvSpPr txBox="1"/>
          <p:nvPr/>
        </p:nvSpPr>
        <p:spPr>
          <a:xfrm>
            <a:off x="2954694" y="5271796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1A593E61-4467-442F-847F-DC547B42A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267" y="5686618"/>
            <a:ext cx="674914" cy="6749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AA1C01-71AF-4E3F-8687-066E274AC546}"/>
              </a:ext>
            </a:extLst>
          </p:cNvPr>
          <p:cNvSpPr/>
          <p:nvPr/>
        </p:nvSpPr>
        <p:spPr>
          <a:xfrm>
            <a:off x="4263777" y="5268104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6732734D-9B9D-462C-9387-429CF3443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3457" y="5686618"/>
            <a:ext cx="674914" cy="674914"/>
          </a:xfrm>
          <a:prstGeom prst="rect">
            <a:avLst/>
          </a:prstGeom>
        </p:spPr>
      </p:pic>
      <p:pic>
        <p:nvPicPr>
          <p:cNvPr id="2050" name="Picture 2" descr="Image result for no meme">
            <a:extLst>
              <a:ext uri="{FF2B5EF4-FFF2-40B4-BE49-F238E27FC236}">
                <a16:creationId xmlns:a16="http://schemas.microsoft.com/office/drawing/2014/main" id="{D04F15F7-F940-4C32-9620-867FBD57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082" y="2381750"/>
            <a:ext cx="3336447" cy="24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3A866A-84B3-42D9-BA74-834177B3B4FF}"/>
              </a:ext>
            </a:extLst>
          </p:cNvPr>
          <p:cNvSpPr txBox="1"/>
          <p:nvPr/>
        </p:nvSpPr>
        <p:spPr>
          <a:xfrm>
            <a:off x="6393609" y="4902464"/>
            <a:ext cx="568739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But dangerous that any program may monopolize the CPU.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18954-2525-A54C-910B-E069B0E95AB0}"/>
              </a:ext>
            </a:extLst>
          </p:cNvPr>
          <p:cNvSpPr txBox="1"/>
          <p:nvPr/>
        </p:nvSpPr>
        <p:spPr>
          <a:xfrm>
            <a:off x="7075622" y="5545103"/>
            <a:ext cx="43233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Also: does not work for multiple processors!</a:t>
            </a:r>
          </a:p>
        </p:txBody>
      </p:sp>
    </p:spTree>
    <p:extLst>
      <p:ext uri="{BB962C8B-B14F-4D97-AF65-F5344CB8AC3E}">
        <p14:creationId xmlns:p14="http://schemas.microsoft.com/office/powerpoint/2010/main" val="32065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174371-E8BF-424B-8D43-56AF081C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996" y="2731455"/>
            <a:ext cx="5382736" cy="22926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58BE19-242E-4450-8A3C-9BCD7158A791}"/>
              </a:ext>
            </a:extLst>
          </p:cNvPr>
          <p:cNvSpPr/>
          <p:nvPr/>
        </p:nvSpPr>
        <p:spPr>
          <a:xfrm>
            <a:off x="838200" y="1962823"/>
            <a:ext cx="6389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 typedef struct __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{ int flag; }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2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3 void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init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4 // 0 -&gt; lock is available, 1 -&gt; held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5 	mutex-&gt;flag = 0;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6 }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7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8 void lock(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9 	while (mutex-&gt;flag == 1) // TEST the flag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10 		; // spin-wait (do nothing)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11 	mutex-&gt;flag = 1; // now SET it!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12 }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13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14 void unlock(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15 	mutex-&gt;flag = 0;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16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F571D-3E0A-4498-96E7-402F116E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ABED-FEF0-4DCA-A5EA-09882D57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84"/>
            <a:ext cx="10515600" cy="628326"/>
          </a:xfrm>
        </p:spPr>
        <p:txBody>
          <a:bodyPr/>
          <a:lstStyle/>
          <a:p>
            <a:r>
              <a:rPr lang="en-US" dirty="0"/>
              <a:t>Use a global flag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3749-545B-4AAE-AE25-594F03C925EA}"/>
              </a:ext>
            </a:extLst>
          </p:cNvPr>
          <p:cNvSpPr txBox="1"/>
          <p:nvPr/>
        </p:nvSpPr>
        <p:spPr>
          <a:xfrm>
            <a:off x="7228114" y="1044000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A1C01-71AF-4E3F-8687-066E274AC546}"/>
              </a:ext>
            </a:extLst>
          </p:cNvPr>
          <p:cNvSpPr/>
          <p:nvPr/>
        </p:nvSpPr>
        <p:spPr>
          <a:xfrm>
            <a:off x="8537197" y="1040308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A2CFB436-4694-4C6F-8683-448B814DA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158" y="1468132"/>
            <a:ext cx="810185" cy="810185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6D911943-7F23-4015-991E-F29AAEE97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155" y="1427870"/>
            <a:ext cx="810185" cy="8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1D27-A88B-44D9-875C-8B26405A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Block: </a:t>
            </a:r>
            <a:r>
              <a:rPr lang="en-US" dirty="0" err="1"/>
              <a:t>TestAndSet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9612-BC67-4BE0-A6B5-CFC4C961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atomic function which is supported by hardware. Pseudocode: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let’s write </a:t>
            </a:r>
            <a:r>
              <a:rPr lang="en-US" dirty="0" err="1"/>
              <a:t>init</a:t>
            </a:r>
            <a:r>
              <a:rPr lang="en-US" dirty="0"/>
              <a:t>(), lock() and unlock() functions with </a:t>
            </a:r>
            <a:r>
              <a:rPr lang="en-US" dirty="0" err="1"/>
              <a:t>TestAndSet</a:t>
            </a:r>
            <a:r>
              <a:rPr lang="en-US" dirty="0"/>
              <a:t> (TAS), so a critical section can be protected between lock() and unlock()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706BF-43F8-43A7-9001-6CF3AF9F3E37}"/>
              </a:ext>
            </a:extLst>
          </p:cNvPr>
          <p:cNvSpPr txBox="1"/>
          <p:nvPr/>
        </p:nvSpPr>
        <p:spPr>
          <a:xfrm>
            <a:off x="2779589" y="4393444"/>
            <a:ext cx="560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Return the old value and set the new value.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A7F96-06A6-4AF5-9FF8-120601589A38}"/>
              </a:ext>
            </a:extLst>
          </p:cNvPr>
          <p:cNvSpPr/>
          <p:nvPr/>
        </p:nvSpPr>
        <p:spPr>
          <a:xfrm>
            <a:off x="1943100" y="2464556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 C code! The following function is ATOMIC</a:t>
            </a:r>
            <a:endParaRPr lang="en-US" sz="2000" dirty="0">
              <a:solidFill>
                <a:srgbClr val="C5392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TestAndSet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new)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old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fetch old value at </a:t>
            </a:r>
            <a:r>
              <a:rPr lang="en-US" sz="2000" dirty="0" err="1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store ’new’ into </a:t>
            </a:r>
            <a:r>
              <a:rPr lang="en-US" sz="2000" dirty="0" err="1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old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the old value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7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63D6-8B5E-4AE5-976B-1880BC0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#1: Make a spin-lock with TAS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F748C1-D215-4691-939E-8211B17590B2}"/>
              </a:ext>
            </a:extLst>
          </p:cNvPr>
          <p:cNvSpPr/>
          <p:nvPr/>
        </p:nvSpPr>
        <p:spPr>
          <a:xfrm>
            <a:off x="1022204" y="1347439"/>
            <a:ext cx="77671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flag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0 indicates that lock is available, 1 that it is held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TestAndSet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(&amp;lock-&gt;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spin-wait (do nothing)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unlock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ABDBD-0123-4149-9CD6-FCE4FF239E8D}"/>
              </a:ext>
            </a:extLst>
          </p:cNvPr>
          <p:cNvSpPr txBox="1"/>
          <p:nvPr/>
        </p:nvSpPr>
        <p:spPr>
          <a:xfrm>
            <a:off x="7993924" y="4145257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23E60-7B59-40EF-A2E5-85B7FF48AFF8}"/>
              </a:ext>
            </a:extLst>
          </p:cNvPr>
          <p:cNvSpPr/>
          <p:nvPr/>
        </p:nvSpPr>
        <p:spPr>
          <a:xfrm>
            <a:off x="9303007" y="4141565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C7E05DA2-EBBF-4E86-98E9-DC28274E2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965" y="4529127"/>
            <a:ext cx="810185" cy="810185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AE834805-F3B3-4DB8-B08D-0306B7564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8505" y="4614405"/>
            <a:ext cx="674914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23671</TotalTime>
  <Words>943</Words>
  <Application>Microsoft Macintosh PowerPoint</Application>
  <PresentationFormat>Widescreen</PresentationFormat>
  <Paragraphs>118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Anonymice Powerline</vt:lpstr>
      <vt:lpstr>Arial</vt:lpstr>
      <vt:lpstr>Calibri</vt:lpstr>
      <vt:lpstr>Calibri Light</vt:lpstr>
      <vt:lpstr>Consolas</vt:lpstr>
      <vt:lpstr>Menlo</vt:lpstr>
      <vt:lpstr>Wingdings</vt:lpstr>
      <vt:lpstr>Office Theme</vt:lpstr>
      <vt:lpstr>CSSE 132 Mutual Exclusion</vt:lpstr>
      <vt:lpstr>Outline</vt:lpstr>
      <vt:lpstr>Problem Review</vt:lpstr>
      <vt:lpstr>Review: Problem investigation</vt:lpstr>
      <vt:lpstr>Solution: The Wish For Atomicity</vt:lpstr>
      <vt:lpstr>Attempt #1</vt:lpstr>
      <vt:lpstr>Attempt #2</vt:lpstr>
      <vt:lpstr>Building Block: TestAndSet</vt:lpstr>
      <vt:lpstr>Mutex Solution #1: Make a spin-lock with TAS</vt:lpstr>
      <vt:lpstr>Mutex Solution #2: Lock with Yield</vt:lpstr>
      <vt:lpstr>Mutex Solution #3: Sleep Queues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141</cp:revision>
  <cp:lastPrinted>2018-10-30T16:55:05Z</cp:lastPrinted>
  <dcterms:created xsi:type="dcterms:W3CDTF">2018-07-09T21:38:51Z</dcterms:created>
  <dcterms:modified xsi:type="dcterms:W3CDTF">2025-05-22T12:43:21Z</dcterms:modified>
</cp:coreProperties>
</file>