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9" r:id="rId3"/>
    <p:sldId id="257" r:id="rId4"/>
    <p:sldId id="258" r:id="rId5"/>
    <p:sldId id="267" r:id="rId6"/>
    <p:sldId id="261" r:id="rId7"/>
    <p:sldId id="262" r:id="rId8"/>
    <p:sldId id="263" r:id="rId9"/>
    <p:sldId id="266" r:id="rId10"/>
    <p:sldId id="260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1F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663146-01DE-43BF-8359-84ED09564D24}" v="1" dt="2019-04-25T18:57:15.07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38"/>
    <p:restoredTop sz="94653"/>
  </p:normalViewPr>
  <p:slideViewPr>
    <p:cSldViewPr snapToGrid="0" snapToObjects="1">
      <p:cViewPr varScale="1">
        <p:scale>
          <a:sx n="147" d="100"/>
          <a:sy n="147" d="100"/>
        </p:scale>
        <p:origin x="224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ng, Lixing" userId="d86a4794-d57c-4f6d-acee-3349d9d3edfc" providerId="ADAL" clId="{3C663146-01DE-43BF-8359-84ED09564D24}"/>
    <pc:docChg chg="custSel modSld">
      <pc:chgData name="Song, Lixing" userId="d86a4794-d57c-4f6d-acee-3349d9d3edfc" providerId="ADAL" clId="{3C663146-01DE-43BF-8359-84ED09564D24}" dt="2019-04-25T15:49:23.626" v="44" actId="313"/>
      <pc:docMkLst>
        <pc:docMk/>
      </pc:docMkLst>
      <pc:sldChg chg="modSp">
        <pc:chgData name="Song, Lixing" userId="d86a4794-d57c-4f6d-acee-3349d9d3edfc" providerId="ADAL" clId="{3C663146-01DE-43BF-8359-84ED09564D24}" dt="2019-04-25T15:49:23.626" v="44" actId="313"/>
        <pc:sldMkLst>
          <pc:docMk/>
          <pc:sldMk cId="2087133815" sldId="262"/>
        </pc:sldMkLst>
        <pc:spChg chg="mod">
          <ac:chgData name="Song, Lixing" userId="d86a4794-d57c-4f6d-acee-3349d9d3edfc" providerId="ADAL" clId="{3C663146-01DE-43BF-8359-84ED09564D24}" dt="2019-04-25T15:49:23.626" v="44" actId="313"/>
          <ac:spMkLst>
            <pc:docMk/>
            <pc:sldMk cId="2087133815" sldId="262"/>
            <ac:spMk id="3" creationId="{3082E064-0B94-C145-86EE-B1CDCFCAE532}"/>
          </ac:spMkLst>
        </pc:spChg>
        <pc:spChg chg="mod">
          <ac:chgData name="Song, Lixing" userId="d86a4794-d57c-4f6d-acee-3349d9d3edfc" providerId="ADAL" clId="{3C663146-01DE-43BF-8359-84ED09564D24}" dt="2019-04-25T15:49:17.126" v="43" actId="13822"/>
          <ac:spMkLst>
            <pc:docMk/>
            <pc:sldMk cId="2087133815" sldId="262"/>
            <ac:spMk id="4" creationId="{138809A1-CF7D-4880-8398-EDD03A4BF2F1}"/>
          </ac:spMkLst>
        </pc:spChg>
      </pc:sldChg>
    </pc:docChg>
  </pc:docChgLst>
  <pc:docChgLst>
    <pc:chgData name="Song, Lixing" userId="S::song3@rose-hulman.edu::d86a4794-d57c-4f6d-acee-3349d9d3edfc" providerId="AD" clId="Web-{0348AA8F-EE20-7BD4-0D25-24B3EF58187D}"/>
    <pc:docChg chg="modSld">
      <pc:chgData name="Song, Lixing" userId="S::song3@rose-hulman.edu::d86a4794-d57c-4f6d-acee-3349d9d3edfc" providerId="AD" clId="Web-{0348AA8F-EE20-7BD4-0D25-24B3EF58187D}" dt="2019-04-18T23:37:45.034" v="206" actId="1076"/>
      <pc:docMkLst>
        <pc:docMk/>
      </pc:docMkLst>
      <pc:sldChg chg="addSp modSp">
        <pc:chgData name="Song, Lixing" userId="S::song3@rose-hulman.edu::d86a4794-d57c-4f6d-acee-3349d9d3edfc" providerId="AD" clId="Web-{0348AA8F-EE20-7BD4-0D25-24B3EF58187D}" dt="2019-04-18T22:48:06.221" v="105" actId="20577"/>
        <pc:sldMkLst>
          <pc:docMk/>
          <pc:sldMk cId="1923477659" sldId="257"/>
        </pc:sldMkLst>
        <pc:spChg chg="add mod">
          <ac:chgData name="Song, Lixing" userId="S::song3@rose-hulman.edu::d86a4794-d57c-4f6d-acee-3349d9d3edfc" providerId="AD" clId="Web-{0348AA8F-EE20-7BD4-0D25-24B3EF58187D}" dt="2019-04-18T22:48:06.221" v="105" actId="20577"/>
          <ac:spMkLst>
            <pc:docMk/>
            <pc:sldMk cId="1923477659" sldId="257"/>
            <ac:spMk id="5" creationId="{684127C0-D695-455D-8B42-825B90890C3B}"/>
          </ac:spMkLst>
        </pc:spChg>
      </pc:sldChg>
      <pc:sldChg chg="addSp modSp">
        <pc:chgData name="Song, Lixing" userId="S::song3@rose-hulman.edu::d86a4794-d57c-4f6d-acee-3349d9d3edfc" providerId="AD" clId="Web-{0348AA8F-EE20-7BD4-0D25-24B3EF58187D}" dt="2019-04-18T23:37:45.034" v="206" actId="1076"/>
        <pc:sldMkLst>
          <pc:docMk/>
          <pc:sldMk cId="2087133815" sldId="262"/>
        </pc:sldMkLst>
        <pc:spChg chg="add mod">
          <ac:chgData name="Song, Lixing" userId="S::song3@rose-hulman.edu::d86a4794-d57c-4f6d-acee-3349d9d3edfc" providerId="AD" clId="Web-{0348AA8F-EE20-7BD4-0D25-24B3EF58187D}" dt="2019-04-18T23:37:45.034" v="206" actId="1076"/>
          <ac:spMkLst>
            <pc:docMk/>
            <pc:sldMk cId="2087133815" sldId="262"/>
            <ac:spMk id="4" creationId="{138809A1-CF7D-4880-8398-EDD03A4BF2F1}"/>
          </ac:spMkLst>
        </pc:spChg>
      </pc:sldChg>
    </pc:docChg>
  </pc:docChgLst>
  <pc:docChgLst>
    <pc:chgData name="Song, Lixing" userId="S::song3@rose-hulman.edu::d86a4794-d57c-4f6d-acee-3349d9d3edfc" providerId="AD" clId="Web-{3D0EB569-863B-150F-8F61-C706765D378F}"/>
    <pc:docChg chg="modSld">
      <pc:chgData name="Song, Lixing" userId="S::song3@rose-hulman.edu::d86a4794-d57c-4f6d-acee-3349d9d3edfc" providerId="AD" clId="Web-{3D0EB569-863B-150F-8F61-C706765D378F}" dt="2019-04-25T18:17:20.997" v="53" actId="20577"/>
      <pc:docMkLst>
        <pc:docMk/>
      </pc:docMkLst>
      <pc:sldChg chg="modSp">
        <pc:chgData name="Song, Lixing" userId="S::song3@rose-hulman.edu::d86a4794-d57c-4f6d-acee-3349d9d3edfc" providerId="AD" clId="Web-{3D0EB569-863B-150F-8F61-C706765D378F}" dt="2019-04-25T18:17:20.965" v="52" actId="20577"/>
        <pc:sldMkLst>
          <pc:docMk/>
          <pc:sldMk cId="2087133815" sldId="262"/>
        </pc:sldMkLst>
        <pc:spChg chg="mod">
          <ac:chgData name="Song, Lixing" userId="S::song3@rose-hulman.edu::d86a4794-d57c-4f6d-acee-3349d9d3edfc" providerId="AD" clId="Web-{3D0EB569-863B-150F-8F61-C706765D378F}" dt="2019-04-25T18:17:20.965" v="52" actId="20577"/>
          <ac:spMkLst>
            <pc:docMk/>
            <pc:sldMk cId="2087133815" sldId="262"/>
            <ac:spMk id="3" creationId="{3082E064-0B94-C145-86EE-B1CDCFCAE53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9AE51D-F948-044F-B984-1DA50063DADE}" type="datetimeFigureOut">
              <a:rPr lang="en-US" smtClean="0"/>
              <a:t>4/28/25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F22CBE-7C8D-5A43-B8F2-1E0DADD69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08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22CBE-7C8D-5A43-B8F2-1E0DADD690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42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22CBE-7C8D-5A43-B8F2-1E0DADD690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71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50C2E-867D-DD4E-8391-1B9B8CA1D5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14383C-97A9-124A-AEF5-0ED806051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55C478-F15B-724E-AF85-E64CF8CA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4/28/25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BE228-A5BA-1346-9611-692B566BD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86FF3-C71C-ED48-9776-950AEE7CC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421B6E-8D43-744E-A3DD-654CDB8D9B3C}"/>
              </a:ext>
            </a:extLst>
          </p:cNvPr>
          <p:cNvSpPr/>
          <p:nvPr userDrawn="1"/>
        </p:nvSpPr>
        <p:spPr>
          <a:xfrm>
            <a:off x="1524000" y="1122363"/>
            <a:ext cx="9144000" cy="175096"/>
          </a:xfrm>
          <a:prstGeom prst="rect">
            <a:avLst/>
          </a:prstGeom>
          <a:solidFill>
            <a:srgbClr val="751F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69AB1C-D320-0549-AAEC-F1230F672A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64146" y="1110006"/>
            <a:ext cx="2003854" cy="32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42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3CA9A-9B9A-534F-95FD-E891BFCBD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C2A16F-A91B-1C45-A986-5C111876A1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C7840-6E64-8C40-87C1-E12DB453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4/28/25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C8D39-5AC8-9E42-A42F-03D15CA95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7BFAA-C162-184D-8DCA-D6DDCA02F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71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73DC46-CC52-D542-BD49-F11617E6E9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C0C099-3287-F646-A0E4-D1BB443905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F5DF1-C987-6449-B6D5-246B71A05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4/28/25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33583-2CA5-3A43-B1BD-8E3BB1155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48078-4E13-0B41-81CB-4185BDE2A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7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7302F-1F2D-B444-B55A-C4F3C5F78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3F27F-A93E-5F4D-A56A-2D1A7D974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/>
          <a:lstStyle>
            <a:lvl1pPr marL="228600" indent="-228600">
              <a:buClr>
                <a:srgbClr val="751F1C"/>
              </a:buClr>
              <a:buFont typeface="Wingdings" pitchFamily="2" charset="2"/>
              <a:buChar char="q"/>
              <a:defRPr/>
            </a:lvl1pPr>
            <a:lvl2pPr marL="685800" indent="-228600">
              <a:buClr>
                <a:srgbClr val="751F1C"/>
              </a:buClr>
              <a:buFont typeface="Wingdings" pitchFamily="2" charset="2"/>
              <a:buChar char="Ø"/>
              <a:defRPr/>
            </a:lvl2pPr>
            <a:lvl3pPr marL="1143000" indent="-228600">
              <a:buClr>
                <a:srgbClr val="751F1C"/>
              </a:buClr>
              <a:buFont typeface="Wingdings" pitchFamily="2" charset="2"/>
              <a:buChar char="§"/>
              <a:defRPr/>
            </a:lvl3pPr>
            <a:lvl4pPr>
              <a:buClr>
                <a:srgbClr val="751F1C"/>
              </a:buClr>
              <a:defRPr/>
            </a:lvl4pPr>
            <a:lvl5pPr>
              <a:buClr>
                <a:srgbClr val="751F1C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6111E-CDCA-8A48-9E4F-8E5C4713B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4/28/25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13A7B-5F0D-4D4D-A4B4-A06C125AD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FA7A1E-BB98-BA4F-A384-E8137C5DE3C4}"/>
              </a:ext>
            </a:extLst>
          </p:cNvPr>
          <p:cNvSpPr/>
          <p:nvPr userDrawn="1"/>
        </p:nvSpPr>
        <p:spPr>
          <a:xfrm>
            <a:off x="838200" y="365125"/>
            <a:ext cx="10515600" cy="178572"/>
          </a:xfrm>
          <a:prstGeom prst="rect">
            <a:avLst/>
          </a:prstGeom>
          <a:solidFill>
            <a:srgbClr val="751F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249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AFB0A-3DB3-A345-8219-B9F6A9BEB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6411F-41B2-6C48-AEAE-739BFA0B0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42461-54E1-6D46-BF93-16AF14599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4/28/25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B9FC0-1363-5C49-95B8-D929F1D58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E236B-134F-2D4A-A8EE-1AB771608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44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60E46-5FB9-D54A-A84B-C2E808F19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5E903-D205-FE44-AFD4-CC6488ABEB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7CC95-2BD1-7846-BA8B-97AEE5931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B6A5F7-1AF4-814F-8923-481A41578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4/28/25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C7A40A-2F2B-974A-AE7F-0A87A06D3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1A5CD-B1E3-5B48-A31B-01F28C2C0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997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3F3A7-41ED-9647-BE17-414DBD1B6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B4396B-9CAE-1F4F-847C-3288D7154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7488D-3628-DE4C-B7DE-20FB932AB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93BD86-7421-2A48-9E0C-66FD535F29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B96888-D23C-794B-80C0-857A859C41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1AC07E-EBF4-D445-9566-2243B94C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4/28/25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584534-286B-904C-BAFA-9A52EFE7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55E670-3727-FC4D-B4D4-98EC3A19E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69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27FA2-1C3C-9343-92D7-79C4B67FD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A71575-3DCB-CE46-A2C2-9C3A61D80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4/28/25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8BB28-0374-1E4F-A7F5-5025E3F35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2AA72F-893E-0648-B7C9-0BD8B4760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101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212482-2FDF-9B4F-8A5B-856E6A247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4/28/25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070C3A-5E05-3440-BA03-3B8D486A9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B9481-276E-454B-91C5-5F9669169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49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7C88E-401E-A641-AB5F-46850AAD5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1F259-08BD-6749-AAE9-40552F852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6B348D-083C-D14B-9355-CB6846E45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574DF-2974-094A-9235-E60900E6A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4/28/25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EC1D92-8C0D-184B-A3EC-0A1F2DC8E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64B88-CE34-E74B-9539-6BF57D0BC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747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B96E4-8440-9640-8587-4336F34E7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627953-0506-4A49-B74D-FF283697A3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273257-CCDC-2B4A-8EAA-8F439A857A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3AE1DD-6ED4-8848-B4FC-3F1B05408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4/28/25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112C85-25D2-F84A-93AF-2096AC720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095BE9-A449-FE48-80C3-F628DFD18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84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363FAC-3948-4045-A622-D3E6711AD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BDCE7-7668-0541-B5C2-982FAF9B9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F9D35-7B43-CB43-BB2B-2A28B469E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73E24-5133-184A-B08C-013331FC8007}" type="datetimeFigureOut">
              <a:rPr lang="en-US" smtClean="0"/>
              <a:t>4/28/25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45A10-1710-E346-8043-8C09C02324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48019-EBED-594E-8C9E-EAF1B5AEFD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58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na.edu/Users/cs/wcbrown/courses/IC221/classes/L09/Class.html" TargetMode="External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A001A-43E3-1449-893B-948F2BFF6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414" y="980849"/>
            <a:ext cx="9699171" cy="2387600"/>
          </a:xfrm>
        </p:spPr>
        <p:txBody>
          <a:bodyPr>
            <a:normAutofit/>
          </a:bodyPr>
          <a:lstStyle/>
          <a:p>
            <a:r>
              <a:rPr lang="en-US" dirty="0"/>
              <a:t>CSSE 132</a:t>
            </a:r>
            <a:br>
              <a:rPr lang="en-US" dirty="0"/>
            </a:br>
            <a:r>
              <a:rPr lang="en-US" dirty="0"/>
              <a:t>Linux</a:t>
            </a:r>
            <a:r>
              <a:rPr lang="zh-CN" altLang="en-US" dirty="0"/>
              <a:t> </a:t>
            </a:r>
            <a:r>
              <a:rPr lang="en-US" altLang="zh-CN" dirty="0"/>
              <a:t>I/O</a:t>
            </a:r>
            <a:endParaRPr lang="en-US" dirty="0">
              <a:solidFill>
                <a:srgbClr val="751F1C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CD6248-7B83-4848-9D4F-9F93CCFC5F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Monday, May 4, 2020</a:t>
            </a:r>
          </a:p>
        </p:txBody>
      </p:sp>
    </p:spTree>
    <p:extLst>
      <p:ext uri="{BB962C8B-B14F-4D97-AF65-F5344CB8AC3E}">
        <p14:creationId xmlns:p14="http://schemas.microsoft.com/office/powerpoint/2010/main" val="25011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FFBEF-3F36-2F4E-B64E-3D43F6EF0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Buffered I/O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800BF-FE6D-0E4A-A138-F1E06D775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5054"/>
            <a:ext cx="10400414" cy="5452946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ea typeface="Anonymous Pro for Powerline" panose="02060609030202000504" pitchFamily="49" charset="0"/>
              </a:rPr>
              <a:t>Write and Read:</a:t>
            </a:r>
          </a:p>
          <a:p>
            <a:pPr lvl="1"/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size_t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fwrite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 void *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ptr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size_t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 size, 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size_t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nmemb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, FILE *stream);</a:t>
            </a:r>
          </a:p>
          <a:p>
            <a:pPr lvl="2"/>
            <a:r>
              <a:rPr lang="en-US" dirty="0"/>
              <a:t>Write </a:t>
            </a:r>
            <a:r>
              <a:rPr lang="en-US" u="sng" dirty="0" err="1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nmemb</a:t>
            </a:r>
            <a:r>
              <a:rPr lang="en-US" dirty="0"/>
              <a:t> number of objects, each of </a:t>
            </a:r>
            <a:r>
              <a:rPr lang="en-US" u="sng" dirty="0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size</a:t>
            </a:r>
            <a:r>
              <a:rPr lang="en-US" dirty="0"/>
              <a:t> bytes</a:t>
            </a:r>
            <a:endParaRPr lang="en-US" u="sng" dirty="0">
              <a:solidFill>
                <a:srgbClr val="002060"/>
              </a:solidFill>
              <a:latin typeface="Anonymous Pro for Powerline" panose="02060609030202000504" pitchFamily="49" charset="0"/>
              <a:ea typeface="Anonymous Pro for Powerline" panose="02060609030202000504" pitchFamily="49" charset="0"/>
            </a:endParaRPr>
          </a:p>
          <a:p>
            <a:pPr lvl="1"/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size_t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fread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(void *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ptr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size_t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 size, 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size_t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nmemb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, FILE *stream);</a:t>
            </a:r>
          </a:p>
          <a:p>
            <a:r>
              <a:rPr lang="en-US" dirty="0">
                <a:ea typeface="Anonymous Pro for Powerline" panose="02060609030202000504" pitchFamily="49" charset="0"/>
              </a:rPr>
              <a:t>Open/Close:</a:t>
            </a:r>
          </a:p>
          <a:p>
            <a:pPr lvl="1"/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FILE *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fopen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(const char *pathname, const char *mode);</a:t>
            </a:r>
          </a:p>
          <a:p>
            <a:pPr lvl="1"/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Anonymous Pro for Powerline" panose="02060609030202000504" pitchFamily="49" charset="0"/>
                <a:cs typeface="Calibri" panose="020F0502020204030204" pitchFamily="34" charset="0"/>
              </a:rPr>
              <a:t>Modes:</a:t>
            </a:r>
          </a:p>
          <a:p>
            <a:pPr lvl="2"/>
            <a:r>
              <a:rPr lang="en-US" dirty="0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"r" 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Anonymous Pro for Powerline" panose="02060609030202000504" pitchFamily="49" charset="0"/>
                <a:cs typeface="Calibri" panose="020F0502020204030204" pitchFamily="34" charset="0"/>
              </a:rPr>
              <a:t>	read</a:t>
            </a:r>
          </a:p>
          <a:p>
            <a:pPr lvl="2"/>
            <a:r>
              <a:rPr lang="en-US" dirty="0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"w" 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Anonymous Pro for Powerline" panose="02060609030202000504" pitchFamily="49" charset="0"/>
                <a:cs typeface="Calibri" panose="020F0502020204030204" pitchFamily="34" charset="0"/>
              </a:rPr>
              <a:t>	write</a:t>
            </a:r>
          </a:p>
          <a:p>
            <a:pPr lvl="2"/>
            <a:r>
              <a:rPr lang="en-US" dirty="0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"w+" 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Anonymous Pro for Powerline" panose="02060609030202000504" pitchFamily="49" charset="0"/>
                <a:cs typeface="Calibri" panose="020F0502020204030204" pitchFamily="34" charset="0"/>
              </a:rPr>
              <a:t>	write, create if doesn’t exist. </a:t>
            </a:r>
          </a:p>
          <a:p>
            <a:pPr lvl="1"/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fclose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(FILE *stream);</a:t>
            </a:r>
          </a:p>
          <a:p>
            <a:r>
              <a:rPr lang="en-US" dirty="0">
                <a:ea typeface="Anonymous Pro for Powerline" panose="02060609030202000504" pitchFamily="49" charset="0"/>
              </a:rPr>
              <a:t>Move/locate the cursor:</a:t>
            </a:r>
          </a:p>
          <a:p>
            <a:pPr lvl="1"/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fseek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(FILE *stream, long offset, 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 whence);</a:t>
            </a:r>
          </a:p>
          <a:p>
            <a:pPr lvl="1"/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long 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ftell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(FILE *stream);</a:t>
            </a:r>
          </a:p>
          <a:p>
            <a:endParaRPr lang="en-US" dirty="0">
              <a:latin typeface="Anonymous Pro for Powerline" panose="02060609030202000504" pitchFamily="49" charset="0"/>
              <a:ea typeface="Anonymous Pro for Powerline" panose="020606090302020005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539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0C328-5A51-AC44-A183-9C0735020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fgets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8C317-A8DA-D440-9B81-121D95EAA7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cs typeface="Consolas" panose="020B0609020204030204" pitchFamily="49" charset="0"/>
              </a:rPr>
              <a:t>A special-case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fread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cs typeface="Consolas" panose="020B0609020204030204" pitchFamily="49" charset="0"/>
              </a:rPr>
              <a:t>designed for strings!</a:t>
            </a:r>
          </a:p>
          <a:p>
            <a:pPr lvl="1"/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 * 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fgets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(char* s, int size, FILE* stream);</a:t>
            </a:r>
          </a:p>
          <a:p>
            <a:pPr lvl="2"/>
            <a:r>
              <a:rPr lang="en-US" dirty="0">
                <a:latin typeface="Calibri" panose="020F0502020204030204" pitchFamily="34" charset="0"/>
                <a:ea typeface="Anonymous Pro for Powerline" panose="02060609030202000504" pitchFamily="49" charset="0"/>
                <a:cs typeface="Calibri" panose="020F0502020204030204" pitchFamily="34" charset="0"/>
              </a:rPr>
              <a:t>Read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Anonymous Pro for Powerline" panose="02060609030202000504" pitchFamily="49" charset="0"/>
                <a:cs typeface="Calibri" panose="020F0502020204030204" pitchFamily="34" charset="0"/>
              </a:rPr>
              <a:t>≤ </a:t>
            </a:r>
            <a:r>
              <a:rPr lang="en-US" dirty="0">
                <a:solidFill>
                  <a:srgbClr val="FF0000"/>
                </a:solidFill>
                <a:latin typeface="Anonymous Pro" panose="02060609030202000504" pitchFamily="49" charset="0"/>
                <a:ea typeface="Anonymous Pro" panose="02060609030202000504" pitchFamily="49" charset="0"/>
                <a:cs typeface="Calibri" panose="020F0502020204030204" pitchFamily="34" charset="0"/>
              </a:rPr>
              <a:t>(size – 1)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Anonymous Pro for Powerline" panose="02060609030202000504" pitchFamily="49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Anonymous Pro for Powerline" panose="02060609030202000504" pitchFamily="49" charset="0"/>
                <a:cs typeface="Calibri" panose="020F0502020204030204" pitchFamily="34" charset="0"/>
              </a:rPr>
              <a:t>bytes from </a:t>
            </a:r>
            <a:r>
              <a:rPr lang="en-US" dirty="0">
                <a:solidFill>
                  <a:srgbClr val="FF0000"/>
                </a:solidFill>
                <a:latin typeface="Anonymous Pro" panose="02060609030202000504" pitchFamily="49" charset="0"/>
                <a:ea typeface="Anonymous Pro" panose="02060609030202000504" pitchFamily="49" charset="0"/>
                <a:cs typeface="Calibri" panose="020F0502020204030204" pitchFamily="34" charset="0"/>
              </a:rPr>
              <a:t>stream</a:t>
            </a:r>
            <a:r>
              <a:rPr lang="en-US" dirty="0">
                <a:latin typeface="Calibri" panose="020F0502020204030204" pitchFamily="34" charset="0"/>
                <a:ea typeface="Anonymous Pro for Powerline" panose="02060609030202000504" pitchFamily="49" charset="0"/>
                <a:cs typeface="Calibri" panose="020F0502020204030204" pitchFamily="34" charset="0"/>
              </a:rPr>
              <a:t> to </a:t>
            </a:r>
            <a:r>
              <a:rPr lang="en-US" dirty="0">
                <a:solidFill>
                  <a:srgbClr val="FF0000"/>
                </a:solidFill>
                <a:latin typeface="Anonymous Pro" panose="02060609030202000504" pitchFamily="49" charset="0"/>
                <a:ea typeface="Anonymous Pro" panose="02060609030202000504" pitchFamily="49" charset="0"/>
                <a:cs typeface="Calibri" panose="020F0502020204030204" pitchFamily="34" charset="0"/>
              </a:rPr>
              <a:t>s</a:t>
            </a:r>
            <a:r>
              <a:rPr lang="en-US" dirty="0">
                <a:latin typeface="Calibri" panose="020F0502020204030204" pitchFamily="34" charset="0"/>
                <a:ea typeface="Anonymous Pro for Powerline" panose="02060609030202000504" pitchFamily="49" charset="0"/>
                <a:cs typeface="Calibri" panose="020F0502020204030204" pitchFamily="34" charset="0"/>
              </a:rPr>
              <a:t>, and append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Anonymous Pro for Powerline" panose="02060609030202000504" pitchFamily="49" charset="0"/>
                <a:cs typeface="Calibri" panose="020F0502020204030204" pitchFamily="34" charset="0"/>
              </a:rPr>
              <a:t>a null terminator </a:t>
            </a:r>
            <a:r>
              <a:rPr lang="en-US" dirty="0">
                <a:latin typeface="Calibri" panose="020F0502020204030204" pitchFamily="34" charset="0"/>
                <a:ea typeface="Anonymous Pro for Powerline" panose="02060609030202000504" pitchFamily="49" charset="0"/>
                <a:cs typeface="Calibri" panose="020F0502020204030204" pitchFamily="34" charset="0"/>
              </a:rPr>
              <a:t>at the end.</a:t>
            </a:r>
          </a:p>
          <a:p>
            <a:pPr lvl="2"/>
            <a:r>
              <a:rPr lang="en-US" dirty="0">
                <a:latin typeface="Calibri" panose="020F0502020204030204" pitchFamily="34" charset="0"/>
                <a:ea typeface="Anonymous Pro for Powerline" panose="02060609030202000504" pitchFamily="49" charset="0"/>
                <a:cs typeface="Calibri" panose="020F0502020204030204" pitchFamily="34" charset="0"/>
              </a:rPr>
              <a:t>Reading stops after EOF or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Anonymous Pro for Powerline" panose="02060609030202000504" pitchFamily="49" charset="0"/>
                <a:cs typeface="Calibri" panose="020F0502020204030204" pitchFamily="34" charset="0"/>
              </a:rPr>
              <a:t>a newline (</a:t>
            </a:r>
            <a:r>
              <a:rPr lang="en-US" dirty="0">
                <a:solidFill>
                  <a:srgbClr val="FF0000"/>
                </a:solidFill>
                <a:latin typeface="Anonymous Pro" panose="02060609030202000504" pitchFamily="49" charset="0"/>
                <a:ea typeface="Anonymous Pro" panose="02060609030202000504" pitchFamily="49" charset="0"/>
                <a:cs typeface="Calibri" panose="020F0502020204030204" pitchFamily="34" charset="0"/>
              </a:rPr>
              <a:t>'\n'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Anonymous Pro for Powerline" panose="02060609030202000504" pitchFamily="49" charset="0"/>
                <a:cs typeface="Calibri" panose="020F0502020204030204" pitchFamily="34" charset="0"/>
              </a:rPr>
              <a:t>)</a:t>
            </a:r>
          </a:p>
          <a:p>
            <a:endParaRPr lang="en-US" dirty="0">
              <a:latin typeface="Anonymous Pro for Powerline" panose="02060609030202000504" pitchFamily="49" charset="0"/>
              <a:ea typeface="Anonymous Pro for Powerline" panose="02060609030202000504" pitchFamily="49" charset="0"/>
            </a:endParaRPr>
          </a:p>
          <a:p>
            <a:r>
              <a:rPr lang="en-US" dirty="0">
                <a:latin typeface="Calibri" panose="020F0502020204030204" pitchFamily="34" charset="0"/>
                <a:ea typeface="Anonymous Pro for Powerline" panose="02060609030202000504" pitchFamily="49" charset="0"/>
                <a:cs typeface="Calibri" panose="020F0502020204030204" pitchFamily="34" charset="0"/>
              </a:rPr>
              <a:t>Especially useful for reading in user input from stdin.</a:t>
            </a:r>
          </a:p>
          <a:p>
            <a:r>
              <a:rPr lang="en-US" dirty="0">
                <a:latin typeface="Calibri" panose="020F0502020204030204" pitchFamily="34" charset="0"/>
                <a:ea typeface="Anonymous Pro for Powerline" panose="02060609030202000504" pitchFamily="49" charset="0"/>
                <a:cs typeface="Calibri" panose="020F0502020204030204" pitchFamily="34" charset="0"/>
              </a:rPr>
              <a:t>Example:</a:t>
            </a:r>
          </a:p>
          <a:p>
            <a:pPr lvl="1"/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fgets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(buffer, 5, stdin); </a:t>
            </a:r>
            <a:r>
              <a:rPr lang="en-US" dirty="0"/>
              <a:t>    </a:t>
            </a:r>
          </a:p>
          <a:p>
            <a:pPr lvl="2"/>
            <a:r>
              <a:rPr lang="en-US" dirty="0"/>
              <a:t>read </a:t>
            </a:r>
            <a:r>
              <a:rPr lang="en-US" dirty="0">
                <a:solidFill>
                  <a:srgbClr val="FF0000"/>
                </a:solidFill>
              </a:rPr>
              <a:t>≤ 4</a:t>
            </a:r>
            <a:r>
              <a:rPr lang="en-US" dirty="0"/>
              <a:t> bytes from keyboard input to buffer and append </a:t>
            </a:r>
            <a:r>
              <a:rPr lang="en-US" dirty="0">
                <a:solidFill>
                  <a:srgbClr val="FF0000"/>
                </a:solidFill>
                <a:latin typeface="Anonymous Pro" panose="02060609030202000504" pitchFamily="49" charset="0"/>
                <a:ea typeface="Anonymous Pro" panose="02060609030202000504" pitchFamily="49" charset="0"/>
                <a:cs typeface="Calibri" panose="020F0502020204030204" pitchFamily="34" charset="0"/>
              </a:rPr>
              <a:t>'\0'</a:t>
            </a:r>
            <a:r>
              <a:rPr lang="en-US" dirty="0"/>
              <a:t> at the end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776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0E53C-B311-DA40-B07B-FA4560753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8C299-0668-4C48-834C-BF3AC808E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Linux systems interact with external devices?</a:t>
            </a:r>
          </a:p>
          <a:p>
            <a:pPr lvl="1"/>
            <a:r>
              <a:rPr lang="en-US" dirty="0"/>
              <a:t>Files</a:t>
            </a:r>
          </a:p>
          <a:p>
            <a:r>
              <a:rPr lang="en-US" dirty="0"/>
              <a:t>How is I/O handled in Linux?</a:t>
            </a:r>
          </a:p>
          <a:p>
            <a:pPr lvl="1"/>
            <a:r>
              <a:rPr lang="en-US" dirty="0"/>
              <a:t>Unbuffered I/O</a:t>
            </a:r>
          </a:p>
          <a:p>
            <a:pPr lvl="1"/>
            <a:r>
              <a:rPr lang="en-US" dirty="0"/>
              <a:t>Buffered I/O</a:t>
            </a:r>
          </a:p>
          <a:p>
            <a:r>
              <a:rPr lang="en-US" dirty="0"/>
              <a:t>Interactive C program: read from keyboard — </a:t>
            </a:r>
            <a:r>
              <a:rPr lang="en-US" dirty="0" err="1"/>
              <a:t>fgets</a:t>
            </a:r>
            <a:endParaRPr lang="en-US" dirty="0">
              <a:latin typeface="Anonymous Pro for Powerline" panose="02060609030202000504" pitchFamily="49" charset="0"/>
              <a:ea typeface="Anonymous Pro for Powerline" panose="020606090302020005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441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FD9C0-601B-3040-9FC9-C752D631F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Linux I/O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A6AF5-3E3B-0244-BE60-4260237761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I/O devices, such as networks, disks, and terminals, are modeled as files.</a:t>
            </a:r>
          </a:p>
          <a:p>
            <a:r>
              <a:rPr lang="en-US" dirty="0"/>
              <a:t>All input and output is performed by </a:t>
            </a:r>
            <a:r>
              <a:rPr lang="en-US" dirty="0">
                <a:solidFill>
                  <a:schemeClr val="accent1"/>
                </a:solidFill>
              </a:rPr>
              <a:t>reading</a:t>
            </a:r>
            <a:r>
              <a:rPr lang="en-US" dirty="0"/>
              <a:t> and </a:t>
            </a:r>
            <a:r>
              <a:rPr lang="en-US" dirty="0">
                <a:solidFill>
                  <a:schemeClr val="accent1"/>
                </a:solidFill>
              </a:rPr>
              <a:t>writing</a:t>
            </a:r>
            <a:r>
              <a:rPr lang="en-US" dirty="0"/>
              <a:t> the appropriate files.</a:t>
            </a:r>
          </a:p>
          <a:p>
            <a:r>
              <a:rPr lang="en-US" dirty="0"/>
              <a:t>Data in and out use the same API:</a:t>
            </a:r>
          </a:p>
          <a:p>
            <a:pPr lvl="1"/>
            <a:r>
              <a:rPr lang="en-US" dirty="0"/>
              <a:t>User IO</a:t>
            </a:r>
          </a:p>
          <a:p>
            <a:pPr lvl="1"/>
            <a:r>
              <a:rPr lang="en-US" dirty="0"/>
              <a:t>Printing</a:t>
            </a:r>
          </a:p>
          <a:p>
            <a:pPr lvl="1"/>
            <a:r>
              <a:rPr lang="en-US" dirty="0"/>
              <a:t>Network Communication</a:t>
            </a:r>
          </a:p>
          <a:p>
            <a:pPr lvl="1"/>
            <a:r>
              <a:rPr lang="en-US" dirty="0"/>
              <a:t>External devices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997A6F-DBCD-0341-9BF1-0A2FB721E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2935" y="3768492"/>
            <a:ext cx="2933700" cy="2844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4127C0-D695-455D-8B42-825B90890C3B}"/>
              </a:ext>
            </a:extLst>
          </p:cNvPr>
          <p:cNvSpPr txBox="1"/>
          <p:nvPr/>
        </p:nvSpPr>
        <p:spPr>
          <a:xfrm>
            <a:off x="657447" y="5778795"/>
            <a:ext cx="732405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  <a:cs typeface="Calibri"/>
              </a:rPr>
              <a:t>Demo: We can check the data on ram by reading the file   </a:t>
            </a:r>
            <a:r>
              <a:rPr lang="en-US" dirty="0">
                <a:solidFill>
                  <a:srgbClr val="FF0000"/>
                </a:solidFill>
                <a:latin typeface="Anonymous Pro" panose="02060609030202000504" pitchFamily="49" charset="0"/>
                <a:ea typeface="Anonymous Pro" panose="02060609030202000504" pitchFamily="49" charset="0"/>
                <a:cs typeface="Calibri"/>
              </a:rPr>
              <a:t>/dev/mem</a:t>
            </a:r>
          </a:p>
        </p:txBody>
      </p:sp>
    </p:spTree>
    <p:extLst>
      <p:ext uri="{BB962C8B-B14F-4D97-AF65-F5344CB8AC3E}">
        <p14:creationId xmlns:p14="http://schemas.microsoft.com/office/powerpoint/2010/main" val="1923477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83988-5C60-A44B-B5A1-F306009C1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types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EFCA232-B3ED-4848-8E08-5930A7472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Regular file (</a:t>
            </a:r>
            <a:r>
              <a:rPr lang="en-US" dirty="0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-</a:t>
            </a:r>
            <a:r>
              <a:rPr lang="en-US" dirty="0"/>
              <a:t>) </a:t>
            </a:r>
          </a:p>
          <a:p>
            <a:r>
              <a:rPr lang="en-US" dirty="0"/>
              <a:t>Directory files (</a:t>
            </a:r>
            <a:r>
              <a:rPr lang="en-US" dirty="0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d</a:t>
            </a:r>
            <a:r>
              <a:rPr lang="en-US" dirty="0"/>
              <a:t>)</a:t>
            </a:r>
          </a:p>
          <a:p>
            <a:r>
              <a:rPr lang="en-US" dirty="0"/>
              <a:t>Special files</a:t>
            </a:r>
          </a:p>
          <a:p>
            <a:pPr lvl="1"/>
            <a:r>
              <a:rPr lang="en-US" dirty="0"/>
              <a:t>Block file (</a:t>
            </a:r>
            <a:r>
              <a:rPr lang="en-US" dirty="0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b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Character device file (</a:t>
            </a:r>
            <a:r>
              <a:rPr lang="en-US" dirty="0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Named pipe file or just a pipe file (</a:t>
            </a:r>
            <a:r>
              <a:rPr lang="en-US" dirty="0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p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Symbolic link file (</a:t>
            </a:r>
            <a:r>
              <a:rPr lang="en-US" dirty="0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l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Socket file (</a:t>
            </a:r>
            <a:r>
              <a:rPr lang="en-US" dirty="0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s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ED0701-2446-5843-BB1B-5C242AF66FCC}"/>
              </a:ext>
            </a:extLst>
          </p:cNvPr>
          <p:cNvSpPr txBox="1"/>
          <p:nvPr/>
        </p:nvSpPr>
        <p:spPr>
          <a:xfrm>
            <a:off x="4605454" y="5809785"/>
            <a:ext cx="3463128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/>
              <a:t>Try:       </a:t>
            </a: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ls -l /dev/</a:t>
            </a:r>
          </a:p>
        </p:txBody>
      </p:sp>
    </p:spTree>
    <p:extLst>
      <p:ext uri="{BB962C8B-B14F-4D97-AF65-F5344CB8AC3E}">
        <p14:creationId xmlns:p14="http://schemas.microsoft.com/office/powerpoint/2010/main" val="3473803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963AF-744F-99C9-2E59-B3AC3FBAE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Unbuffered vs. Buffered I/O: Syntax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12B195A-B81E-E0D2-6B53-1AA56284F5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3844323"/>
              </p:ext>
            </p:extLst>
          </p:nvPr>
        </p:nvGraphicFramePr>
        <p:xfrm>
          <a:off x="7402285" y="2244998"/>
          <a:ext cx="3257006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8503">
                  <a:extLst>
                    <a:ext uri="{9D8B030D-6E8A-4147-A177-3AD203B41FA5}">
                      <a16:colId xmlns:a16="http://schemas.microsoft.com/office/drawing/2014/main" val="3693934821"/>
                    </a:ext>
                  </a:extLst>
                </a:gridCol>
                <a:gridCol w="1628503">
                  <a:extLst>
                    <a:ext uri="{9D8B030D-6E8A-4147-A177-3AD203B41FA5}">
                      <a16:colId xmlns:a16="http://schemas.microsoft.com/office/drawing/2014/main" val="9910072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Unbuffered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Buffered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541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nonymous Pro for Powerline" panose="02060609030202000504" pitchFamily="49" charset="0"/>
                          <a:ea typeface="Anonymous Pro for Powerline" panose="02060609030202000504" pitchFamily="49" charset="0"/>
                        </a:rPr>
                        <a:t>open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nonymous Pro for Powerline" panose="02060609030202000504" pitchFamily="49" charset="0"/>
                          <a:ea typeface="Anonymous Pro for Powerline" panose="02060609030202000504" pitchFamily="49" charset="0"/>
                        </a:rPr>
                        <a:t>fopen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7179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nonymous Pro for Powerline" panose="02060609030202000504" pitchFamily="49" charset="0"/>
                          <a:ea typeface="Anonymous Pro for Powerline" panose="02060609030202000504" pitchFamily="49" charset="0"/>
                        </a:rPr>
                        <a:t>read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nonymous Pro for Powerline" panose="02060609030202000504" pitchFamily="49" charset="0"/>
                          <a:ea typeface="Anonymous Pro for Powerline" panose="02060609030202000504" pitchFamily="49" charset="0"/>
                        </a:rPr>
                        <a:t>fread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059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nonymous Pro for Powerline" panose="02060609030202000504" pitchFamily="49" charset="0"/>
                          <a:ea typeface="Anonymous Pro for Powerline" panose="02060609030202000504" pitchFamily="49" charset="0"/>
                        </a:rPr>
                        <a:t>write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nonymous Pro for Powerline" panose="02060609030202000504" pitchFamily="49" charset="0"/>
                          <a:ea typeface="Anonymous Pro for Powerline" panose="02060609030202000504" pitchFamily="49" charset="0"/>
                        </a:rPr>
                        <a:t>fwrite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5829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nonymous Pro for Powerline" panose="02060609030202000504" pitchFamily="49" charset="0"/>
                          <a:ea typeface="Anonymous Pro for Powerline" panose="02060609030202000504" pitchFamily="49" charset="0"/>
                        </a:rPr>
                        <a:t>close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nonymous Pro for Powerline" panose="02060609030202000504" pitchFamily="49" charset="0"/>
                          <a:ea typeface="Anonymous Pro for Powerline" panose="02060609030202000504" pitchFamily="49" charset="0"/>
                        </a:rPr>
                        <a:t>fclose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0567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nonymous Pro for Powerline" panose="02060609030202000504" pitchFamily="49" charset="0"/>
                          <a:ea typeface="Anonymous Pro for Powerline" panose="02060609030202000504" pitchFamily="49" charset="0"/>
                        </a:rPr>
                        <a:t>lseek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nonymous Pro for Powerline" panose="02060609030202000504" pitchFamily="49" charset="0"/>
                          <a:ea typeface="Anonymous Pro for Powerline" panose="02060609030202000504" pitchFamily="49" charset="0"/>
                        </a:rPr>
                        <a:t>fseek</a:t>
                      </a:r>
                      <a:endParaRPr lang="en-US" dirty="0">
                        <a:latin typeface="Anonymous Pro for Powerline" panose="02060609030202000504" pitchFamily="49" charset="0"/>
                        <a:ea typeface="Anonymous Pro for Powerline" panose="02060609030202000504" pitchFamily="49" charset="0"/>
                      </a:endParaRPr>
                    </a:p>
                    <a:p>
                      <a:r>
                        <a:rPr lang="en-US" dirty="0" err="1">
                          <a:latin typeface="Anonymous Pro for Powerline" panose="02060609030202000504" pitchFamily="49" charset="0"/>
                          <a:ea typeface="Anonymous Pro for Powerline" panose="02060609030202000504" pitchFamily="49" charset="0"/>
                        </a:rPr>
                        <a:t>ftell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590908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5B4B837-4711-621A-7453-7D43B8344FE0}"/>
              </a:ext>
            </a:extLst>
          </p:cNvPr>
          <p:cNvSpPr txBox="1"/>
          <p:nvPr/>
        </p:nvSpPr>
        <p:spPr>
          <a:xfrm>
            <a:off x="731521" y="2753474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Unbuffered I/O (less useful—we won’t study in detail)</a:t>
            </a:r>
          </a:p>
          <a:p>
            <a:pPr lvl="1"/>
            <a:r>
              <a:rPr lang="en-US" dirty="0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write, read, open, close, </a:t>
            </a:r>
            <a:r>
              <a:rPr lang="en-US" dirty="0" err="1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lseek</a:t>
            </a:r>
            <a:endParaRPr lang="en-US" dirty="0"/>
          </a:p>
          <a:p>
            <a:endParaRPr lang="en-US" dirty="0"/>
          </a:p>
          <a:p>
            <a:r>
              <a:rPr lang="en-US" dirty="0"/>
              <a:t>Buffered I/O (we’ll use this!)</a:t>
            </a:r>
          </a:p>
          <a:p>
            <a:pPr lvl="1"/>
            <a:r>
              <a:rPr lang="en-US" dirty="0" err="1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fwrite</a:t>
            </a:r>
            <a:r>
              <a:rPr lang="en-US" dirty="0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, </a:t>
            </a:r>
            <a:r>
              <a:rPr lang="en-US" dirty="0" err="1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fread</a:t>
            </a:r>
            <a:r>
              <a:rPr lang="en-US" dirty="0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, </a:t>
            </a:r>
            <a:r>
              <a:rPr lang="en-US" dirty="0" err="1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fopen</a:t>
            </a:r>
            <a:r>
              <a:rPr lang="en-US" dirty="0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, </a:t>
            </a:r>
            <a:r>
              <a:rPr lang="en-US" dirty="0" err="1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fclose</a:t>
            </a:r>
            <a:r>
              <a:rPr lang="en-US" dirty="0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, </a:t>
            </a:r>
            <a:r>
              <a:rPr lang="en-US" dirty="0" err="1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fseek</a:t>
            </a:r>
            <a:r>
              <a:rPr lang="en-US" dirty="0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, </a:t>
            </a:r>
            <a:r>
              <a:rPr lang="en-US" dirty="0" err="1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ftell</a:t>
            </a:r>
            <a:endParaRPr lang="en-US" dirty="0">
              <a:latin typeface="Anonymous Pro for Powerline" panose="02060609030202000504" pitchFamily="49" charset="0"/>
              <a:ea typeface="Anonymous Pro for Powerline" panose="020606090302020005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989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D3F3C-E5D2-8A49-927C-5023F7317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Unbuffered I/O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CA7A6-C714-3849-8449-A3EA28B50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019800" cy="4895850"/>
          </a:xfrm>
        </p:spPr>
        <p:txBody>
          <a:bodyPr>
            <a:normAutofit/>
          </a:bodyPr>
          <a:lstStyle/>
          <a:p>
            <a:r>
              <a:rPr lang="en-US" dirty="0"/>
              <a:t>Open a file, get a</a:t>
            </a:r>
            <a:r>
              <a:rPr lang="en-US" dirty="0">
                <a:solidFill>
                  <a:schemeClr val="accent1"/>
                </a:solidFill>
              </a:rPr>
              <a:t> file descriptor </a:t>
            </a:r>
            <a:r>
              <a:rPr lang="en-US" dirty="0"/>
              <a:t>(a non-negative number) from OS.</a:t>
            </a:r>
          </a:p>
          <a:p>
            <a:pPr lvl="1"/>
            <a:r>
              <a:rPr lang="en-US" dirty="0"/>
              <a:t>Some are reserved for special purposes:</a:t>
            </a:r>
          </a:p>
          <a:p>
            <a:pPr lvl="2"/>
            <a:r>
              <a:rPr lang="en-US" b="1" dirty="0"/>
              <a:t>file descriptor 0 is a process' stdin</a:t>
            </a:r>
          </a:p>
          <a:p>
            <a:pPr lvl="2"/>
            <a:r>
              <a:rPr lang="en-US" b="1" dirty="0"/>
              <a:t>file descriptor 1 is a process' </a:t>
            </a:r>
            <a:r>
              <a:rPr lang="en-US" b="1" dirty="0" err="1"/>
              <a:t>stdout</a:t>
            </a:r>
            <a:endParaRPr lang="en-US" b="1" dirty="0"/>
          </a:p>
          <a:p>
            <a:pPr lvl="2"/>
            <a:r>
              <a:rPr lang="en-US" b="1" dirty="0"/>
              <a:t>file descriptor 2 is a process' stderr</a:t>
            </a:r>
            <a:endParaRPr lang="en-US" dirty="0"/>
          </a:p>
          <a:p>
            <a:r>
              <a:rPr lang="en-US" dirty="0"/>
              <a:t>Target to a certain place (cursor) in the file </a:t>
            </a:r>
            <a:r>
              <a:rPr lang="en-US" dirty="0">
                <a:solidFill>
                  <a:schemeClr val="accent2"/>
                </a:solidFill>
              </a:rPr>
              <a:t>(OS tracks the cursor)</a:t>
            </a:r>
            <a:endParaRPr lang="en-US" dirty="0"/>
          </a:p>
          <a:p>
            <a:r>
              <a:rPr lang="en-US" dirty="0"/>
              <a:t>Read/write </a:t>
            </a:r>
            <a:r>
              <a:rPr lang="en-US" dirty="0">
                <a:solidFill>
                  <a:schemeClr val="accent2"/>
                </a:solidFill>
              </a:rPr>
              <a:t>one character a time </a:t>
            </a:r>
            <a:r>
              <a:rPr lang="en-US" dirty="0">
                <a:solidFill>
                  <a:schemeClr val="accent1"/>
                </a:solidFill>
              </a:rPr>
              <a:t>directly from OS</a:t>
            </a:r>
            <a:r>
              <a:rPr lang="en-US" dirty="0"/>
              <a:t>, and move the cursor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39A8D3-3F5A-DA44-A1BA-95F5656A8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095" y="1981535"/>
            <a:ext cx="4372704" cy="318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93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A20B5-62FA-B045-9558-9435BDEB0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Unbuffered I/O (POSIX)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2E064-0B94-C145-86EE-B1CDCFCAE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dirty="0"/>
              <a:t>Open/Close</a:t>
            </a:r>
          </a:p>
          <a:p>
            <a:pPr lvl="1"/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int open(const char *pathname, int flags);</a:t>
            </a:r>
          </a:p>
          <a:p>
            <a:pPr lvl="2"/>
            <a:r>
              <a:rPr lang="en-US" dirty="0"/>
              <a:t>Returns </a:t>
            </a:r>
            <a:r>
              <a:rPr lang="en-US" dirty="0" err="1"/>
              <a:t>fd</a:t>
            </a:r>
            <a:r>
              <a:rPr lang="en-US" dirty="0"/>
              <a:t> number or -1 if error</a:t>
            </a:r>
          </a:p>
          <a:p>
            <a:pPr lvl="2"/>
            <a:r>
              <a:rPr lang="en-US" dirty="0"/>
              <a:t>flags: O_RDONLY, O_WRONLY, O_RDWR. Optional: O_CREAT, O_TRUNC, … (“or” them together with |)</a:t>
            </a:r>
          </a:p>
          <a:p>
            <a:pPr lvl="1"/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int close(int 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fd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); </a:t>
            </a:r>
          </a:p>
          <a:p>
            <a:pPr lvl="2"/>
            <a:r>
              <a:rPr lang="en-US" dirty="0"/>
              <a:t>Returns zero or -1 if error </a:t>
            </a:r>
          </a:p>
          <a:p>
            <a:r>
              <a:rPr lang="en-US" dirty="0"/>
              <a:t>Write/Read</a:t>
            </a:r>
          </a:p>
          <a:p>
            <a:pPr lvl="1"/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size_t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 write(int 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fd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, const void *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buf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size_t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 count); </a:t>
            </a:r>
          </a:p>
          <a:p>
            <a:pPr lvl="2"/>
            <a:r>
              <a:rPr lang="en-US" dirty="0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Write count bytes from </a:t>
            </a:r>
            <a:r>
              <a:rPr lang="en-US" dirty="0" err="1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buf</a:t>
            </a:r>
            <a:r>
              <a:rPr lang="en-US" dirty="0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 to the file given by </a:t>
            </a:r>
            <a:r>
              <a:rPr lang="en-US" dirty="0" err="1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fd</a:t>
            </a:r>
            <a:endParaRPr lang="en-US" dirty="0">
              <a:latin typeface="Anonymous Pro for Powerline" panose="02060609030202000504" pitchFamily="49" charset="0"/>
              <a:ea typeface="Anonymous Pro for Powerline" panose="02060609030202000504" pitchFamily="49" charset="0"/>
            </a:endParaRPr>
          </a:p>
          <a:p>
            <a:pPr lvl="2"/>
            <a:r>
              <a:rPr lang="en-US" dirty="0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Returns number of bytes written</a:t>
            </a:r>
          </a:p>
          <a:p>
            <a:pPr lvl="1"/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size_t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 read(int 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fd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, void *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buf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size_t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 count); </a:t>
            </a:r>
          </a:p>
          <a:p>
            <a:pPr lvl="2"/>
            <a:r>
              <a:rPr lang="en-US" dirty="0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Read up to count bytes from file given by </a:t>
            </a:r>
            <a:r>
              <a:rPr lang="en-US" dirty="0" err="1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fd</a:t>
            </a:r>
            <a:r>
              <a:rPr lang="en-US" dirty="0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 into the buffer </a:t>
            </a:r>
            <a:r>
              <a:rPr lang="en-US" dirty="0" err="1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buf</a:t>
            </a:r>
            <a:endParaRPr lang="en-US" dirty="0">
              <a:latin typeface="Anonymous Pro for Powerline" panose="02060609030202000504" pitchFamily="49" charset="0"/>
              <a:ea typeface="Anonymous Pro for Powerline" panose="02060609030202000504" pitchFamily="49" charset="0"/>
            </a:endParaRPr>
          </a:p>
          <a:p>
            <a:pPr lvl="2"/>
            <a:r>
              <a:rPr lang="en-US" dirty="0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Returns the number of bytes read (will stop at end of file)</a:t>
            </a:r>
            <a:endParaRPr lang="en-US" dirty="0"/>
          </a:p>
          <a:p>
            <a:r>
              <a:rPr lang="en-US" dirty="0"/>
              <a:t>Moving the cursor</a:t>
            </a:r>
          </a:p>
          <a:p>
            <a:pPr lvl="1"/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off_t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lseek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(int 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fd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off_t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 offset, int whence); </a:t>
            </a:r>
          </a:p>
          <a:p>
            <a:pPr lvl="2"/>
            <a:r>
              <a:rPr lang="en-US" dirty="0">
                <a:latin typeface="Anonymous Pro for Powerline"/>
              </a:rPr>
              <a:t>whence is reference point: can be SEEK_CUR, SEEK_SET (beginning), SEEK_END (end)</a:t>
            </a:r>
            <a:endParaRPr lang="en-US" dirty="0">
              <a:latin typeface="Anonymous Pro for Powerline"/>
              <a:ea typeface="Anonymous Pro for Powerline" panose="02060609030202000504" pitchFamily="49" charset="0"/>
            </a:endParaRPr>
          </a:p>
          <a:p>
            <a:pPr lvl="2"/>
            <a:r>
              <a:rPr lang="en-US" dirty="0">
                <a:latin typeface="Anonymous Pro for Powerline"/>
                <a:ea typeface="Anonymous Pro for Powerline" panose="02060609030202000504" pitchFamily="49" charset="0"/>
              </a:rPr>
              <a:t>Return the offset from the beginning</a:t>
            </a:r>
          </a:p>
          <a:p>
            <a:pPr lvl="1"/>
            <a:endParaRPr lang="en-US" dirty="0"/>
          </a:p>
          <a:p>
            <a:pPr lvl="1"/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87133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9574-2702-E849-AC2C-A3D93DCE9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Buffered I/O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96EB8-EB3F-C348-8337-C8EEC46A6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5972"/>
            <a:ext cx="10515600" cy="4895850"/>
          </a:xfrm>
        </p:spPr>
        <p:txBody>
          <a:bodyPr/>
          <a:lstStyle/>
          <a:p>
            <a:r>
              <a:rPr lang="en-US" dirty="0"/>
              <a:t>Open a file, get a </a:t>
            </a:r>
            <a:r>
              <a:rPr lang="en-US" dirty="0">
                <a:solidFill>
                  <a:schemeClr val="accent1"/>
                </a:solidFill>
              </a:rPr>
              <a:t>file stream </a:t>
            </a:r>
            <a:r>
              <a:rPr lang="en-US" dirty="0"/>
              <a:t>(</a:t>
            </a:r>
            <a:r>
              <a:rPr lang="en-US" dirty="0">
                <a:solidFill>
                  <a:srgbClr val="C00000"/>
                </a:solidFill>
              </a:rPr>
              <a:t>FILE *</a:t>
            </a:r>
            <a:r>
              <a:rPr lang="en-US" dirty="0"/>
              <a:t>, a pointer to a struct)</a:t>
            </a:r>
          </a:p>
          <a:p>
            <a:pPr lvl="1"/>
            <a:r>
              <a:rPr lang="en-US" dirty="0"/>
              <a:t>FILE includes </a:t>
            </a:r>
            <a:r>
              <a:rPr lang="en-US" dirty="0">
                <a:solidFill>
                  <a:schemeClr val="accent1"/>
                </a:solidFill>
              </a:rPr>
              <a:t>file descriptor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a pre-fetch buffer</a:t>
            </a:r>
            <a:r>
              <a:rPr lang="en-US" dirty="0"/>
              <a:t>, </a:t>
            </a:r>
            <a:r>
              <a:rPr lang="en-US" dirty="0">
                <a:solidFill>
                  <a:schemeClr val="accent1"/>
                </a:solidFill>
              </a:rPr>
              <a:t>cursor position</a:t>
            </a:r>
            <a:r>
              <a:rPr lang="en-US" dirty="0"/>
              <a:t>, etc.</a:t>
            </a:r>
          </a:p>
          <a:p>
            <a:pPr lvl="1"/>
            <a:endParaRPr lang="en-US" dirty="0"/>
          </a:p>
          <a:p>
            <a:r>
              <a:rPr lang="en-US" dirty="0"/>
              <a:t>Read/write </a:t>
            </a:r>
            <a:r>
              <a:rPr lang="en-US" dirty="0">
                <a:solidFill>
                  <a:srgbClr val="C00000"/>
                </a:solidFill>
              </a:rPr>
              <a:t>to the buffer first</a:t>
            </a:r>
            <a:r>
              <a:rPr lang="en-US" dirty="0"/>
              <a:t>, and commit to OS in </a:t>
            </a:r>
            <a:r>
              <a:rPr lang="en-US" dirty="0">
                <a:solidFill>
                  <a:schemeClr val="accent1"/>
                </a:solidFill>
              </a:rPr>
              <a:t>a batched manner</a:t>
            </a:r>
            <a:r>
              <a:rPr lang="en-US" dirty="0"/>
              <a:t>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9150D8-C524-8EB0-0906-F61EAC7F0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7" b="45433"/>
          <a:stretch/>
        </p:blipFill>
        <p:spPr bwMode="auto">
          <a:xfrm>
            <a:off x="2741613" y="3674533"/>
            <a:ext cx="6708774" cy="225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53CF1B-DE78-E1E1-52C5-6D93028E1A47}"/>
              </a:ext>
            </a:extLst>
          </p:cNvPr>
          <p:cNvSpPr txBox="1"/>
          <p:nvPr/>
        </p:nvSpPr>
        <p:spPr>
          <a:xfrm>
            <a:off x="3354387" y="593407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Image source: https://</a:t>
            </a:r>
            <a:r>
              <a:rPr lang="en-US" sz="1400" dirty="0" err="1"/>
              <a:t>wisemonkeys.info</a:t>
            </a:r>
            <a:r>
              <a:rPr lang="en-US" sz="1400" dirty="0"/>
              <a:t>/blogs/IO-Buffering</a:t>
            </a:r>
          </a:p>
        </p:txBody>
      </p:sp>
    </p:spTree>
    <p:extLst>
      <p:ext uri="{BB962C8B-B14F-4D97-AF65-F5344CB8AC3E}">
        <p14:creationId xmlns:p14="http://schemas.microsoft.com/office/powerpoint/2010/main" val="3329920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84824-EC52-5746-AA8D-EF30796EC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Representations: Buffered vs. Unbuffered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57FC43-B1CC-EF45-943A-7C6F190BC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63" y="1543822"/>
            <a:ext cx="10515600" cy="47463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381C20B-007A-3C43-BAA5-696DA483AC9F}"/>
              </a:ext>
            </a:extLst>
          </p:cNvPr>
          <p:cNvSpPr/>
          <p:nvPr/>
        </p:nvSpPr>
        <p:spPr>
          <a:xfrm>
            <a:off x="2824454" y="6338986"/>
            <a:ext cx="80538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Diagram from </a:t>
            </a:r>
            <a:r>
              <a:rPr lang="en-US" sz="1400" dirty="0">
                <a:hlinkClick r:id="rId3"/>
              </a:rPr>
              <a:t>https://www.usna.edu/Users/cs/wcbrown/courses/IC221/classes/L09/Class.html</a:t>
            </a:r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A3C234-058D-B643-BA64-04FAC67658CD}"/>
              </a:ext>
            </a:extLst>
          </p:cNvPr>
          <p:cNvSpPr txBox="1"/>
          <p:nvPr/>
        </p:nvSpPr>
        <p:spPr>
          <a:xfrm>
            <a:off x="437076" y="5051734"/>
            <a:ext cx="200025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</a:rPr>
              <a:t>Unbuffered </a:t>
            </a:r>
            <a:r>
              <a:rPr lang="en-US" dirty="0">
                <a:solidFill>
                  <a:srgbClr val="7030A0"/>
                </a:solidFill>
                <a:sym typeface="Wingdings" pitchFamily="2" charset="2"/>
              </a:rPr>
              <a:t></a:t>
            </a:r>
          </a:p>
          <a:p>
            <a:pPr algn="r"/>
            <a:r>
              <a:rPr lang="en-US" dirty="0">
                <a:solidFill>
                  <a:srgbClr val="7030A0"/>
                </a:solidFill>
                <a:sym typeface="Wingdings" pitchFamily="2" charset="2"/>
              </a:rPr>
              <a:t>Buffered </a:t>
            </a:r>
          </a:p>
          <a:p>
            <a:pPr algn="r"/>
            <a:endParaRPr lang="en-US" dirty="0">
              <a:solidFill>
                <a:srgbClr val="7030A0"/>
              </a:solidFill>
              <a:sym typeface="Wingdings" pitchFamily="2" charset="2"/>
            </a:endParaRPr>
          </a:p>
          <a:p>
            <a:pPr algn="r"/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71EDB9-9109-AE45-B79C-193441EA00CA}"/>
              </a:ext>
            </a:extLst>
          </p:cNvPr>
          <p:cNvSpPr txBox="1"/>
          <p:nvPr/>
        </p:nvSpPr>
        <p:spPr>
          <a:xfrm>
            <a:off x="453846" y="2807890"/>
            <a:ext cx="200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</a:rPr>
              <a:t>Unbuffered     </a:t>
            </a:r>
            <a:r>
              <a:rPr lang="en-US" dirty="0">
                <a:solidFill>
                  <a:srgbClr val="7030A0"/>
                </a:solidFill>
                <a:sym typeface="Wingdings" pitchFamily="2" charset="2"/>
              </a:rPr>
              <a:t></a:t>
            </a:r>
          </a:p>
          <a:p>
            <a:pPr algn="r"/>
            <a:r>
              <a:rPr lang="en-US" dirty="0">
                <a:solidFill>
                  <a:srgbClr val="7030A0"/>
                </a:solidFill>
                <a:sym typeface="Wingdings" pitchFamily="2" charset="2"/>
              </a:rPr>
              <a:t>Buffered     </a:t>
            </a:r>
          </a:p>
        </p:txBody>
      </p:sp>
    </p:spTree>
    <p:extLst>
      <p:ext uri="{BB962C8B-B14F-4D97-AF65-F5344CB8AC3E}">
        <p14:creationId xmlns:p14="http://schemas.microsoft.com/office/powerpoint/2010/main" val="19757271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se_themed" id="{974E9FA3-6890-AF45-9A34-E5F284D2E92C}" vid="{20B007DF-B7A4-1A47-878F-F510C21538E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12409</TotalTime>
  <Words>867</Words>
  <Application>Microsoft Macintosh PowerPoint</Application>
  <PresentationFormat>Widescreen</PresentationFormat>
  <Paragraphs>112</Paragraphs>
  <Slides>11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Anonymous Pro</vt:lpstr>
      <vt:lpstr>Anonymous Pro for Powerline</vt:lpstr>
      <vt:lpstr>Arial</vt:lpstr>
      <vt:lpstr>Calibri</vt:lpstr>
      <vt:lpstr>Calibri Light</vt:lpstr>
      <vt:lpstr>Consolas</vt:lpstr>
      <vt:lpstr>Wingdings</vt:lpstr>
      <vt:lpstr>Office Theme</vt:lpstr>
      <vt:lpstr>CSSE 132 Linux I/O</vt:lpstr>
      <vt:lpstr>Questions</vt:lpstr>
      <vt:lpstr>Linux I/O</vt:lpstr>
      <vt:lpstr>File types</vt:lpstr>
      <vt:lpstr>Unbuffered vs. Buffered I/O: Syntax</vt:lpstr>
      <vt:lpstr>Unbuffered I/O</vt:lpstr>
      <vt:lpstr>Using Unbuffered I/O (POSIX)</vt:lpstr>
      <vt:lpstr>Buffered I/O</vt:lpstr>
      <vt:lpstr>File Representations: Buffered vs. Unbuffered</vt:lpstr>
      <vt:lpstr>Using Buffered I/O</vt:lpstr>
      <vt:lpstr>fgets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CSSE 132 Introduction to Computer Systems</dc:title>
  <dc:creator>Song, Lixing</dc:creator>
  <cp:lastModifiedBy>Chenette, Nate</cp:lastModifiedBy>
  <cp:revision>171</cp:revision>
  <dcterms:created xsi:type="dcterms:W3CDTF">2018-07-09T21:38:51Z</dcterms:created>
  <dcterms:modified xsi:type="dcterms:W3CDTF">2025-04-28T16:16:19Z</dcterms:modified>
</cp:coreProperties>
</file>