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5" r:id="rId4"/>
    <p:sldId id="276" r:id="rId5"/>
    <p:sldId id="258" r:id="rId6"/>
    <p:sldId id="277" r:id="rId7"/>
    <p:sldId id="263" r:id="rId8"/>
    <p:sldId id="264" r:id="rId9"/>
    <p:sldId id="265" r:id="rId10"/>
    <p:sldId id="278" r:id="rId11"/>
    <p:sldId id="284" r:id="rId12"/>
    <p:sldId id="280" r:id="rId13"/>
    <p:sldId id="285" r:id="rId14"/>
    <p:sldId id="286" r:id="rId15"/>
    <p:sldId id="287" r:id="rId16"/>
    <p:sldId id="272" r:id="rId17"/>
    <p:sldId id="270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171B5-30BF-400C-9417-15627D0DBB1C}" v="2" dt="2019-10-08T13:11:43.2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8"/>
    <p:restoredTop sz="94719"/>
  </p:normalViewPr>
  <p:slideViewPr>
    <p:cSldViewPr snapToGrid="0" snapToObjects="1">
      <p:cViewPr varScale="1">
        <p:scale>
          <a:sx n="130" d="100"/>
          <a:sy n="130" d="100"/>
        </p:scale>
        <p:origin x="2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9B1171B5-30BF-400C-9417-15627D0DBB1C}"/>
    <pc:docChg chg="modSld">
      <pc:chgData name="Song, Lixing" userId="d86a4794-d57c-4f6d-acee-3349d9d3edfc" providerId="ADAL" clId="{9B1171B5-30BF-400C-9417-15627D0DBB1C}" dt="2019-10-08T13:11:43.255" v="1"/>
      <pc:docMkLst>
        <pc:docMk/>
      </pc:docMkLst>
      <pc:sldChg chg="delSp modAnim">
        <pc:chgData name="Song, Lixing" userId="d86a4794-d57c-4f6d-acee-3349d9d3edfc" providerId="ADAL" clId="{9B1171B5-30BF-400C-9417-15627D0DBB1C}" dt="2019-10-08T13:11:43.255" v="1"/>
        <pc:sldMkLst>
          <pc:docMk/>
          <pc:sldMk cId="705596819" sldId="277"/>
        </pc:sldMkLst>
        <pc:inkChg chg="del">
          <ac:chgData name="Song, Lixing" userId="d86a4794-d57c-4f6d-acee-3349d9d3edfc" providerId="ADAL" clId="{9B1171B5-30BF-400C-9417-15627D0DBB1C}" dt="2019-10-08T13:11:32.514" v="0"/>
          <ac:inkMkLst>
            <pc:docMk/>
            <pc:sldMk cId="705596819" sldId="277"/>
            <ac:inkMk id="76" creationId="{8234A254-7CA3-4EB7-B141-B03785ECF09D}"/>
          </ac:inkMkLst>
        </pc:inkChg>
      </pc:sldChg>
    </pc:docChg>
  </pc:docChgLst>
  <pc:docChgLst>
    <pc:chgData name="Song, Lixing" userId="S::song3@rose-hulman.edu::d86a4794-d57c-4f6d-acee-3349d9d3edfc" providerId="AD" clId="Web-{6608B76C-CE00-8018-15DE-AB8D7BCE6252}"/>
    <pc:docChg chg="modSld sldOrd">
      <pc:chgData name="Song, Lixing" userId="S::song3@rose-hulman.edu::d86a4794-d57c-4f6d-acee-3349d9d3edfc" providerId="AD" clId="Web-{6608B76C-CE00-8018-15DE-AB8D7BCE6252}" dt="2019-10-04T18:43:43.403" v="11"/>
      <pc:docMkLst>
        <pc:docMk/>
      </pc:docMkLst>
      <pc:sldChg chg="mod ord modShow">
        <pc:chgData name="Song, Lixing" userId="S::song3@rose-hulman.edu::d86a4794-d57c-4f6d-acee-3349d9d3edfc" providerId="AD" clId="Web-{6608B76C-CE00-8018-15DE-AB8D7BCE6252}" dt="2019-10-04T18:43:43.403" v="11"/>
        <pc:sldMkLst>
          <pc:docMk/>
          <pc:sldMk cId="3801095407" sldId="258"/>
        </pc:sldMkLst>
      </pc:sldChg>
      <pc:sldChg chg="modSp">
        <pc:chgData name="Song, Lixing" userId="S::song3@rose-hulman.edu::d86a4794-d57c-4f6d-acee-3349d9d3edfc" providerId="AD" clId="Web-{6608B76C-CE00-8018-15DE-AB8D7BCE6252}" dt="2019-10-04T18:38:31.313" v="6" actId="20577"/>
        <pc:sldMkLst>
          <pc:docMk/>
          <pc:sldMk cId="1641175946" sldId="275"/>
        </pc:sldMkLst>
        <pc:spChg chg="mod">
          <ac:chgData name="Song, Lixing" userId="S::song3@rose-hulman.edu::d86a4794-d57c-4f6d-acee-3349d9d3edfc" providerId="AD" clId="Web-{6608B76C-CE00-8018-15DE-AB8D7BCE6252}" dt="2019-10-04T18:38:31.313" v="6" actId="20577"/>
          <ac:spMkLst>
            <pc:docMk/>
            <pc:sldMk cId="1641175946" sldId="275"/>
            <ac:spMk id="6" creationId="{9A49505A-3259-4924-BD4B-89580D7ECBC0}"/>
          </ac:spMkLst>
        </pc:spChg>
      </pc:sldChg>
      <pc:sldChg chg="ord">
        <pc:chgData name="Song, Lixing" userId="S::song3@rose-hulman.edu::d86a4794-d57c-4f6d-acee-3349d9d3edfc" providerId="AD" clId="Web-{6608B76C-CE00-8018-15DE-AB8D7BCE6252}" dt="2019-10-04T18:43:33.684" v="9"/>
        <pc:sldMkLst>
          <pc:docMk/>
          <pc:sldMk cId="2033074946" sldId="276"/>
        </pc:sldMkLst>
      </pc:sldChg>
      <pc:sldChg chg="ord">
        <pc:chgData name="Song, Lixing" userId="S::song3@rose-hulman.edu::d86a4794-d57c-4f6d-acee-3349d9d3edfc" providerId="AD" clId="Web-{6608B76C-CE00-8018-15DE-AB8D7BCE6252}" dt="2019-10-04T18:43:01.214" v="8"/>
        <pc:sldMkLst>
          <pc:docMk/>
          <pc:sldMk cId="705596819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3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zeria-labs.com/functions-and-the-stack-part-7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veintosystems.org/book/C2-C_depth/dynamic_memory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The Stack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Thursday</a:t>
            </a:r>
            <a:r>
              <a:rPr lang="en-US"/>
              <a:t>, January 9,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2BD9-E74F-9B4D-A784-BC0E6C97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add(), C code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46474-3BCC-5940-BDC1-C26DF6CB78FE}"/>
              </a:ext>
            </a:extLst>
          </p:cNvPr>
          <p:cNvCxnSpPr>
            <a:cxnSpLocks/>
          </p:cNvCxnSpPr>
          <p:nvPr/>
        </p:nvCxnSpPr>
        <p:spPr>
          <a:xfrm flipV="1">
            <a:off x="3325018" y="2906098"/>
            <a:ext cx="1053462" cy="11573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CD1366-5FFA-DB4E-A633-4A5442AB24FE}"/>
              </a:ext>
            </a:extLst>
          </p:cNvPr>
          <p:cNvCxnSpPr>
            <a:cxnSpLocks/>
          </p:cNvCxnSpPr>
          <p:nvPr/>
        </p:nvCxnSpPr>
        <p:spPr>
          <a:xfrm flipV="1">
            <a:off x="7315201" y="2906098"/>
            <a:ext cx="1269680" cy="11770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3D59DE3-7AFD-EE4B-B4C8-59B36A916949}"/>
              </a:ext>
            </a:extLst>
          </p:cNvPr>
          <p:cNvSpPr/>
          <p:nvPr/>
        </p:nvSpPr>
        <p:spPr>
          <a:xfrm>
            <a:off x="8584881" y="2783554"/>
            <a:ext cx="2486818" cy="175432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do_nothing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a = 3;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b = 4;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0;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7B1435-154A-0F4A-A301-C61D4BD507C1}"/>
              </a:ext>
            </a:extLst>
          </p:cNvPr>
          <p:cNvSpPr/>
          <p:nvPr/>
        </p:nvSpPr>
        <p:spPr>
          <a:xfrm>
            <a:off x="4378481" y="2816504"/>
            <a:ext cx="2936720" cy="203132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add(int a, int b)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result;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result = a + b;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do_nothing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result;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2ED50-171F-624E-B14F-A3B622621702}"/>
              </a:ext>
            </a:extLst>
          </p:cNvPr>
          <p:cNvSpPr/>
          <p:nvPr/>
        </p:nvSpPr>
        <p:spPr>
          <a:xfrm>
            <a:off x="838200" y="2506555"/>
            <a:ext cx="2486818" cy="230832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main()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res = 0;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a = 1;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b = 2;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res = add(a, b);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res;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468E10-D5C2-8944-A519-357F827ABED6}"/>
              </a:ext>
            </a:extLst>
          </p:cNvPr>
          <p:cNvCxnSpPr>
            <a:cxnSpLocks/>
          </p:cNvCxnSpPr>
          <p:nvPr/>
        </p:nvCxnSpPr>
        <p:spPr>
          <a:xfrm flipH="1" flipV="1">
            <a:off x="7315201" y="4205665"/>
            <a:ext cx="1269680" cy="398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346C18-D091-7C43-85E8-5A2064A7AE51}"/>
              </a:ext>
            </a:extLst>
          </p:cNvPr>
          <p:cNvCxnSpPr>
            <a:cxnSpLocks/>
          </p:cNvCxnSpPr>
          <p:nvPr/>
        </p:nvCxnSpPr>
        <p:spPr>
          <a:xfrm flipH="1" flipV="1">
            <a:off x="3351290" y="4205664"/>
            <a:ext cx="1027190" cy="2572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69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2BD9-E74F-9B4D-A784-BC0E6C97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add(), ARM assembly code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46474-3BCC-5940-BDC1-C26DF6CB78FE}"/>
              </a:ext>
            </a:extLst>
          </p:cNvPr>
          <p:cNvCxnSpPr>
            <a:cxnSpLocks/>
          </p:cNvCxnSpPr>
          <p:nvPr/>
        </p:nvCxnSpPr>
        <p:spPr>
          <a:xfrm flipV="1">
            <a:off x="3216910" y="2055778"/>
            <a:ext cx="1179940" cy="2630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CD1366-5FFA-DB4E-A633-4A5442AB24FE}"/>
              </a:ext>
            </a:extLst>
          </p:cNvPr>
          <p:cNvCxnSpPr>
            <a:cxnSpLocks/>
          </p:cNvCxnSpPr>
          <p:nvPr/>
        </p:nvCxnSpPr>
        <p:spPr>
          <a:xfrm flipV="1">
            <a:off x="7085920" y="2359665"/>
            <a:ext cx="1498961" cy="16578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3D59DE3-7AFD-EE4B-B4C8-59B36A916949}"/>
              </a:ext>
            </a:extLst>
          </p:cNvPr>
          <p:cNvSpPr/>
          <p:nvPr/>
        </p:nvSpPr>
        <p:spPr>
          <a:xfrm>
            <a:off x="8584881" y="2164760"/>
            <a:ext cx="2513090" cy="258532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.DO_NOTHING: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#3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#4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r0, #0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bx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7B1435-154A-0F4A-A301-C61D4BD507C1}"/>
              </a:ext>
            </a:extLst>
          </p:cNvPr>
          <p:cNvSpPr/>
          <p:nvPr/>
        </p:nvSpPr>
        <p:spPr>
          <a:xfrm>
            <a:off x="4396850" y="1920180"/>
            <a:ext cx="268907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.ADD: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r2, r0, r1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r2,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.DO_NOTHING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pc,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#-4]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2ED50-171F-624E-B14F-A3B622621702}"/>
              </a:ext>
            </a:extLst>
          </p:cNvPr>
          <p:cNvSpPr/>
          <p:nvPr/>
        </p:nvSpPr>
        <p:spPr>
          <a:xfrm>
            <a:off x="798793" y="1537058"/>
            <a:ext cx="2513089" cy="424731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.MAIN: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#1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#2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.ADD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468E10-D5C2-8944-A519-357F827ABED6}"/>
              </a:ext>
            </a:extLst>
          </p:cNvPr>
          <p:cNvCxnSpPr>
            <a:cxnSpLocks/>
          </p:cNvCxnSpPr>
          <p:nvPr/>
        </p:nvCxnSpPr>
        <p:spPr>
          <a:xfrm flipH="1" flipV="1">
            <a:off x="7085920" y="4212416"/>
            <a:ext cx="1498961" cy="3460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346C18-D091-7C43-85E8-5A2064A7AE51}"/>
              </a:ext>
            </a:extLst>
          </p:cNvPr>
          <p:cNvCxnSpPr>
            <a:cxnSpLocks/>
          </p:cNvCxnSpPr>
          <p:nvPr/>
        </p:nvCxnSpPr>
        <p:spPr>
          <a:xfrm flipH="1" flipV="1">
            <a:off x="3326326" y="4872901"/>
            <a:ext cx="104163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9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8C3-BC37-1B47-9CD8-050FE950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Caller prologue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EE5538-0D73-864C-99AE-7D9D9599982C}"/>
              </a:ext>
            </a:extLst>
          </p:cNvPr>
          <p:cNvCxnSpPr>
            <a:cxnSpLocks/>
          </p:cNvCxnSpPr>
          <p:nvPr/>
        </p:nvCxnSpPr>
        <p:spPr>
          <a:xfrm flipV="1">
            <a:off x="7484790" y="2402328"/>
            <a:ext cx="1179940" cy="2630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E8539D7-AC2C-E34E-99C6-C727F067DFA0}"/>
              </a:ext>
            </a:extLst>
          </p:cNvPr>
          <p:cNvSpPr/>
          <p:nvPr/>
        </p:nvSpPr>
        <p:spPr>
          <a:xfrm>
            <a:off x="8664730" y="2266730"/>
            <a:ext cx="268907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.ADD: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r2, r0, r1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r2,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.DO_NOTHING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pc,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#-4]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AADEF-A2E3-5047-8EBE-B652CE1C1432}"/>
              </a:ext>
            </a:extLst>
          </p:cNvPr>
          <p:cNvSpPr/>
          <p:nvPr/>
        </p:nvSpPr>
        <p:spPr>
          <a:xfrm>
            <a:off x="5066673" y="1883608"/>
            <a:ext cx="2513089" cy="424731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.MAIN: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#1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#2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.ADD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90FEEC-B2E1-4F4D-B5CF-A0C988A15AA8}"/>
              </a:ext>
            </a:extLst>
          </p:cNvPr>
          <p:cNvCxnSpPr>
            <a:cxnSpLocks/>
          </p:cNvCxnSpPr>
          <p:nvPr/>
        </p:nvCxnSpPr>
        <p:spPr>
          <a:xfrm flipH="1" flipV="1">
            <a:off x="7594206" y="5219451"/>
            <a:ext cx="104163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1538ED4-35FF-2747-A0A7-8DA8ACA5ADC6}"/>
              </a:ext>
            </a:extLst>
          </p:cNvPr>
          <p:cNvSpPr/>
          <p:nvPr/>
        </p:nvSpPr>
        <p:spPr>
          <a:xfrm>
            <a:off x="1107409" y="4358669"/>
            <a:ext cx="3885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set b as the 2nd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to the function add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4C2F30-B4F8-9C4E-8A54-4C5A74661B5A}"/>
              </a:ext>
            </a:extLst>
          </p:cNvPr>
          <p:cNvSpPr/>
          <p:nvPr/>
        </p:nvSpPr>
        <p:spPr>
          <a:xfrm>
            <a:off x="1198138" y="4632463"/>
            <a:ext cx="3795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set a as the 1st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to the function add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288CD-392E-D24D-AD61-B8F760D903CB}"/>
              </a:ext>
            </a:extLst>
          </p:cNvPr>
          <p:cNvSpPr/>
          <p:nvPr/>
        </p:nvSpPr>
        <p:spPr>
          <a:xfrm>
            <a:off x="1395634" y="4896285"/>
            <a:ext cx="3597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Branch to function add. Also, load return address into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8781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8C3-BC37-1B47-9CD8-050FE950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</a:t>
            </a:r>
            <a:r>
              <a:rPr lang="en-US" dirty="0" err="1"/>
              <a:t>Callee</a:t>
            </a:r>
            <a:r>
              <a:rPr lang="en-US" dirty="0"/>
              <a:t> prologue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EE5538-0D73-864C-99AE-7D9D9599982C}"/>
              </a:ext>
            </a:extLst>
          </p:cNvPr>
          <p:cNvCxnSpPr>
            <a:cxnSpLocks/>
          </p:cNvCxnSpPr>
          <p:nvPr/>
        </p:nvCxnSpPr>
        <p:spPr>
          <a:xfrm flipV="1">
            <a:off x="3256317" y="2478528"/>
            <a:ext cx="1179940" cy="2630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E8539D7-AC2C-E34E-99C6-C727F067DFA0}"/>
              </a:ext>
            </a:extLst>
          </p:cNvPr>
          <p:cNvSpPr/>
          <p:nvPr/>
        </p:nvSpPr>
        <p:spPr>
          <a:xfrm>
            <a:off x="4436257" y="2342930"/>
            <a:ext cx="268907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.ADD: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r2, r0, r1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r2,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.DO_NOTHING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pc,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#-4]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AADEF-A2E3-5047-8EBE-B652CE1C1432}"/>
              </a:ext>
            </a:extLst>
          </p:cNvPr>
          <p:cNvSpPr/>
          <p:nvPr/>
        </p:nvSpPr>
        <p:spPr>
          <a:xfrm>
            <a:off x="838200" y="1959808"/>
            <a:ext cx="2513089" cy="424731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.MAIN: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#1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#2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.ADD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90FEEC-B2E1-4F4D-B5CF-A0C988A15AA8}"/>
              </a:ext>
            </a:extLst>
          </p:cNvPr>
          <p:cNvCxnSpPr>
            <a:cxnSpLocks/>
          </p:cNvCxnSpPr>
          <p:nvPr/>
        </p:nvCxnSpPr>
        <p:spPr>
          <a:xfrm flipH="1" flipV="1">
            <a:off x="3365733" y="5295651"/>
            <a:ext cx="104163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C70098D-A46B-6141-A9C1-E704AEAAD0E0}"/>
              </a:ext>
            </a:extLst>
          </p:cNvPr>
          <p:cNvSpPr/>
          <p:nvPr/>
        </p:nvSpPr>
        <p:spPr>
          <a:xfrm>
            <a:off x="7154215" y="2576636"/>
            <a:ext cx="2724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reserve stack space for add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01ADCE-8ED6-3B41-AA7C-B81737BE4C4D}"/>
              </a:ext>
            </a:extLst>
          </p:cNvPr>
          <p:cNvSpPr/>
          <p:nvPr/>
        </p:nvSpPr>
        <p:spPr>
          <a:xfrm>
            <a:off x="7163013" y="2867046"/>
            <a:ext cx="4494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save LR onto the stack so we can overwrite it*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32BC14-3B72-BA42-8EE9-749953506953}"/>
              </a:ext>
            </a:extLst>
          </p:cNvPr>
          <p:cNvSpPr/>
          <p:nvPr/>
        </p:nvSpPr>
        <p:spPr>
          <a:xfrm>
            <a:off x="7154215" y="3163010"/>
            <a:ext cx="1775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store input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a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6B4385-3E21-6848-96E2-2BBBBE02634B}"/>
              </a:ext>
            </a:extLst>
          </p:cNvPr>
          <p:cNvSpPr/>
          <p:nvPr/>
        </p:nvSpPr>
        <p:spPr>
          <a:xfrm>
            <a:off x="7154215" y="3436957"/>
            <a:ext cx="1733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store input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b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7B4CB5-F2C3-7F43-B931-E8449E0321DE}"/>
              </a:ext>
            </a:extLst>
          </p:cNvPr>
          <p:cNvSpPr/>
          <p:nvPr/>
        </p:nvSpPr>
        <p:spPr>
          <a:xfrm>
            <a:off x="5846670" y="58839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*Note: not always necessary. L</a:t>
            </a:r>
            <a:r>
              <a:rPr lang="en-US" dirty="0"/>
              <a:t>eaf vs. non-leaf function</a:t>
            </a:r>
          </a:p>
          <a:p>
            <a:r>
              <a:rPr lang="en-US" dirty="0">
                <a:hlinkClick r:id="rId2"/>
              </a:rPr>
              <a:t>https://azeria-labs.com/functions-and-the-stack-part-7/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3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8C3-BC37-1B47-9CD8-050FE950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</a:t>
            </a:r>
            <a:r>
              <a:rPr lang="en-US" dirty="0" err="1"/>
              <a:t>Callee</a:t>
            </a:r>
            <a:r>
              <a:rPr lang="en-US" dirty="0"/>
              <a:t> epilogue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EE5538-0D73-864C-99AE-7D9D9599982C}"/>
              </a:ext>
            </a:extLst>
          </p:cNvPr>
          <p:cNvCxnSpPr>
            <a:cxnSpLocks/>
          </p:cNvCxnSpPr>
          <p:nvPr/>
        </p:nvCxnSpPr>
        <p:spPr>
          <a:xfrm flipV="1">
            <a:off x="3256317" y="2478528"/>
            <a:ext cx="1179940" cy="2630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E8539D7-AC2C-E34E-99C6-C727F067DFA0}"/>
              </a:ext>
            </a:extLst>
          </p:cNvPr>
          <p:cNvSpPr/>
          <p:nvPr/>
        </p:nvSpPr>
        <p:spPr>
          <a:xfrm>
            <a:off x="4436257" y="2342930"/>
            <a:ext cx="268907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.ADD: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r2, r0, r1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r2,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.DO_NOTHING </a:t>
            </a:r>
          </a:p>
          <a:p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pc,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#-4]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AADEF-A2E3-5047-8EBE-B652CE1C1432}"/>
              </a:ext>
            </a:extLst>
          </p:cNvPr>
          <p:cNvSpPr/>
          <p:nvPr/>
        </p:nvSpPr>
        <p:spPr>
          <a:xfrm>
            <a:off x="838200" y="1959808"/>
            <a:ext cx="2513089" cy="424731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.MAIN: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#1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#2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.ADD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90FEEC-B2E1-4F4D-B5CF-A0C988A15AA8}"/>
              </a:ext>
            </a:extLst>
          </p:cNvPr>
          <p:cNvCxnSpPr>
            <a:cxnSpLocks/>
          </p:cNvCxnSpPr>
          <p:nvPr/>
        </p:nvCxnSpPr>
        <p:spPr>
          <a:xfrm flipH="1" flipV="1">
            <a:off x="3365733" y="5295651"/>
            <a:ext cx="104163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0B31322-D2EE-294A-A3C6-E1D8DBCB02F2}"/>
              </a:ext>
            </a:extLst>
          </p:cNvPr>
          <p:cNvSpPr/>
          <p:nvPr/>
        </p:nvSpPr>
        <p:spPr>
          <a:xfrm>
            <a:off x="7174926" y="4838972"/>
            <a:ext cx="270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release stack space for add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4EE798-607C-8541-972D-297278560236}"/>
              </a:ext>
            </a:extLst>
          </p:cNvPr>
          <p:cNvSpPr/>
          <p:nvPr/>
        </p:nvSpPr>
        <p:spPr>
          <a:xfrm>
            <a:off x="7163013" y="5129816"/>
            <a:ext cx="4190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load next instruction’s address from the saved prior value of LR.</a:t>
            </a:r>
          </a:p>
        </p:txBody>
      </p:sp>
    </p:spTree>
    <p:extLst>
      <p:ext uri="{BB962C8B-B14F-4D97-AF65-F5344CB8AC3E}">
        <p14:creationId xmlns:p14="http://schemas.microsoft.com/office/powerpoint/2010/main" val="195068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8C3-BC37-1B47-9CD8-050FE950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Caller epilogue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EE5538-0D73-864C-99AE-7D9D9599982C}"/>
              </a:ext>
            </a:extLst>
          </p:cNvPr>
          <p:cNvCxnSpPr>
            <a:cxnSpLocks/>
          </p:cNvCxnSpPr>
          <p:nvPr/>
        </p:nvCxnSpPr>
        <p:spPr>
          <a:xfrm flipV="1">
            <a:off x="7484790" y="2402328"/>
            <a:ext cx="1179940" cy="2630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E8539D7-AC2C-E34E-99C6-C727F067DFA0}"/>
              </a:ext>
            </a:extLst>
          </p:cNvPr>
          <p:cNvSpPr/>
          <p:nvPr/>
        </p:nvSpPr>
        <p:spPr>
          <a:xfrm>
            <a:off x="8664730" y="2266730"/>
            <a:ext cx="268907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.ADD: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r2, r0, r1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r2,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.DO_NOTHING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pc,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#-4]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AADEF-A2E3-5047-8EBE-B652CE1C1432}"/>
              </a:ext>
            </a:extLst>
          </p:cNvPr>
          <p:cNvSpPr/>
          <p:nvPr/>
        </p:nvSpPr>
        <p:spPr>
          <a:xfrm>
            <a:off x="5066673" y="1883608"/>
            <a:ext cx="2513089" cy="424731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.MAIN: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#1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#2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.ADD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90FEEC-B2E1-4F4D-B5CF-A0C988A15AA8}"/>
              </a:ext>
            </a:extLst>
          </p:cNvPr>
          <p:cNvCxnSpPr>
            <a:cxnSpLocks/>
          </p:cNvCxnSpPr>
          <p:nvPr/>
        </p:nvCxnSpPr>
        <p:spPr>
          <a:xfrm flipH="1" flipV="1">
            <a:off x="7594206" y="5219451"/>
            <a:ext cx="104163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6F8CCB6-A525-2B42-94A7-814240F0A816}"/>
              </a:ext>
            </a:extLst>
          </p:cNvPr>
          <p:cNvSpPr/>
          <p:nvPr/>
        </p:nvSpPr>
        <p:spPr>
          <a:xfrm>
            <a:off x="1656316" y="5176587"/>
            <a:ext cx="3410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store the returned result from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4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2BD9-E74F-9B4D-A784-BC0E6C97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max()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F5356-393C-0041-8F58-C6801100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2486819" cy="3450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8D622C-DA76-FD4E-98DB-EEAC3D4E5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380" y="1690688"/>
            <a:ext cx="2517620" cy="4468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9B77A0-AB8C-DF40-AB66-A26BFF054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605" y="2354437"/>
            <a:ext cx="2954030" cy="21225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46474-3BCC-5940-BDC1-C26DF6CB78F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325018" y="3415700"/>
            <a:ext cx="1015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CD1366-5FFA-DB4E-A633-4A5442AB24FE}"/>
              </a:ext>
            </a:extLst>
          </p:cNvPr>
          <p:cNvCxnSpPr/>
          <p:nvPr/>
        </p:nvCxnSpPr>
        <p:spPr>
          <a:xfrm>
            <a:off x="6858000" y="3415700"/>
            <a:ext cx="1015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82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6C6A-A448-004A-BFE7-4F31BE23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Prologue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9DE6B-4B67-C241-87A5-A07CB19F7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sub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#16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End of the prologue. Allocating space on the stack for the function called.*/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lr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[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#14]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Start of the prologue. Saving Frame Pointer and LR onto the stack */ 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77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8C3-BC37-1B47-9CD8-050FE950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Prologue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C9BD9-B263-3A47-8810-994B314BA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mov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r0, #1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setting up local variables (a=1). This also serves as setting up the first parameter for the function max */ 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mov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r1, #2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setting up local variables (b=2). This also serves as setting up the second parameter for the function max */ 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bl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max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Calling/branching to function max */</a:t>
            </a:r>
          </a:p>
        </p:txBody>
      </p:sp>
    </p:spTree>
    <p:extLst>
      <p:ext uri="{BB962C8B-B14F-4D97-AF65-F5344CB8AC3E}">
        <p14:creationId xmlns:p14="http://schemas.microsoft.com/office/powerpoint/2010/main" val="32970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3EA3-2D10-3548-8A09-9756286C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Epilogue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C645E-CC41-AE4A-BB61-E6D10FBE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#16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Start of the epilogue. Readjusting the Stack Pointer The Stack Frame of a function is finally destroyed at this step. */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marL="0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pc, [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#-4]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End of the epilogue. Jumping to previously saved LR via direct load into PC. */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*leaf </a:t>
            </a:r>
            <a:r>
              <a:rPr lang="en-US" dirty="0" err="1"/>
              <a:t>v.s</a:t>
            </a:r>
            <a:r>
              <a:rPr lang="en-US" dirty="0"/>
              <a:t>. non-leaf function https://</a:t>
            </a:r>
            <a:r>
              <a:rPr lang="en-US" dirty="0" err="1"/>
              <a:t>azeria-labs.com</a:t>
            </a:r>
            <a:r>
              <a:rPr lang="en-US" dirty="0"/>
              <a:t>/functions-and-the-stack-part-7/</a:t>
            </a:r>
          </a:p>
        </p:txBody>
      </p:sp>
    </p:spTree>
    <p:extLst>
      <p:ext uri="{BB962C8B-B14F-4D97-AF65-F5344CB8AC3E}">
        <p14:creationId xmlns:p14="http://schemas.microsoft.com/office/powerpoint/2010/main" val="413596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DE7D-FBDE-4B15-BDA5-425DB7A3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5935C-975B-474E-8B85-8702B589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Stack overview</a:t>
            </a:r>
          </a:p>
          <a:p>
            <a:r>
              <a:rPr lang="en-US" dirty="0"/>
              <a:t>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2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C85169-9BBB-4E30-82A7-67FF91BA61A9}"/>
              </a:ext>
            </a:extLst>
          </p:cNvPr>
          <p:cNvSpPr txBox="1"/>
          <p:nvPr/>
        </p:nvSpPr>
        <p:spPr>
          <a:xfrm>
            <a:off x="5042078" y="573110"/>
            <a:ext cx="6735652" cy="3908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Questions:</a:t>
            </a:r>
          </a:p>
          <a:p>
            <a:pPr marL="457200" indent="-457200">
              <a:buAutoNum type="arabicPeriod"/>
            </a:pPr>
            <a:r>
              <a:rPr lang="en-US" sz="2400" dirty="0"/>
              <a:t>Three functions have </a:t>
            </a:r>
            <a:r>
              <a:rPr lang="en-US" sz="2400" i="1" dirty="0"/>
              <a:t>same</a:t>
            </a:r>
            <a:r>
              <a:rPr lang="en-US" sz="2400" dirty="0"/>
              <a:t> variables named </a:t>
            </a:r>
            <a:r>
              <a:rPr lang="en-US" sz="2400" dirty="0" err="1">
                <a:solidFill>
                  <a:srgbClr val="FF0000"/>
                </a:solidFill>
              </a:rPr>
              <a:t>a,b</a:t>
            </a:r>
            <a:r>
              <a:rPr lang="en-US" sz="2400" dirty="0"/>
              <a:t>. Why they can have different values in different functions and not interfere with each other?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Trace the order in which instructions are executed.</a:t>
            </a:r>
            <a:endParaRPr lang="en-US" sz="2400" dirty="0">
              <a:cs typeface="Calibri"/>
            </a:endParaRP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How does the program know to go back to line 20 when the </a:t>
            </a:r>
            <a:r>
              <a:rPr lang="en-US" sz="2400" dirty="0">
                <a:solidFill>
                  <a:srgbClr val="FF0000"/>
                </a:solidFill>
              </a:rPr>
              <a:t>add</a:t>
            </a:r>
            <a:r>
              <a:rPr lang="en-US" sz="2400" dirty="0"/>
              <a:t> function completes?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9505A-3259-4924-BD4B-89580D7ECBC0}"/>
              </a:ext>
            </a:extLst>
          </p:cNvPr>
          <p:cNvSpPr/>
          <p:nvPr/>
        </p:nvSpPr>
        <p:spPr>
          <a:xfrm>
            <a:off x="343436" y="113530"/>
            <a:ext cx="6096000" cy="6740307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do_nothing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 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a,</a:t>
            </a:r>
            <a:r>
              <a:rPr lang="en-US" dirty="0" err="1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result;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result = a + b;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do_nothing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result;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main()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res 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17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18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 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res = add(a, b);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US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21 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7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E6AE-81D7-4D7F-B544-E839C1ED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0298-84BF-4E9D-B4EF-1FA11B1F3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Handle local variables/automatic variables.</a:t>
            </a:r>
          </a:p>
          <a:p>
            <a:endParaRPr lang="en-US" dirty="0"/>
          </a:p>
          <a:p>
            <a:r>
              <a:rPr lang="en-US" dirty="0"/>
              <a:t>Handle function calls.</a:t>
            </a:r>
          </a:p>
        </p:txBody>
      </p:sp>
      <p:pic>
        <p:nvPicPr>
          <p:cNvPr id="5" name="Picture 2" descr="The parts of program memory showing a stack variable pointing to dynamically allocated heap memory.">
            <a:extLst>
              <a:ext uri="{FF2B5EF4-FFF2-40B4-BE49-F238E27FC236}">
                <a16:creationId xmlns:a16="http://schemas.microsoft.com/office/drawing/2014/main" id="{72A44542-E6C1-1F46-8B9C-0DF36A23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68" y="961901"/>
            <a:ext cx="4063832" cy="51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9D89E0-69B4-014B-A59C-9D8A7AA9C548}"/>
              </a:ext>
            </a:extLst>
          </p:cNvPr>
          <p:cNvSpPr txBox="1"/>
          <p:nvPr/>
        </p:nvSpPr>
        <p:spPr>
          <a:xfrm>
            <a:off x="10529728" y="6062352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7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ECE5-290B-D34A-B09C-0A2131EC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variable: Begin with some boring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D8237-DDDB-5841-B851-DC7800044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6926"/>
            <a:ext cx="10927080" cy="5141074"/>
          </a:xfrm>
        </p:spPr>
        <p:txBody>
          <a:bodyPr/>
          <a:lstStyle/>
          <a:p>
            <a:r>
              <a:rPr lang="en-US" dirty="0"/>
              <a:t>When a function is called, a ”private space” (a.k.a. stack frame) is created. </a:t>
            </a:r>
          </a:p>
          <a:p>
            <a:r>
              <a:rPr lang="en-US" dirty="0"/>
              <a:t>A stack frame is specified by a stack pointer (</a:t>
            </a:r>
            <a:r>
              <a:rPr lang="en-US" dirty="0" err="1"/>
              <a:t>sp</a:t>
            </a:r>
            <a:r>
              <a:rPr lang="en-US" dirty="0"/>
              <a:t>) (and/or frame pointer).</a:t>
            </a:r>
          </a:p>
          <a:p>
            <a:r>
              <a:rPr lang="en-US" dirty="0"/>
              <a:t>When another function is called, the previous “private space” gets set aside for later, and a new ”private space” is created for the new function.</a:t>
            </a:r>
          </a:p>
          <a:p>
            <a:r>
              <a:rPr lang="en-US" dirty="0"/>
              <a:t>After a function is finished, its stack frame gets released, and back to where it was called.</a:t>
            </a:r>
          </a:p>
        </p:txBody>
      </p:sp>
    </p:spTree>
    <p:extLst>
      <p:ext uri="{BB962C8B-B14F-4D97-AF65-F5344CB8AC3E}">
        <p14:creationId xmlns:p14="http://schemas.microsoft.com/office/powerpoint/2010/main" val="38010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310B4-1AD1-4279-8FFD-1B167C0F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local variables: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EA53C-F4CD-4C48-A98C-816CFB786B35}"/>
              </a:ext>
            </a:extLst>
          </p:cNvPr>
          <p:cNvSpPr/>
          <p:nvPr/>
        </p:nvSpPr>
        <p:spPr>
          <a:xfrm>
            <a:off x="838200" y="201693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count_down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 =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(x ==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  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  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count_down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(x -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main(){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count_down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8E18B-E895-47D0-BDD4-8F1C7BDB9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88307"/>
              </p:ext>
            </p:extLst>
          </p:nvPr>
        </p:nvGraphicFramePr>
        <p:xfrm>
          <a:off x="7663542" y="1832429"/>
          <a:ext cx="2098768" cy="414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8768">
                  <a:extLst>
                    <a:ext uri="{9D8B030D-6E8A-4147-A177-3AD203B41FA5}">
                      <a16:colId xmlns:a16="http://schemas.microsoft.com/office/drawing/2014/main" val="3959991791"/>
                    </a:ext>
                  </a:extLst>
                </a:gridCol>
              </a:tblGrid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1972808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 x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414389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5781130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4070947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x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3095781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7549011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1620394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781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5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E879-767C-844C-8A24-C74A8963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a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5DED-1DFF-6949-AA43-769C978A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Caller vs. </a:t>
            </a:r>
            <a:r>
              <a:rPr lang="en-US" dirty="0" err="1"/>
              <a:t>callee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caller </a:t>
            </a:r>
            <a:r>
              <a:rPr lang="en-US" dirty="0"/>
              <a:t>the code that calls the procedure</a:t>
            </a:r>
          </a:p>
          <a:p>
            <a:pPr lvl="1"/>
            <a:r>
              <a:rPr lang="en-US" b="1" dirty="0" err="1"/>
              <a:t>callee</a:t>
            </a:r>
            <a:r>
              <a:rPr lang="en-US" b="1" dirty="0"/>
              <a:t> </a:t>
            </a:r>
            <a:r>
              <a:rPr lang="en-US" dirty="0"/>
              <a:t>the code that implements the procedure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D26B8-B67D-464F-AF42-993DE9999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761" y="3504622"/>
            <a:ext cx="3305039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4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07FB-7B9F-FD4A-B218-3308D7D2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caller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240A4-DF91-C34A-9A1A-E0EE02A51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96691"/>
            <a:ext cx="10515600" cy="20247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Set up input argument in registers (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r0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r1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r2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r3</a:t>
            </a:r>
            <a:r>
              <a:rPr lang="en-US" dirty="0"/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bl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dirty="0"/>
              <a:t>: Branch link to procedure</a:t>
            </a:r>
          </a:p>
          <a:p>
            <a:pPr lvl="1"/>
            <a:r>
              <a:rPr lang="en-US" dirty="0"/>
              <a:t>return address goes in </a:t>
            </a:r>
            <a:r>
              <a:rPr lang="en-US" b="1" dirty="0" err="1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lr</a:t>
            </a:r>
            <a:r>
              <a:rPr lang="en-US" dirty="0"/>
              <a:t>, a.k.a. 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r14</a:t>
            </a:r>
          </a:p>
          <a:p>
            <a:r>
              <a:rPr lang="en-US" dirty="0"/>
              <a:t>On return, read return </a:t>
            </a:r>
            <a:r>
              <a:rPr lang="en-US" dirty="0" err="1">
                <a:latin typeface="Anonymous Pro for Powerline"/>
                <a:ea typeface="Anonymous Pro for Powerline" panose="02060609030202000504" pitchFamily="49" charset="0"/>
              </a:rPr>
              <a:t>val</a:t>
            </a:r>
            <a:r>
              <a:rPr lang="en-US" dirty="0"/>
              <a:t> from 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r0</a:t>
            </a:r>
            <a:r>
              <a:rPr lang="en-US" dirty="0"/>
              <a:t>. 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57FE3-A45B-0D49-B2DE-024CE9CCB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1690688"/>
            <a:ext cx="6629400" cy="58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4B112-D625-6E49-A75D-4E91F8E0F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2412639"/>
            <a:ext cx="58293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6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00A0-9680-2D4B-9B87-57458372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</a:t>
            </a:r>
            <a:r>
              <a:rPr lang="en-US" dirty="0" err="1"/>
              <a:t>callee</a:t>
            </a:r>
            <a:r>
              <a:rPr lang="en-US" dirty="0"/>
              <a:t>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CAF8-816D-EC4F-B1AF-5A957E927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Back up registers to be modified: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 (maybe also other regs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r4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-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r11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) 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dirty="0"/>
              <a:t>Run function body</a:t>
            </a:r>
          </a:p>
          <a:p>
            <a:r>
              <a:rPr lang="en-US" dirty="0"/>
              <a:t>Fill up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dirty="0"/>
              <a:t> for return</a:t>
            </a:r>
          </a:p>
          <a:p>
            <a:r>
              <a:rPr lang="en-US" dirty="0"/>
              <a:t>Restore registers </a:t>
            </a:r>
          </a:p>
          <a:p>
            <a:r>
              <a:rPr lang="en-US" dirty="0"/>
              <a:t>Go back to </a:t>
            </a:r>
            <a:r>
              <a:rPr lang="en-US" dirty="0">
                <a:latin typeface="Anonymous Pro for Powerline"/>
              </a:rPr>
              <a:t>where it was called by checking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latin typeface="Anonymous Pro for Powerline"/>
              </a:rPr>
              <a:t> or the place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latin typeface="Anonymous Pro for Powerline"/>
              </a:rPr>
              <a:t> was stored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9044</TotalTime>
  <Words>1920</Words>
  <Application>Microsoft Macintosh PowerPoint</Application>
  <PresentationFormat>Widescreen</PresentationFormat>
  <Paragraphs>282</Paragraphs>
  <Slides>19</Slides>
  <Notes>5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Anonymous Pro for Powerline</vt:lpstr>
      <vt:lpstr>Arial</vt:lpstr>
      <vt:lpstr>Calibri</vt:lpstr>
      <vt:lpstr>Calibri Light</vt:lpstr>
      <vt:lpstr>Consolas</vt:lpstr>
      <vt:lpstr>Wingdings</vt:lpstr>
      <vt:lpstr>Office Theme</vt:lpstr>
      <vt:lpstr>CSSE 132 The Stack</vt:lpstr>
      <vt:lpstr>Outline</vt:lpstr>
      <vt:lpstr>PowerPoint Presentation</vt:lpstr>
      <vt:lpstr>Why Stack?</vt:lpstr>
      <vt:lpstr>Local variable: Begin with some boring text</vt:lpstr>
      <vt:lpstr>How to handle local variables: Example</vt:lpstr>
      <vt:lpstr>How to handle a function call</vt:lpstr>
      <vt:lpstr>What the caller does</vt:lpstr>
      <vt:lpstr>What the callee does</vt:lpstr>
      <vt:lpstr>Example: add(), C code</vt:lpstr>
      <vt:lpstr>Example: add(), ARM assembly code</vt:lpstr>
      <vt:lpstr>Function call: Caller prologue</vt:lpstr>
      <vt:lpstr>Function call: Callee prologue</vt:lpstr>
      <vt:lpstr>Function call: Callee epilogue</vt:lpstr>
      <vt:lpstr>Function call: Caller epilogue</vt:lpstr>
      <vt:lpstr>Example: max()</vt:lpstr>
      <vt:lpstr>Function call: Prologue</vt:lpstr>
      <vt:lpstr>Function call: Prologue (cont.)</vt:lpstr>
      <vt:lpstr>Function call: Epilogue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132</cp:revision>
  <dcterms:created xsi:type="dcterms:W3CDTF">2018-07-09T21:38:51Z</dcterms:created>
  <dcterms:modified xsi:type="dcterms:W3CDTF">2025-01-09T13:58:44Z</dcterms:modified>
</cp:coreProperties>
</file>