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3" r:id="rId4"/>
    <p:sldId id="261" r:id="rId5"/>
    <p:sldId id="270" r:id="rId6"/>
    <p:sldId id="262" r:id="rId7"/>
    <p:sldId id="263" r:id="rId8"/>
    <p:sldId id="264" r:id="rId9"/>
    <p:sldId id="257" r:id="rId10"/>
    <p:sldId id="272" r:id="rId11"/>
    <p:sldId id="258" r:id="rId12"/>
    <p:sldId id="259" r:id="rId13"/>
    <p:sldId id="260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7E333-F862-D84B-AD89-32A0C942553D}" v="3" dt="2019-09-22T23:25:10.886"/>
    <p1510:client id="{72EDD7A1-EB04-A3D3-AC9E-47255F9537D8}" v="144" dt="2019-09-26T13:07:3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3"/>
    <p:restoredTop sz="94632"/>
  </p:normalViewPr>
  <p:slideViewPr>
    <p:cSldViewPr snapToGrid="0">
      <p:cViewPr varScale="1">
        <p:scale>
          <a:sx n="131" d="100"/>
          <a:sy n="131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E07E333-F862-D84B-AD89-32A0C942553D}"/>
    <pc:docChg chg="custSel addSld delSld modSld">
      <pc:chgData name="Song, Lixing" userId="d86a4794-d57c-4f6d-acee-3349d9d3edfc" providerId="ADAL" clId="{4E07E333-F862-D84B-AD89-32A0C942553D}" dt="2019-09-22T23:48:44.294" v="25" actId="2696"/>
      <pc:docMkLst>
        <pc:docMk/>
      </pc:docMkLst>
      <pc:sldChg chg="addSp delSp modSp add del">
        <pc:chgData name="Song, Lixing" userId="d86a4794-d57c-4f6d-acee-3349d9d3edfc" providerId="ADAL" clId="{4E07E333-F862-D84B-AD89-32A0C942553D}" dt="2019-09-22T21:40:53.376" v="7" actId="2696"/>
        <pc:sldMkLst>
          <pc:docMk/>
          <pc:sldMk cId="2382780744" sldId="273"/>
        </pc:sldMkLst>
        <pc:picChg chg="add del mod">
          <ac:chgData name="Song, Lixing" userId="d86a4794-d57c-4f6d-acee-3349d9d3edfc" providerId="ADAL" clId="{4E07E333-F862-D84B-AD89-32A0C942553D}" dt="2019-09-22T21:40:47.293" v="6" actId="478"/>
          <ac:picMkLst>
            <pc:docMk/>
            <pc:sldMk cId="2382780744" sldId="273"/>
            <ac:picMk id="2" creationId="{833B5F01-6BFC-264B-A3FF-F3D7D2F57951}"/>
          </ac:picMkLst>
        </pc:picChg>
      </pc:sldChg>
      <pc:sldChg chg="modSp add del">
        <pc:chgData name="Song, Lixing" userId="d86a4794-d57c-4f6d-acee-3349d9d3edfc" providerId="ADAL" clId="{4E07E333-F862-D84B-AD89-32A0C942553D}" dt="2019-09-22T23:48:44.294" v="25" actId="2696"/>
        <pc:sldMkLst>
          <pc:docMk/>
          <pc:sldMk cId="3238629923" sldId="273"/>
        </pc:sldMkLst>
        <pc:spChg chg="mod">
          <ac:chgData name="Song, Lixing" userId="d86a4794-d57c-4f6d-acee-3349d9d3edfc" providerId="ADAL" clId="{4E07E333-F862-D84B-AD89-32A0C942553D}" dt="2019-09-22T23:25:21.442" v="24" actId="20577"/>
          <ac:spMkLst>
            <pc:docMk/>
            <pc:sldMk cId="3238629923" sldId="273"/>
            <ac:spMk id="2" creationId="{ADAF9915-97FF-F644-BCB3-073F0EBAC21E}"/>
          </ac:spMkLst>
        </pc:spChg>
      </pc:sldChg>
    </pc:docChg>
  </pc:docChgLst>
  <pc:docChgLst>
    <pc:chgData name="Song, Lixing" userId="S::song3@rose-hulman.edu::d86a4794-d57c-4f6d-acee-3349d9d3edfc" providerId="AD" clId="Web-{72EDD7A1-EB04-A3D3-AC9E-47255F9537D8}"/>
    <pc:docChg chg="addSld delSld modSld sldOrd">
      <pc:chgData name="Song, Lixing" userId="S::song3@rose-hulman.edu::d86a4794-d57c-4f6d-acee-3349d9d3edfc" providerId="AD" clId="Web-{72EDD7A1-EB04-A3D3-AC9E-47255F9537D8}" dt="2019-09-26T13:07:31.738" v="142"/>
      <pc:docMkLst>
        <pc:docMk/>
      </pc:docMkLst>
      <pc:sldChg chg="ord">
        <pc:chgData name="Song, Lixing" userId="S::song3@rose-hulman.edu::d86a4794-d57c-4f6d-acee-3349d9d3edfc" providerId="AD" clId="Web-{72EDD7A1-EB04-A3D3-AC9E-47255F9537D8}" dt="2019-09-26T13:07:28.035" v="141"/>
        <pc:sldMkLst>
          <pc:docMk/>
          <pc:sldMk cId="4194942633" sldId="257"/>
        </pc:sldMkLst>
      </pc:sldChg>
      <pc:sldChg chg="modSp">
        <pc:chgData name="Song, Lixing" userId="S::song3@rose-hulman.edu::d86a4794-d57c-4f6d-acee-3349d9d3edfc" providerId="AD" clId="Web-{72EDD7A1-EB04-A3D3-AC9E-47255F9537D8}" dt="2019-09-26T13:07:11.409" v="139" actId="20577"/>
        <pc:sldMkLst>
          <pc:docMk/>
          <pc:sldMk cId="4230564883" sldId="271"/>
        </pc:sldMkLst>
        <pc:spChg chg="mod">
          <ac:chgData name="Song, Lixing" userId="S::song3@rose-hulman.edu::d86a4794-d57c-4f6d-acee-3349d9d3edfc" providerId="AD" clId="Web-{72EDD7A1-EB04-A3D3-AC9E-47255F9537D8}" dt="2019-09-26T13:07:11.409" v="139" actId="20577"/>
          <ac:spMkLst>
            <pc:docMk/>
            <pc:sldMk cId="4230564883" sldId="271"/>
            <ac:spMk id="3" creationId="{346A0038-28B6-C141-9130-E1330E8DB3C1}"/>
          </ac:spMkLst>
        </pc:spChg>
      </pc:sldChg>
      <pc:sldChg chg="modSp new del">
        <pc:chgData name="Song, Lixing" userId="S::song3@rose-hulman.edu::d86a4794-d57c-4f6d-acee-3349d9d3edfc" providerId="AD" clId="Web-{72EDD7A1-EB04-A3D3-AC9E-47255F9537D8}" dt="2019-09-26T13:07:31.738" v="142"/>
        <pc:sldMkLst>
          <pc:docMk/>
          <pc:sldMk cId="2072248815" sldId="273"/>
        </pc:sldMkLst>
        <pc:spChg chg="mod">
          <ac:chgData name="Song, Lixing" userId="S::song3@rose-hulman.edu::d86a4794-d57c-4f6d-acee-3349d9d3edfc" providerId="AD" clId="Web-{72EDD7A1-EB04-A3D3-AC9E-47255F9537D8}" dt="2019-09-26T13:04:21.357" v="32" actId="1076"/>
          <ac:spMkLst>
            <pc:docMk/>
            <pc:sldMk cId="2072248815" sldId="273"/>
            <ac:spMk id="2" creationId="{5032F0CD-AF1D-4884-8CC8-A859533E5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02360" y="4421880"/>
            <a:ext cx="5616000" cy="418644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b="1">
                <a:latin typeface="Times New Roman"/>
              </a:rPr>
              <a:t>Compiler</a:t>
            </a:r>
            <a:r>
              <a:rPr lang="en-US">
                <a:latin typeface="Times New Roman"/>
              </a:rPr>
              <a:t> stage: All C language code in the </a:t>
            </a:r>
            <a:r>
              <a:rPr lang="en-US" i="1">
                <a:latin typeface="Times New Roman"/>
              </a:rPr>
              <a:t>.c</a:t>
            </a:r>
            <a:r>
              <a:rPr lang="en-US">
                <a:latin typeface="Times New Roman"/>
              </a:rPr>
              <a:t> file is converted into a lower-level language called Assembly language; making </a:t>
            </a:r>
            <a:r>
              <a:rPr lang="en-US" i="1">
                <a:latin typeface="Times New Roman"/>
              </a:rPr>
              <a:t>.s</a:t>
            </a:r>
            <a:r>
              <a:rPr lang="en-US">
                <a:latin typeface="Times New Roman"/>
              </a:rPr>
              <a:t> files.  </a:t>
            </a:r>
            <a:endParaRPr/>
          </a:p>
          <a:p>
            <a:r>
              <a:rPr lang="en-US">
                <a:latin typeface="Times New Roman"/>
              </a:rPr>
              <a:t>(can use -S option)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Assembler</a:t>
            </a:r>
            <a:r>
              <a:rPr lang="en-US">
                <a:latin typeface="Times New Roman"/>
              </a:rPr>
              <a:t> stage: The assembly language code made by the previous stage is then converted into </a:t>
            </a:r>
            <a:r>
              <a:rPr lang="en-US" i="1">
                <a:latin typeface="Times New Roman"/>
              </a:rPr>
              <a:t>object code</a:t>
            </a:r>
            <a:r>
              <a:rPr lang="en-US">
                <a:latin typeface="Times New Roman"/>
              </a:rPr>
              <a:t> which are fragments of code that the computer understands directly. An object code file ends with </a:t>
            </a:r>
            <a:r>
              <a:rPr lang="en-US" i="1">
                <a:latin typeface="Times New Roman"/>
              </a:rPr>
              <a:t>.o</a:t>
            </a:r>
            <a:r>
              <a:rPr lang="en-US">
                <a:latin typeface="Times New Roman"/>
              </a:rPr>
              <a:t>.   </a:t>
            </a:r>
            <a:endParaRPr/>
          </a:p>
          <a:p>
            <a:r>
              <a:rPr lang="en-US">
                <a:latin typeface="Times New Roman"/>
              </a:rPr>
              <a:t>(Can use –c option) The object code is generated using the instruction set architecture of the underlying machine.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Linker</a:t>
            </a:r>
            <a:r>
              <a:rPr lang="en-US">
                <a:latin typeface="Times New Roman"/>
              </a:rPr>
              <a:t> stage: The final stage in compiling a program involves linking the object code to code libraries which contain certain "built-in" functions, such as </a:t>
            </a:r>
            <a:r>
              <a:rPr lang="en-US" err="1">
                <a:latin typeface="Times New Roman"/>
              </a:rPr>
              <a:t>printf</a:t>
            </a:r>
            <a:r>
              <a:rPr lang="en-US">
                <a:latin typeface="Times New Roman"/>
              </a:rPr>
              <a:t>. This stage produces an executable program, which is named </a:t>
            </a:r>
            <a:r>
              <a:rPr lang="en-US" i="1" err="1">
                <a:latin typeface="Times New Roman"/>
              </a:rPr>
              <a:t>a.out</a:t>
            </a:r>
            <a:r>
              <a:rPr lang="en-US">
                <a:latin typeface="Times New Roman"/>
              </a:rPr>
              <a:t> by default.  (Can use –o option to rename executable)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78000" y="8841960"/>
            <a:ext cx="3040920" cy="462960"/>
          </a:xfrm>
          <a:prstGeom prst="rect">
            <a:avLst/>
          </a:prstGeom>
        </p:spPr>
        <p:txBody>
          <a:bodyPr lIns="93240" tIns="46800" rIns="93240" bIns="46800" anchor="b"/>
          <a:lstStyle/>
          <a:p>
            <a:pPr>
              <a:lnSpc>
                <a:spcPct val="100000"/>
              </a:lnSpc>
            </a:pPr>
            <a:fld id="{099F1AD6-7DFF-4392-A924-B4A7DD09965A}" type="slidenum">
              <a:rPr lang="en-US" sz="130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7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bytebytego/video/72972640698436354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Assembly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September 16,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CAC9-CC6B-8A40-858E-AE0A5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6" y="4040843"/>
            <a:ext cx="5728824" cy="2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865-B393-43CD-86FE-8904C6EE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0006-7428-4666-8CD6-2B91E0FA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 30 general-purpose </a:t>
            </a:r>
            <a:r>
              <a:rPr lang="en-US" sz="3600">
                <a:solidFill>
                  <a:srgbClr val="FF0000"/>
                </a:solidFill>
              </a:rPr>
              <a:t>32-bit</a:t>
            </a:r>
            <a:r>
              <a:rPr lang="en-US"/>
              <a:t> registers, with the exception of ARMv6-M and ARMv7-M based processors. The first 16 registers are accessible in user-level mode.</a:t>
            </a:r>
          </a:p>
          <a:p>
            <a:r>
              <a:rPr lang="en-US"/>
              <a:t>We normally just use R0 – R6</a:t>
            </a:r>
          </a:p>
        </p:txBody>
      </p:sp>
    </p:spTree>
    <p:extLst>
      <p:ext uri="{BB962C8B-B14F-4D97-AF65-F5344CB8AC3E}">
        <p14:creationId xmlns:p14="http://schemas.microsoft.com/office/powerpoint/2010/main" val="72970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 using Assembly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1C5A-B8FC-7047-B257-464CD8FC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Add r1, #3, #4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3C3CF-69E4-A643-B7FB-AE76E562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7205"/>
            <a:ext cx="4688726" cy="3319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10119-10A7-4242-AB69-BC35971A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2267205"/>
            <a:ext cx="4840667" cy="340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D8DF0-98FD-DA48-816A-A2F4CB92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6" y="1490315"/>
            <a:ext cx="6805558" cy="776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3C3C5-D5BC-614F-23C6-C1D777F140C3}"/>
              </a:ext>
            </a:extLst>
          </p:cNvPr>
          <p:cNvSpPr txBox="1"/>
          <p:nvPr/>
        </p:nvSpPr>
        <p:spPr>
          <a:xfrm>
            <a:off x="6118934" y="2267205"/>
            <a:ext cx="96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 code</a:t>
            </a:r>
          </a:p>
          <a:p>
            <a:r>
              <a:rPr lang="en-US" dirty="0">
                <a:solidFill>
                  <a:srgbClr val="FF0000"/>
                </a:solidFill>
              </a:rPr>
              <a:t>for ADD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A8937-B3D3-F6A9-2D11-249452319839}"/>
              </a:ext>
            </a:extLst>
          </p:cNvPr>
          <p:cNvSpPr/>
          <p:nvPr/>
        </p:nvSpPr>
        <p:spPr>
          <a:xfrm>
            <a:off x="6196999" y="1490314"/>
            <a:ext cx="826372" cy="792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1B6-CA81-2343-B9D2-A74968D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data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F377-9127-F647-8073-97D95B8E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>
                <a:ea typeface="Anonymous Pro for Powerline" panose="02060609030202000504" pitchFamily="49" charset="0"/>
              </a:rPr>
              <a:t>Store</a:t>
            </a:r>
            <a:r>
              <a:rPr lang="en-US"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(4 bytes)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r1, &lt;address&gt;  </a:t>
            </a:r>
          </a:p>
          <a:p>
            <a:r>
              <a:rPr lang="en-US" b="1" i="1">
                <a:ea typeface="Anonymous Pro for Powerline" panose="02060609030202000504" pitchFamily="49" charset="0"/>
              </a:rPr>
              <a:t>Load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(4 bytes)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&lt;address&gt;</a:t>
            </a:r>
          </a:p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[X]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r0, r0, #1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r0, [X] </a:t>
            </a:r>
            <a:endParaRPr lang="en-US">
              <a:ea typeface="Anonymous Pro for Powerline" panose="02060609030202000504" pitchFamily="49" charset="0"/>
            </a:endParaRPr>
          </a:p>
          <a:p>
            <a:pPr lvl="1"/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082B8-C664-8D44-BB22-F29FD86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74" y="1825625"/>
            <a:ext cx="6350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6D66-9C4A-724F-853D-E849E3B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9B38-67C2-C54E-9F0D-4B5D2AE9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634" cy="4895850"/>
          </a:xfrm>
        </p:spPr>
        <p:txBody>
          <a:bodyPr/>
          <a:lstStyle/>
          <a:p>
            <a:r>
              <a:rPr lang="en-US"/>
              <a:t>Instruction memory</a:t>
            </a:r>
          </a:p>
          <a:p>
            <a:r>
              <a:rPr lang="en-US"/>
              <a:t>PC: program counter register</a:t>
            </a:r>
          </a:p>
          <a:p>
            <a:pPr lvl="1"/>
            <a:r>
              <a:rPr lang="en-US"/>
              <a:t>Each instruction run causes CPU to load [pc], execute it, then increment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35FF4-91B6-ED45-BEB5-4793FBEB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334" y="3160467"/>
            <a:ext cx="5542271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941-FED2-ED48-9795-1C3661D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670C-BD9E-2942-9F8E-A247C89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 &lt;target&gt;</a:t>
            </a:r>
          </a:p>
          <a:p>
            <a:r>
              <a:rPr lang="en-US">
                <a:ea typeface="Anonymous Pro for Powerline" panose="02060609030202000504" pitchFamily="49" charset="0"/>
              </a:rPr>
              <a:t>Conditional Executions:</a:t>
            </a:r>
          </a:p>
          <a:p>
            <a:pPr lvl="1"/>
            <a:r>
              <a:rPr lang="en-US"/>
              <a:t>Add a suffix to the instruction (e.g., NE, GT, GE, LE, LT, EQ) </a:t>
            </a:r>
          </a:p>
          <a:p>
            <a:pPr lvl="1"/>
            <a:r>
              <a:rPr lang="en-US"/>
              <a:t>depends on previously set flags (usually previous instruction) </a:t>
            </a:r>
          </a:p>
          <a:p>
            <a:pPr lvl="2"/>
            <a:r>
              <a:rPr lang="en-US"/>
              <a:t>Comparison Flags: </a:t>
            </a:r>
            <a:r>
              <a:rPr lang="en-US" b="1"/>
              <a:t>N</a:t>
            </a:r>
            <a:r>
              <a:rPr lang="en-US"/>
              <a:t> (negative) </a:t>
            </a:r>
            <a:r>
              <a:rPr lang="en-US" b="1"/>
              <a:t>Z</a:t>
            </a:r>
            <a:r>
              <a:rPr lang="en-US"/>
              <a:t> (zero) </a:t>
            </a:r>
            <a:r>
              <a:rPr lang="en-US" b="1"/>
              <a:t>C</a:t>
            </a:r>
            <a:r>
              <a:rPr lang="en-US"/>
              <a:t> (carry) </a:t>
            </a:r>
            <a:r>
              <a:rPr lang="en-US" b="1"/>
              <a:t>V</a:t>
            </a:r>
            <a:r>
              <a:rPr lang="en-US"/>
              <a:t> (overflow)</a:t>
            </a:r>
          </a:p>
        </p:txBody>
      </p:sp>
    </p:spTree>
    <p:extLst>
      <p:ext uri="{BB962C8B-B14F-4D97-AF65-F5344CB8AC3E}">
        <p14:creationId xmlns:p14="http://schemas.microsoft.com/office/powerpoint/2010/main" val="38874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FC5-AE11-864E-8755-25037664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8234-2D25-6049-9450-5DEEB2D1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Calling and returning! </a:t>
            </a:r>
          </a:p>
          <a:p>
            <a:pPr lvl="1"/>
            <a:r>
              <a:rPr lang="en-US"/>
              <a:t>How does caller function </a:t>
            </a:r>
            <a:r>
              <a:rPr lang="en-US" i="1"/>
              <a:t>jump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pPr lvl="1"/>
            <a:r>
              <a:rPr lang="en-US"/>
              <a:t>How does </a:t>
            </a:r>
            <a:r>
              <a:rPr lang="en-US" err="1"/>
              <a:t>callee</a:t>
            </a:r>
            <a:r>
              <a:rPr lang="en-US"/>
              <a:t> function </a:t>
            </a:r>
            <a:r>
              <a:rPr lang="en-US" i="1"/>
              <a:t>jump back </a:t>
            </a:r>
            <a:r>
              <a:rPr lang="en-US"/>
              <a:t>to the right place in caller </a:t>
            </a:r>
          </a:p>
          <a:p>
            <a:r>
              <a:rPr lang="en-US"/>
              <a:t>Passing parameters! </a:t>
            </a:r>
          </a:p>
          <a:p>
            <a:pPr lvl="1"/>
            <a:r>
              <a:rPr lang="en-US"/>
              <a:t>How does caller function pass </a:t>
            </a:r>
            <a:r>
              <a:rPr lang="en-US" i="1"/>
              <a:t>parameters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r>
              <a:rPr lang="en-US"/>
              <a:t>Storing local variables! </a:t>
            </a:r>
          </a:p>
          <a:p>
            <a:pPr lvl="1"/>
            <a:r>
              <a:rPr lang="en-US"/>
              <a:t>Where does </a:t>
            </a:r>
            <a:r>
              <a:rPr lang="en-US" err="1"/>
              <a:t>callee</a:t>
            </a:r>
            <a:r>
              <a:rPr lang="en-US"/>
              <a:t> function store its </a:t>
            </a:r>
            <a:r>
              <a:rPr lang="en-US" i="1"/>
              <a:t>local variables?! 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0192-E6E6-7643-918D-7F3BDE62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2F9C7-F06E-204F-9FA9-C90AD44C2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605" y="1690688"/>
            <a:ext cx="791879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3CF6-E0A8-4B41-8370-97AA22B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D5CE9-8D50-444E-BED2-56AE50B1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49" y="1600536"/>
            <a:ext cx="85927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51A1-6B13-044C-83F1-6753D4F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0038-28B6-C141-9130-E1330E8D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programing language become executable code?</a:t>
            </a:r>
          </a:p>
          <a:p>
            <a:r>
              <a:rPr lang="en-US"/>
              <a:t>Introduce Assembly – ARM</a:t>
            </a:r>
            <a:endParaRPr lang="en-US">
              <a:cs typeface="Calibri"/>
            </a:endParaRPr>
          </a:p>
          <a:p>
            <a:r>
              <a:rPr lang="en-US"/>
              <a:t>Assembly Practice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361C-5B0C-6322-9285-6486B37D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vs. Java vs.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BDBA-F08E-2021-90C7-9227E1B5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</a:t>
            </a:r>
            <a:r>
              <a:rPr lang="en-US" dirty="0">
                <a:hlinkClick r:id="rId2"/>
              </a:rPr>
              <a:t>development time vs. runtime</a:t>
            </a:r>
            <a:r>
              <a:rPr lang="en-US" dirty="0"/>
              <a:t>?</a:t>
            </a:r>
          </a:p>
          <a:p>
            <a:r>
              <a:rPr lang="en-US" dirty="0"/>
              <a:t>We focus on C.</a:t>
            </a:r>
          </a:p>
        </p:txBody>
      </p:sp>
    </p:spTree>
    <p:extLst>
      <p:ext uri="{BB962C8B-B14F-4D97-AF65-F5344CB8AC3E}">
        <p14:creationId xmlns:p14="http://schemas.microsoft.com/office/powerpoint/2010/main" val="353128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CDD4-F7E6-9A41-846F-C291E42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871A-8668-4746-8771-DE3FEFB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→ C Code → Assembly → object code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executable code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9D30-27F3-6249-B69B-E47A9E7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24" y="2584450"/>
            <a:ext cx="6959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981200" y="304920"/>
            <a:ext cx="8227080" cy="1140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</a:rPr>
              <a:t>Creating an executable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352800" y="6095880"/>
            <a:ext cx="556020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96172E"/>
                </a:solidFill>
                <a:latin typeface="Tahoma"/>
                <a:ea typeface="ＭＳ Ｐゴシック"/>
              </a:rPr>
              <a:t>Source: http://www.eng.hawaii.edu/Tutor/Make/1-2.html</a:t>
            </a:r>
            <a:endParaRPr/>
          </a:p>
        </p:txBody>
      </p:sp>
      <p:pic>
        <p:nvPicPr>
          <p:cNvPr id="48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480" y="1994040"/>
            <a:ext cx="661464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B0A-D252-454D-8E63-F8BF965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F7B2-61BE-4047-932F-E45657C7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583" y="2725413"/>
            <a:ext cx="3871607" cy="209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–S example1.c </a:t>
            </a:r>
          </a:p>
          <a:p>
            <a:pPr marL="0" indent="0">
              <a:buNone/>
            </a:pPr>
            <a:endParaRPr lang="en-US" sz="2000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r>
              <a:rPr lang="en-US" sz="2000" dirty="0">
                <a:ea typeface="Anonymous Pro for Powerline" panose="02060609030202000504" pitchFamily="49" charset="0"/>
              </a:rPr>
              <a:t>(creates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example1.s</a:t>
            </a:r>
            <a:r>
              <a:rPr lang="en-US" sz="2000" dirty="0">
                <a:ea typeface="Anonymous Pro for Powerline" panose="02060609030202000504" pitchFamily="49" charset="0"/>
              </a:rPr>
              <a:t> that does something similar to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example2.s</a:t>
            </a:r>
            <a:r>
              <a:rPr lang="en-US" sz="2000" dirty="0">
                <a:ea typeface="Anonymous Pro for Powerline" panose="02060609030202000504" pitchFamily="49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10800-8710-B049-B152-57B6C085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8897"/>
            <a:ext cx="1955800" cy="19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41CC4-145A-734B-BF38-52DA06C9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967147"/>
            <a:ext cx="47498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6ECAF-ECEE-2241-A3B0-480EEEAE876A}"/>
              </a:ext>
            </a:extLst>
          </p:cNvPr>
          <p:cNvSpPr txBox="1"/>
          <p:nvPr/>
        </p:nvSpPr>
        <p:spPr>
          <a:xfrm>
            <a:off x="8085762" y="4215882"/>
            <a:ext cx="298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(optimized for understanding)</a:t>
            </a:r>
          </a:p>
        </p:txBody>
      </p:sp>
    </p:spTree>
    <p:extLst>
      <p:ext uri="{BB962C8B-B14F-4D97-AF65-F5344CB8AC3E}">
        <p14:creationId xmlns:p14="http://schemas.microsoft.com/office/powerpoint/2010/main" val="103323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3F9-B138-C64C-89B3-2A53383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5F3D-FEEE-EE40-8BCE-339F1D66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12" y="2327901"/>
            <a:ext cx="3261094" cy="532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–c example1.s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1E26-C889-8F45-A52E-CBEFF734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5" y="1825625"/>
            <a:ext cx="21717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25367-7BEE-534A-B0B8-89D563B4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16" y="1927225"/>
            <a:ext cx="5143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9B4-2067-E24C-AF93-0774B8A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00-79C1-6542-B7AE-01DE56F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your program needs other code (like a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</a:t>
            </a:r>
            <a:r>
              <a:rPr lang="en-US"/>
              <a:t> library or something), it has to be “linked”. </a:t>
            </a:r>
          </a:p>
          <a:p>
            <a:r>
              <a:rPr lang="en-US"/>
              <a:t>To accomplish this, you can use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/>
              <a:t>: (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-o program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library.o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test.o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lprint</a:t>
            </a:r>
            <a:r>
              <a:rPr lang="en-US"/>
              <a:t>)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Assembly language?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7EEAE-F14D-CB4F-88A3-AC77CBBA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66" y="1690688"/>
            <a:ext cx="3396269" cy="194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84554-A44F-3B4A-A546-660717D9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8" y="3740473"/>
            <a:ext cx="3862868" cy="218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F5A5-A768-8A4E-ABE1-8CD86404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" y="1563254"/>
            <a:ext cx="3937000" cy="207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E8BB3-D910-144C-A642-B6BFAF17B06B}"/>
              </a:ext>
            </a:extLst>
          </p:cNvPr>
          <p:cNvSpPr/>
          <p:nvPr/>
        </p:nvSpPr>
        <p:spPr>
          <a:xfrm>
            <a:off x="5219364" y="6227629"/>
            <a:ext cx="61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hacks.mozilla.org</a:t>
            </a:r>
            <a:r>
              <a:rPr lang="en-US"/>
              <a:t>/2017/02/a-crash-course-in-assembly/</a:t>
            </a:r>
          </a:p>
        </p:txBody>
      </p:sp>
    </p:spTree>
    <p:extLst>
      <p:ext uri="{BB962C8B-B14F-4D97-AF65-F5344CB8AC3E}">
        <p14:creationId xmlns:p14="http://schemas.microsoft.com/office/powerpoint/2010/main" val="41949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575</Words>
  <Application>Microsoft Macintosh PowerPoint</Application>
  <PresentationFormat>Widescreen</PresentationFormat>
  <Paragraphs>70</Paragraphs>
  <Slides>17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Anonymous Pro for Powerline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CSSE 132 Introduction to Assembly</vt:lpstr>
      <vt:lpstr>Outlines</vt:lpstr>
      <vt:lpstr>C vs. Java vs. Python</vt:lpstr>
      <vt:lpstr>Program path</vt:lpstr>
      <vt:lpstr>PowerPoint Presentation</vt:lpstr>
      <vt:lpstr>Compiling</vt:lpstr>
      <vt:lpstr>Assembling</vt:lpstr>
      <vt:lpstr>Linking</vt:lpstr>
      <vt:lpstr>What is Assembly language?</vt:lpstr>
      <vt:lpstr>Registers</vt:lpstr>
      <vt:lpstr>Addition using Assembly</vt:lpstr>
      <vt:lpstr>Bigger data storage? </vt:lpstr>
      <vt:lpstr>Instruction storage? </vt:lpstr>
      <vt:lpstr>Branching</vt:lpstr>
      <vt:lpstr>Function call</vt:lpstr>
      <vt:lpstr>Stack as solution</vt:lpstr>
      <vt:lpstr>Stack as solution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5</cp:revision>
  <dcterms:created xsi:type="dcterms:W3CDTF">2018-07-09T21:38:51Z</dcterms:created>
  <dcterms:modified xsi:type="dcterms:W3CDTF">2024-09-16T16:22:49Z</dcterms:modified>
</cp:coreProperties>
</file>