
<file path=[Content_Types].xml><?xml version="1.0" encoding="utf-8"?>
<Types xmlns="http://schemas.openxmlformats.org/package/2006/content-types">
  <Default Extension="(null)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1217" r:id="rId4"/>
    <p:sldId id="258" r:id="rId5"/>
    <p:sldId id="259" r:id="rId6"/>
    <p:sldId id="260" r:id="rId7"/>
    <p:sldId id="261" r:id="rId8"/>
    <p:sldId id="262" r:id="rId9"/>
    <p:sldId id="1215" r:id="rId10"/>
    <p:sldId id="263" r:id="rId11"/>
    <p:sldId id="1216" r:id="rId12"/>
    <p:sldId id="1173" r:id="rId13"/>
    <p:sldId id="1203" r:id="rId14"/>
    <p:sldId id="1204" r:id="rId15"/>
    <p:sldId id="1205" r:id="rId16"/>
    <p:sldId id="1206" r:id="rId17"/>
    <p:sldId id="1207" r:id="rId18"/>
    <p:sldId id="1208" r:id="rId19"/>
    <p:sldId id="1209" r:id="rId20"/>
    <p:sldId id="1210" r:id="rId21"/>
    <p:sldId id="1211" r:id="rId22"/>
    <p:sldId id="1179" r:id="rId23"/>
    <p:sldId id="12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1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34E65-E8AD-40FB-BF99-F3024607F793}" v="1" dt="2019-09-24T14:50:18.02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01"/>
    <p:restoredTop sz="94789"/>
  </p:normalViewPr>
  <p:slideViewPr>
    <p:cSldViewPr snapToGrid="0" snapToObjects="1">
      <p:cViewPr varScale="1">
        <p:scale>
          <a:sx n="117" d="100"/>
          <a:sy n="117" d="100"/>
        </p:scale>
        <p:origin x="2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g, Lixing" userId="d86a4794-d57c-4f6d-acee-3349d9d3edfc" providerId="ADAL" clId="{64F34E65-E8AD-40FB-BF99-F3024607F793}"/>
    <pc:docChg chg="custSel modSld">
      <pc:chgData name="Song, Lixing" userId="d86a4794-d57c-4f6d-acee-3349d9d3edfc" providerId="ADAL" clId="{64F34E65-E8AD-40FB-BF99-F3024607F793}" dt="2019-09-24T19:40:16.823" v="1" actId="478"/>
      <pc:docMkLst>
        <pc:docMk/>
      </pc:docMkLst>
      <pc:sldChg chg="addSp delSp">
        <pc:chgData name="Song, Lixing" userId="d86a4794-d57c-4f6d-acee-3349d9d3edfc" providerId="ADAL" clId="{64F34E65-E8AD-40FB-BF99-F3024607F793}" dt="2019-09-24T19:40:16.823" v="1" actId="478"/>
        <pc:sldMkLst>
          <pc:docMk/>
          <pc:sldMk cId="2784926937" sldId="260"/>
        </pc:sldMkLst>
        <pc:inkChg chg="add del">
          <ac:chgData name="Song, Lixing" userId="d86a4794-d57c-4f6d-acee-3349d9d3edfc" providerId="ADAL" clId="{64F34E65-E8AD-40FB-BF99-F3024607F793}" dt="2019-09-24T19:40:16.823" v="1" actId="478"/>
          <ac:inkMkLst>
            <pc:docMk/>
            <pc:sldMk cId="2784926937" sldId="260"/>
            <ac:inkMk id="5" creationId="{0B87DEAA-D5E4-47CE-B162-11333B9F4030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08.9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42,'81'0,"-7"0,-29 0,8 0,-13 0,19 0,-18 0,5 0,5 0,-3 0,7 0,-1-10,-10 7,1-7,-12 10,2-4,-11 3,0-4,4 5,-10 0,5 0,-6-4,-5 3,12-2,-10 3,10 0,-7 0,0 0,0 0,6 0,-5 0,5 0,-1 0,2 0,6 0,-1 0,1 0,-1 0,1 0,6 0,-5 0,13 0,-6 0,7 0,0 0,0 0,-7 0,-2 0,1 0,-6 0,5 0,-6 0,-6 0,4 0,-10 0,5 0,-6 0,0 0,3 0,-7 3,6-2,0 2,-5-3,11 3,-16-2,10 3,-4-4,-2 3,6-2,-7 2,5-3,1 0,-6 3,8-2,-3 5,4-5,-5 6,-1-7,0 7,2-7,2 4,-6-4,8 0,-7 0,9 0,-7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11.2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1,'97'0,"-31"0,-3 0,-2 0,-10 0,11 3,2 1,-4 3,32 7,-26-6,-2-2,-11-6,-15 0,-1 4,-8-3,1 4,-6-5,11 0,-10 4,12-3,-8 3,-5-4,-1 4,-11-3,3 3,-4-4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13.2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0,'94'0,"-43"0,0 0,46 0,-17 0,-29 0,-1 0,20 0,24 0,-27 0,-5 0,-17 0,0 0,-6 0,-3 0,0 5,2-4,1 9,-3-9,-6 3,-7 0,0-3,-6 3,0-1,0-2,0 7,3-7,-7 2,6 1,-6-3,3 7,4-4,-6 1,4 2,-7-3,6 3,-2 0,-1-3,7 2,-11-5,12 6,-8-6,-1 6,1-3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15.5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0,'68'0,"-1"0,-12 0,-12 0,7 0,0 0,-9 0,50 0,-50 0,12 0,-15 0,-8 0,-1 0,-11 0,4 0,-9 0,3 0,4 0,4 5,2-4,-3 7,-1-7,2 7,6-7,-1 3,-5-4,4 5,-14-4,3 3,-3-1,1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E51D-F948-044F-B984-1DA50063DADE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22CBE-7C8D-5A43-B8F2-1E0DADD69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2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55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94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12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3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a quick recap on the top-down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99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92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8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8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12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91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80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0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0C2E-867D-DD4E-8391-1B9B8CA1D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383C-97A9-124A-AEF5-0ED806051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5C478-F15B-724E-AF85-E64CF8CA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BE228-A5BA-1346-9611-692B566BD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86FF3-C71C-ED48-9776-950AEE7C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21B6E-8D43-744E-A3DD-654CDB8D9B3C}"/>
              </a:ext>
            </a:extLst>
          </p:cNvPr>
          <p:cNvSpPr/>
          <p:nvPr userDrawn="1"/>
        </p:nvSpPr>
        <p:spPr>
          <a:xfrm>
            <a:off x="1524000" y="1122363"/>
            <a:ext cx="9144000" cy="175096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9AB1C-D320-0549-AAEC-F1230F672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4146" y="1110006"/>
            <a:ext cx="2003854" cy="3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CA9A-9B9A-534F-95FD-E891BFCB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2A16F-A91B-1C45-A986-5C111876A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C7840-6E64-8C40-87C1-E12DB453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C8D39-5AC8-9E42-A42F-03D15CA9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BFAA-C162-184D-8DCA-D6DDCA02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7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3DC46-CC52-D542-BD49-F11617E6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0C099-3287-F646-A0E4-D1BB44390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F5DF1-C987-6449-B6D5-246B71A0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3583-2CA5-3A43-B1BD-8E3BB115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8078-4E13-0B41-81CB-4185BDE2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302F-1F2D-B444-B55A-C4F3C5F7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3F27F-A93E-5F4D-A56A-2D1A7D97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>
            <a:lvl1pPr marL="228600" indent="-228600">
              <a:buClr>
                <a:srgbClr val="751F1C"/>
              </a:buClr>
              <a:buFont typeface="Wingdings" pitchFamily="2" charset="2"/>
              <a:buChar char="q"/>
              <a:defRPr/>
            </a:lvl1pPr>
            <a:lvl2pPr marL="685800" indent="-228600">
              <a:buClr>
                <a:srgbClr val="751F1C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751F1C"/>
              </a:buClr>
              <a:buFont typeface="Wingdings" pitchFamily="2" charset="2"/>
              <a:buChar char="§"/>
              <a:defRPr/>
            </a:lvl3pPr>
            <a:lvl4pPr>
              <a:buClr>
                <a:srgbClr val="751F1C"/>
              </a:buClr>
              <a:defRPr/>
            </a:lvl4pPr>
            <a:lvl5pPr>
              <a:buClr>
                <a:srgbClr val="751F1C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6111E-CDCA-8A48-9E4F-8E5C4713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3A7B-5F0D-4D4D-A4B4-A06C125A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A7A1E-BB98-BA4F-A384-E8137C5DE3C4}"/>
              </a:ext>
            </a:extLst>
          </p:cNvPr>
          <p:cNvSpPr/>
          <p:nvPr userDrawn="1"/>
        </p:nvSpPr>
        <p:spPr>
          <a:xfrm>
            <a:off x="838200" y="365125"/>
            <a:ext cx="10515600" cy="178572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4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FB0A-3DB3-A345-8219-B9F6A9BE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6411F-41B2-6C48-AEAE-739BFA0B0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2461-54E1-6D46-BF93-16AF1459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9FC0-1363-5C49-95B8-D929F1D5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E236B-134F-2D4A-A8EE-1AB77160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4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0E46-5FB9-D54A-A84B-C2E808F1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5E903-D205-FE44-AFD4-CC6488ABE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7CC95-2BD1-7846-BA8B-97AEE5931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6A5F7-1AF4-814F-8923-481A4157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A40A-2F2B-974A-AE7F-0A87A06D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1A5CD-B1E3-5B48-A31B-01F28C2C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F3A7-41ED-9647-BE17-414DBD1B6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4396B-9CAE-1F4F-847C-3288D7154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7488D-3628-DE4C-B7DE-20FB932AB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3BD86-7421-2A48-9E0C-66FD535F2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96888-D23C-794B-80C0-857A859C41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AC07E-EBF4-D445-9566-2243B94C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84534-286B-904C-BAFA-9A52EFE7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55E670-3727-FC4D-B4D4-98EC3A19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6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7FA2-1C3C-9343-92D7-79C4B67F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71575-3DCB-CE46-A2C2-9C3A61D8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8BB28-0374-1E4F-A7F5-5025E3F3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AA72F-893E-0648-B7C9-0BD8B476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0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12482-2FDF-9B4F-8A5B-856E6A24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70C3A-5E05-3440-BA03-3B8D486A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9481-276E-454B-91C5-5F966916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4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C88E-401E-A641-AB5F-46850AAD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F259-08BD-6749-AAE9-40552F852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B348D-083C-D14B-9355-CB6846E45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574DF-2974-094A-9235-E60900E6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C1D92-8C0D-184B-A3EC-0A1F2DC8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64B88-CE34-E74B-9539-6BF57D0B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4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96E4-8440-9640-8587-4336F34E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27953-0506-4A49-B74D-FF283697A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73257-CCDC-2B4A-8EAA-8F439A857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AE1DD-6ED4-8848-B4FC-3F1B0540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12C85-25D2-F84A-93AF-2096AC72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5BE9-A449-FE48-80C3-F628DFD1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363FAC-3948-4045-A622-D3E6711A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BDCE7-7668-0541-B5C2-982FAF9B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9D35-7B43-CB43-BB2B-2A28B469E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73E24-5133-184A-B08C-013331FC8007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5A10-1710-E346-8043-8C09C0232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48019-EBED-594E-8C9E-EAF1B5AEF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5.tiff"/><Relationship Id="rId3" Type="http://schemas.openxmlformats.org/officeDocument/2006/relationships/image" Target="../media/image3.tiff"/><Relationship Id="rId7" Type="http://schemas.openxmlformats.org/officeDocument/2006/relationships/image" Target="../media/image5.png"/><Relationship Id="rId12" Type="http://schemas.openxmlformats.org/officeDocument/2006/relationships/image" Target="../media/image4.(null)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7.tif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(null)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(null)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001A-43E3-1449-893B-948F2BFF6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4" y="980849"/>
            <a:ext cx="9699171" cy="2387600"/>
          </a:xfrm>
        </p:spPr>
        <p:txBody>
          <a:bodyPr>
            <a:normAutofit/>
          </a:bodyPr>
          <a:lstStyle/>
          <a:p>
            <a:r>
              <a:rPr lang="en-US" dirty="0"/>
              <a:t>CSSE 132</a:t>
            </a:r>
            <a:br>
              <a:rPr lang="en-US" dirty="0"/>
            </a:br>
            <a:r>
              <a:rPr lang="en-US" dirty="0"/>
              <a:t>Memory Hierarchy</a:t>
            </a:r>
            <a:endParaRPr lang="en-US" dirty="0">
              <a:solidFill>
                <a:srgbClr val="751F1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D6248-7B83-4848-9D4F-9F93CCFC5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Monday, December 6, 2021</a:t>
            </a:r>
          </a:p>
        </p:txBody>
      </p:sp>
    </p:spTree>
    <p:extLst>
      <p:ext uri="{BB962C8B-B14F-4D97-AF65-F5344CB8AC3E}">
        <p14:creationId xmlns:p14="http://schemas.microsoft.com/office/powerpoint/2010/main" val="2501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DA06A-7594-0A4D-A0BB-9E7A9A658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57259-66FD-4A4E-97D2-409F9B44A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isk">
            <a:extLst>
              <a:ext uri="{FF2B5EF4-FFF2-40B4-BE49-F238E27FC236}">
                <a16:creationId xmlns:a16="http://schemas.microsoft.com/office/drawing/2014/main" id="{B364CB97-3E82-A74B-AB8C-4AE16DDC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1427" t="11632" b="8240"/>
          <a:stretch>
            <a:fillRect/>
          </a:stretch>
        </p:blipFill>
        <p:spPr bwMode="auto">
          <a:xfrm>
            <a:off x="3339102" y="1385471"/>
            <a:ext cx="6496050" cy="4724400"/>
          </a:xfrm>
          <a:prstGeom prst="rect">
            <a:avLst/>
          </a:prstGeom>
          <a:noFill/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28AE142-0F0C-7B40-917F-BF997EC4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102" y="1385471"/>
            <a:ext cx="113204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Spindle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DE6AF53D-0504-3C41-856E-ED58B8431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1102" y="1918871"/>
            <a:ext cx="1828800" cy="1600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2C0877C-976A-B04A-85D4-A05C84F51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302" y="1537871"/>
            <a:ext cx="7429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Arm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2C5CA35E-3C6B-8347-8D6A-47F6C076A4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0502" y="2985671"/>
            <a:ext cx="2209800" cy="609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A3363A8-725B-4441-BBAA-68980F9FE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702" y="2528471"/>
            <a:ext cx="13192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Actuator</a:t>
            </a: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5E92A1C4-F9A5-D946-AE60-3AA8371F58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39702" y="2147471"/>
            <a:ext cx="914400" cy="609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311BD5DD-86F3-F044-862B-35AD7149A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502" y="1690271"/>
            <a:ext cx="116448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Platters</a:t>
            </a:r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04B87FE4-D38C-4941-A022-0E92379C3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9902" y="1842671"/>
            <a:ext cx="1219200" cy="1066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1ED1936B-FF68-5048-BBDC-04E79862F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502" y="6382921"/>
            <a:ext cx="345639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</a:rPr>
              <a:t>Image courtesy of Seagate Technology</a:t>
            </a:r>
          </a:p>
        </p:txBody>
      </p:sp>
    </p:spTree>
    <p:extLst>
      <p:ext uri="{BB962C8B-B14F-4D97-AF65-F5344CB8AC3E}">
        <p14:creationId xmlns:p14="http://schemas.microsoft.com/office/powerpoint/2010/main" val="174697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AE4EB-FA72-D447-BF7B-EB84D06E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Disk Running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D5A59C-1884-5A4F-A116-D66755D8C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819" y="1690688"/>
            <a:ext cx="8200978" cy="4592548"/>
          </a:xfrm>
        </p:spPr>
      </p:pic>
    </p:spTree>
    <p:extLst>
      <p:ext uri="{BB962C8B-B14F-4D97-AF65-F5344CB8AC3E}">
        <p14:creationId xmlns:p14="http://schemas.microsoft.com/office/powerpoint/2010/main" val="81147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9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Geometry</a:t>
            </a:r>
          </a:p>
        </p:txBody>
      </p:sp>
      <p:sp>
        <p:nvSpPr>
          <p:cNvPr id="93230" name="Rectangle 46"/>
          <p:cNvSpPr>
            <a:spLocks noGrp="1" noChangeArrowheads="1"/>
          </p:cNvSpPr>
          <p:nvPr>
            <p:ph type="body" idx="1"/>
          </p:nvPr>
        </p:nvSpPr>
        <p:spPr>
          <a:xfrm>
            <a:off x="849313" y="1546225"/>
            <a:ext cx="7896225" cy="4972050"/>
          </a:xfrm>
        </p:spPr>
        <p:txBody>
          <a:bodyPr/>
          <a:lstStyle/>
          <a:p>
            <a:r>
              <a:rPr lang="en-US" dirty="0"/>
              <a:t>Disks consist of </a:t>
            </a:r>
            <a:r>
              <a:rPr lang="en-US" dirty="0">
                <a:solidFill>
                  <a:srgbClr val="C00000"/>
                </a:solidFill>
              </a:rPr>
              <a:t>platters</a:t>
            </a:r>
            <a:r>
              <a:rPr lang="en-US" dirty="0"/>
              <a:t>, each with two </a:t>
            </a:r>
            <a:r>
              <a:rPr lang="en-US" dirty="0">
                <a:solidFill>
                  <a:srgbClr val="C00000"/>
                </a:solidFill>
              </a:rPr>
              <a:t>surfaces</a:t>
            </a:r>
            <a:r>
              <a:rPr lang="en-US" dirty="0"/>
              <a:t>.</a:t>
            </a:r>
          </a:p>
          <a:p>
            <a:r>
              <a:rPr lang="en-US" dirty="0"/>
              <a:t>Each surface consists of concentric rings called </a:t>
            </a:r>
            <a:r>
              <a:rPr lang="en-US" dirty="0">
                <a:solidFill>
                  <a:srgbClr val="C00000"/>
                </a:solidFill>
              </a:rPr>
              <a:t>tracks</a:t>
            </a:r>
            <a:r>
              <a:rPr lang="en-US" dirty="0"/>
              <a:t>.</a:t>
            </a:r>
          </a:p>
          <a:p>
            <a:r>
              <a:rPr lang="en-US" dirty="0"/>
              <a:t>Each track consists of </a:t>
            </a:r>
            <a:r>
              <a:rPr lang="en-US" dirty="0">
                <a:solidFill>
                  <a:srgbClr val="C00000"/>
                </a:solidFill>
              </a:rPr>
              <a:t>sectors </a:t>
            </a:r>
            <a:r>
              <a:rPr lang="en-US" dirty="0"/>
              <a:t>separated by </a:t>
            </a:r>
            <a:r>
              <a:rPr lang="en-US" dirty="0">
                <a:solidFill>
                  <a:srgbClr val="C00000"/>
                </a:solidFill>
              </a:rPr>
              <a:t>gaps</a:t>
            </a:r>
            <a:r>
              <a:rPr lang="en-US" dirty="0"/>
              <a:t>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135938" y="3914775"/>
            <a:ext cx="1066800" cy="990600"/>
            <a:chOff x="4320" y="690"/>
            <a:chExt cx="672" cy="624"/>
          </a:xfrm>
        </p:grpSpPr>
        <p:sp>
          <p:nvSpPr>
            <p:cNvPr id="93203" name="Line 19"/>
            <p:cNvSpPr>
              <a:spLocks noChangeShapeType="1"/>
            </p:cNvSpPr>
            <p:nvPr/>
          </p:nvSpPr>
          <p:spPr bwMode="auto">
            <a:xfrm flipV="1">
              <a:off x="4320" y="690"/>
              <a:ext cx="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04" name="Line 20"/>
            <p:cNvSpPr>
              <a:spLocks noChangeShapeType="1"/>
            </p:cNvSpPr>
            <p:nvPr/>
          </p:nvSpPr>
          <p:spPr bwMode="auto">
            <a:xfrm flipV="1">
              <a:off x="4320" y="720"/>
              <a:ext cx="336" cy="57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05" name="Line 21"/>
            <p:cNvSpPr>
              <a:spLocks noChangeShapeType="1"/>
            </p:cNvSpPr>
            <p:nvPr/>
          </p:nvSpPr>
          <p:spPr bwMode="auto">
            <a:xfrm flipV="1">
              <a:off x="4320" y="1296"/>
              <a:ext cx="67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06" name="Line 22"/>
            <p:cNvSpPr>
              <a:spLocks noChangeShapeType="1"/>
            </p:cNvSpPr>
            <p:nvPr/>
          </p:nvSpPr>
          <p:spPr bwMode="auto">
            <a:xfrm flipV="1">
              <a:off x="4320" y="960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 flipH="1" flipV="1">
            <a:off x="7069138" y="4848225"/>
            <a:ext cx="1066800" cy="990600"/>
            <a:chOff x="4320" y="690"/>
            <a:chExt cx="672" cy="624"/>
          </a:xfrm>
        </p:grpSpPr>
        <p:sp>
          <p:nvSpPr>
            <p:cNvPr id="93213" name="Line 29"/>
            <p:cNvSpPr>
              <a:spLocks noChangeShapeType="1"/>
            </p:cNvSpPr>
            <p:nvPr/>
          </p:nvSpPr>
          <p:spPr bwMode="auto">
            <a:xfrm flipV="1">
              <a:off x="4320" y="690"/>
              <a:ext cx="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4" name="Line 30"/>
            <p:cNvSpPr>
              <a:spLocks noChangeShapeType="1"/>
            </p:cNvSpPr>
            <p:nvPr/>
          </p:nvSpPr>
          <p:spPr bwMode="auto">
            <a:xfrm flipV="1">
              <a:off x="4320" y="720"/>
              <a:ext cx="336" cy="57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5" name="Line 31"/>
            <p:cNvSpPr>
              <a:spLocks noChangeShapeType="1"/>
            </p:cNvSpPr>
            <p:nvPr/>
          </p:nvSpPr>
          <p:spPr bwMode="auto">
            <a:xfrm flipV="1">
              <a:off x="4320" y="1296"/>
              <a:ext cx="67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6" name="Line 32"/>
            <p:cNvSpPr>
              <a:spLocks noChangeShapeType="1"/>
            </p:cNvSpPr>
            <p:nvPr/>
          </p:nvSpPr>
          <p:spPr bwMode="auto">
            <a:xfrm flipV="1">
              <a:off x="4320" y="960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 flipH="1">
            <a:off x="7069138" y="3914775"/>
            <a:ext cx="1066800" cy="990600"/>
            <a:chOff x="4320" y="690"/>
            <a:chExt cx="672" cy="624"/>
          </a:xfrm>
        </p:grpSpPr>
        <p:sp>
          <p:nvSpPr>
            <p:cNvPr id="93218" name="Line 34"/>
            <p:cNvSpPr>
              <a:spLocks noChangeShapeType="1"/>
            </p:cNvSpPr>
            <p:nvPr/>
          </p:nvSpPr>
          <p:spPr bwMode="auto">
            <a:xfrm flipV="1">
              <a:off x="4320" y="690"/>
              <a:ext cx="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9" name="Line 35"/>
            <p:cNvSpPr>
              <a:spLocks noChangeShapeType="1"/>
            </p:cNvSpPr>
            <p:nvPr/>
          </p:nvSpPr>
          <p:spPr bwMode="auto">
            <a:xfrm flipV="1">
              <a:off x="4320" y="720"/>
              <a:ext cx="336" cy="57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20" name="Line 36"/>
            <p:cNvSpPr>
              <a:spLocks noChangeShapeType="1"/>
            </p:cNvSpPr>
            <p:nvPr/>
          </p:nvSpPr>
          <p:spPr bwMode="auto">
            <a:xfrm flipV="1">
              <a:off x="4320" y="1296"/>
              <a:ext cx="67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21" name="Line 37"/>
            <p:cNvSpPr>
              <a:spLocks noChangeShapeType="1"/>
            </p:cNvSpPr>
            <p:nvPr/>
          </p:nvSpPr>
          <p:spPr bwMode="auto">
            <a:xfrm flipV="1">
              <a:off x="4320" y="960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91D75D-4390-F349-8CC3-ACD9168D9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956" y="3544376"/>
            <a:ext cx="4564937" cy="241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05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2259013" y="2090739"/>
            <a:ext cx="1727200" cy="1722437"/>
            <a:chOff x="525" y="1152"/>
            <a:chExt cx="1449" cy="1446"/>
          </a:xfrm>
        </p:grpSpPr>
        <p:sp>
          <p:nvSpPr>
            <p:cNvPr id="116740" name="Oval 4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440" cy="14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399" name="Oval 5"/>
            <p:cNvSpPr>
              <a:spLocks noChangeAspect="1" noChangeArrowheads="1"/>
            </p:cNvSpPr>
            <p:nvPr/>
          </p:nvSpPr>
          <p:spPr bwMode="auto">
            <a:xfrm>
              <a:off x="687" y="1302"/>
              <a:ext cx="1152" cy="1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0" name="Oval 6"/>
            <p:cNvSpPr>
              <a:spLocks noChangeAspect="1" noChangeArrowheads="1"/>
            </p:cNvSpPr>
            <p:nvPr/>
          </p:nvSpPr>
          <p:spPr bwMode="auto">
            <a:xfrm>
              <a:off x="831" y="1446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1" name="Oval 7"/>
            <p:cNvSpPr>
              <a:spLocks noChangeAspect="1" noChangeArrowheads="1"/>
            </p:cNvSpPr>
            <p:nvPr/>
          </p:nvSpPr>
          <p:spPr bwMode="auto">
            <a:xfrm>
              <a:off x="963" y="160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2" name="Line 8"/>
            <p:cNvSpPr>
              <a:spLocks noChangeAspect="1" noChangeShapeType="1"/>
            </p:cNvSpPr>
            <p:nvPr/>
          </p:nvSpPr>
          <p:spPr bwMode="auto">
            <a:xfrm>
              <a:off x="1248" y="1152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3" name="Line 9"/>
            <p:cNvSpPr>
              <a:spLocks noChangeAspect="1" noChangeShapeType="1"/>
            </p:cNvSpPr>
            <p:nvPr/>
          </p:nvSpPr>
          <p:spPr bwMode="auto">
            <a:xfrm rot="1800000">
              <a:off x="1251" y="1155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4" name="Line 10"/>
            <p:cNvSpPr>
              <a:spLocks noChangeAspect="1" noChangeShapeType="1"/>
            </p:cNvSpPr>
            <p:nvPr/>
          </p:nvSpPr>
          <p:spPr bwMode="auto">
            <a:xfrm rot="3600000">
              <a:off x="1245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5" name="Line 11"/>
            <p:cNvSpPr>
              <a:spLocks noChangeAspect="1" noChangeShapeType="1"/>
            </p:cNvSpPr>
            <p:nvPr/>
          </p:nvSpPr>
          <p:spPr bwMode="auto">
            <a:xfrm rot="5400000">
              <a:off x="1245" y="114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6" name="Line 12"/>
            <p:cNvSpPr>
              <a:spLocks noChangeAspect="1" noChangeShapeType="1"/>
            </p:cNvSpPr>
            <p:nvPr/>
          </p:nvSpPr>
          <p:spPr bwMode="auto">
            <a:xfrm rot="7200000">
              <a:off x="1254" y="1131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7" name="Line 13"/>
            <p:cNvSpPr>
              <a:spLocks noChangeAspect="1" noChangeShapeType="1"/>
            </p:cNvSpPr>
            <p:nvPr/>
          </p:nvSpPr>
          <p:spPr bwMode="auto">
            <a:xfrm rot="9000000">
              <a:off x="1263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8" name="Oval 14"/>
            <p:cNvSpPr>
              <a:spLocks noChangeAspect="1" noChangeArrowheads="1"/>
            </p:cNvSpPr>
            <p:nvPr/>
          </p:nvSpPr>
          <p:spPr bwMode="auto">
            <a:xfrm>
              <a:off x="1107" y="1749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396" name="AutoShape 15"/>
          <p:cNvSpPr>
            <a:spLocks noChangeAspect="1" noChangeArrowheads="1"/>
          </p:cNvSpPr>
          <p:nvPr/>
        </p:nvSpPr>
        <p:spPr bwMode="auto">
          <a:xfrm>
            <a:off x="2984501" y="1962151"/>
            <a:ext cx="290513" cy="555625"/>
          </a:xfrm>
          <a:prstGeom prst="downArrow">
            <a:avLst>
              <a:gd name="adj1" fmla="val 50000"/>
              <a:gd name="adj2" fmla="val 478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7" name="Rectangle 16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Head in position above a track</a:t>
            </a:r>
          </a:p>
        </p:txBody>
      </p:sp>
    </p:spTree>
    <p:extLst>
      <p:ext uri="{BB962C8B-B14F-4D97-AF65-F5344CB8AC3E}">
        <p14:creationId xmlns:p14="http://schemas.microsoft.com/office/powerpoint/2010/main" val="1383905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2259013" y="2090739"/>
            <a:ext cx="1727200" cy="1722437"/>
            <a:chOff x="525" y="1152"/>
            <a:chExt cx="1449" cy="1446"/>
          </a:xfrm>
        </p:grpSpPr>
        <p:sp>
          <p:nvSpPr>
            <p:cNvPr id="118788" name="Oval 4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440" cy="14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448" name="Oval 5"/>
            <p:cNvSpPr>
              <a:spLocks noChangeAspect="1" noChangeArrowheads="1"/>
            </p:cNvSpPr>
            <p:nvPr/>
          </p:nvSpPr>
          <p:spPr bwMode="auto">
            <a:xfrm>
              <a:off x="687" y="1302"/>
              <a:ext cx="1152" cy="1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9" name="Oval 6"/>
            <p:cNvSpPr>
              <a:spLocks noChangeAspect="1" noChangeArrowheads="1"/>
            </p:cNvSpPr>
            <p:nvPr/>
          </p:nvSpPr>
          <p:spPr bwMode="auto">
            <a:xfrm>
              <a:off x="831" y="1446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0" name="Oval 7"/>
            <p:cNvSpPr>
              <a:spLocks noChangeAspect="1" noChangeArrowheads="1"/>
            </p:cNvSpPr>
            <p:nvPr/>
          </p:nvSpPr>
          <p:spPr bwMode="auto">
            <a:xfrm>
              <a:off x="963" y="160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1" name="Line 8"/>
            <p:cNvSpPr>
              <a:spLocks noChangeAspect="1" noChangeShapeType="1"/>
            </p:cNvSpPr>
            <p:nvPr/>
          </p:nvSpPr>
          <p:spPr bwMode="auto">
            <a:xfrm>
              <a:off x="1248" y="1152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2" name="Line 9"/>
            <p:cNvSpPr>
              <a:spLocks noChangeAspect="1" noChangeShapeType="1"/>
            </p:cNvSpPr>
            <p:nvPr/>
          </p:nvSpPr>
          <p:spPr bwMode="auto">
            <a:xfrm rot="1800000">
              <a:off x="1251" y="1155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3" name="Line 10"/>
            <p:cNvSpPr>
              <a:spLocks noChangeAspect="1" noChangeShapeType="1"/>
            </p:cNvSpPr>
            <p:nvPr/>
          </p:nvSpPr>
          <p:spPr bwMode="auto">
            <a:xfrm rot="3600000">
              <a:off x="1245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4" name="Line 11"/>
            <p:cNvSpPr>
              <a:spLocks noChangeAspect="1" noChangeShapeType="1"/>
            </p:cNvSpPr>
            <p:nvPr/>
          </p:nvSpPr>
          <p:spPr bwMode="auto">
            <a:xfrm rot="5400000">
              <a:off x="1245" y="114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5" name="Line 12"/>
            <p:cNvSpPr>
              <a:spLocks noChangeAspect="1" noChangeShapeType="1"/>
            </p:cNvSpPr>
            <p:nvPr/>
          </p:nvSpPr>
          <p:spPr bwMode="auto">
            <a:xfrm rot="7200000">
              <a:off x="1254" y="1131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6" name="Line 13"/>
            <p:cNvSpPr>
              <a:spLocks noChangeAspect="1" noChangeShapeType="1"/>
            </p:cNvSpPr>
            <p:nvPr/>
          </p:nvSpPr>
          <p:spPr bwMode="auto">
            <a:xfrm rot="9000000">
              <a:off x="1263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7" name="Oval 14"/>
            <p:cNvSpPr>
              <a:spLocks noChangeAspect="1" noChangeArrowheads="1"/>
            </p:cNvSpPr>
            <p:nvPr/>
          </p:nvSpPr>
          <p:spPr bwMode="auto">
            <a:xfrm>
              <a:off x="1107" y="1749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444" name="AutoShape 15"/>
          <p:cNvSpPr>
            <a:spLocks noChangeAspect="1" noChangeArrowheads="1"/>
          </p:cNvSpPr>
          <p:nvPr/>
        </p:nvSpPr>
        <p:spPr bwMode="auto">
          <a:xfrm>
            <a:off x="2984501" y="1962151"/>
            <a:ext cx="290513" cy="555625"/>
          </a:xfrm>
          <a:prstGeom prst="downArrow">
            <a:avLst>
              <a:gd name="adj1" fmla="val 50000"/>
              <a:gd name="adj2" fmla="val 478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5" name="AutoShape 16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6" name="Rectangle 17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Rotation is counter-clockwise</a:t>
            </a:r>
          </a:p>
        </p:txBody>
      </p:sp>
    </p:spTree>
    <p:extLst>
      <p:ext uri="{BB962C8B-B14F-4D97-AF65-F5344CB8AC3E}">
        <p14:creationId xmlns:p14="http://schemas.microsoft.com/office/powerpoint/2010/main" val="217934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59013" y="1962151"/>
            <a:ext cx="1727200" cy="1851025"/>
            <a:chOff x="463" y="1236"/>
            <a:chExt cx="1088" cy="116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63" y="1317"/>
              <a:ext cx="1088" cy="1085"/>
              <a:chOff x="463" y="1317"/>
              <a:chExt cx="1088" cy="1085"/>
            </a:xfrm>
          </p:grpSpPr>
          <p:grpSp>
            <p:nvGrpSpPr>
              <p:cNvPr id="4" name="Group 5"/>
              <p:cNvGrpSpPr>
                <a:grpSpLocks noChangeAspect="1"/>
              </p:cNvGrpSpPr>
              <p:nvPr/>
            </p:nvGrpSpPr>
            <p:grpSpPr bwMode="auto">
              <a:xfrm>
                <a:off x="463" y="1317"/>
                <a:ext cx="1088" cy="1085"/>
                <a:chOff x="525" y="1152"/>
                <a:chExt cx="1449" cy="1446"/>
              </a:xfrm>
            </p:grpSpPr>
            <p:sp>
              <p:nvSpPr>
                <p:cNvPr id="1208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349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2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3" name="Line 11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4" name="Line 12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5" name="Line 1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6" name="Line 14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7" name="Line 15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3497" name="Freeform 17"/>
              <p:cNvSpPr>
                <a:spLocks noChangeAspect="1"/>
              </p:cNvSpPr>
              <p:nvPr/>
            </p:nvSpPr>
            <p:spPr bwMode="auto">
              <a:xfrm rot="1766421">
                <a:off x="982" y="1526"/>
                <a:ext cx="161" cy="153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495" name="AutoShape 18"/>
            <p:cNvSpPr>
              <a:spLocks noChangeAspect="1" noChangeArrowheads="1"/>
            </p:cNvSpPr>
            <p:nvPr/>
          </p:nvSpPr>
          <p:spPr bwMode="auto">
            <a:xfrm>
              <a:off x="920" y="1236"/>
              <a:ext cx="183" cy="350"/>
            </a:xfrm>
            <a:prstGeom prst="downArrow">
              <a:avLst>
                <a:gd name="adj1" fmla="val 50000"/>
                <a:gd name="adj2" fmla="val 47814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492" name="AutoShape 19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Rectangle 20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About to read blue sector</a:t>
            </a:r>
          </a:p>
        </p:txBody>
      </p:sp>
    </p:spTree>
    <p:extLst>
      <p:ext uri="{BB962C8B-B14F-4D97-AF65-F5344CB8AC3E}">
        <p14:creationId xmlns:p14="http://schemas.microsoft.com/office/powerpoint/2010/main" val="4198462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dirty="0">
                <a:latin typeface="Calibri" panose="020F0502020204030204" pitchFamily="34" charset="0"/>
              </a:rPr>
              <a:t>After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read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259013" y="2090739"/>
            <a:ext cx="1727200" cy="1722437"/>
            <a:chOff x="525" y="1152"/>
            <a:chExt cx="1449" cy="1446"/>
          </a:xfrm>
        </p:grpSpPr>
        <p:sp>
          <p:nvSpPr>
            <p:cNvPr id="122885" name="Oval 5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440" cy="14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46" name="Oval 6"/>
            <p:cNvSpPr>
              <a:spLocks noChangeAspect="1" noChangeArrowheads="1"/>
            </p:cNvSpPr>
            <p:nvPr/>
          </p:nvSpPr>
          <p:spPr bwMode="auto">
            <a:xfrm>
              <a:off x="687" y="1302"/>
              <a:ext cx="1152" cy="1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7" name="Oval 7"/>
            <p:cNvSpPr>
              <a:spLocks noChangeAspect="1" noChangeArrowheads="1"/>
            </p:cNvSpPr>
            <p:nvPr/>
          </p:nvSpPr>
          <p:spPr bwMode="auto">
            <a:xfrm>
              <a:off x="831" y="1446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8" name="Oval 8"/>
            <p:cNvSpPr>
              <a:spLocks noChangeAspect="1" noChangeArrowheads="1"/>
            </p:cNvSpPr>
            <p:nvPr/>
          </p:nvSpPr>
          <p:spPr bwMode="auto">
            <a:xfrm>
              <a:off x="963" y="160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9" name="Line 9"/>
            <p:cNvSpPr>
              <a:spLocks noChangeAspect="1" noChangeShapeType="1"/>
            </p:cNvSpPr>
            <p:nvPr/>
          </p:nvSpPr>
          <p:spPr bwMode="auto">
            <a:xfrm>
              <a:off x="1248" y="1152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0" name="Line 10"/>
            <p:cNvSpPr>
              <a:spLocks noChangeAspect="1" noChangeShapeType="1"/>
            </p:cNvSpPr>
            <p:nvPr/>
          </p:nvSpPr>
          <p:spPr bwMode="auto">
            <a:xfrm rot="1800000">
              <a:off x="1251" y="1155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1" name="Line 11"/>
            <p:cNvSpPr>
              <a:spLocks noChangeAspect="1" noChangeShapeType="1"/>
            </p:cNvSpPr>
            <p:nvPr/>
          </p:nvSpPr>
          <p:spPr bwMode="auto">
            <a:xfrm rot="3600000">
              <a:off x="1245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2" name="Line 12"/>
            <p:cNvSpPr>
              <a:spLocks noChangeAspect="1" noChangeShapeType="1"/>
            </p:cNvSpPr>
            <p:nvPr/>
          </p:nvSpPr>
          <p:spPr bwMode="auto">
            <a:xfrm rot="5400000">
              <a:off x="1245" y="114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3" name="Line 13"/>
            <p:cNvSpPr>
              <a:spLocks noChangeAspect="1" noChangeShapeType="1"/>
            </p:cNvSpPr>
            <p:nvPr/>
          </p:nvSpPr>
          <p:spPr bwMode="auto">
            <a:xfrm rot="7200000">
              <a:off x="1254" y="1131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4" name="Line 14"/>
            <p:cNvSpPr>
              <a:spLocks noChangeAspect="1" noChangeShapeType="1"/>
            </p:cNvSpPr>
            <p:nvPr/>
          </p:nvSpPr>
          <p:spPr bwMode="auto">
            <a:xfrm rot="9000000">
              <a:off x="1263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5" name="Oval 15"/>
            <p:cNvSpPr>
              <a:spLocks noChangeAspect="1" noChangeArrowheads="1"/>
            </p:cNvSpPr>
            <p:nvPr/>
          </p:nvSpPr>
          <p:spPr bwMode="auto">
            <a:xfrm>
              <a:off x="1107" y="1749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541" name="Freeform 16"/>
          <p:cNvSpPr>
            <a:spLocks noChangeAspect="1"/>
          </p:cNvSpPr>
          <p:nvPr/>
        </p:nvSpPr>
        <p:spPr bwMode="auto">
          <a:xfrm>
            <a:off x="2882900" y="2438400"/>
            <a:ext cx="242888" cy="230188"/>
          </a:xfrm>
          <a:custGeom>
            <a:avLst/>
            <a:gdLst>
              <a:gd name="T0" fmla="*/ 62 w 164"/>
              <a:gd name="T1" fmla="*/ 155 h 155"/>
              <a:gd name="T2" fmla="*/ 0 w 164"/>
              <a:gd name="T3" fmla="*/ 48 h 155"/>
              <a:gd name="T4" fmla="*/ 21 w 164"/>
              <a:gd name="T5" fmla="*/ 38 h 155"/>
              <a:gd name="T6" fmla="*/ 45 w 164"/>
              <a:gd name="T7" fmla="*/ 26 h 155"/>
              <a:gd name="T8" fmla="*/ 62 w 164"/>
              <a:gd name="T9" fmla="*/ 21 h 155"/>
              <a:gd name="T10" fmla="*/ 80 w 164"/>
              <a:gd name="T11" fmla="*/ 14 h 155"/>
              <a:gd name="T12" fmla="*/ 102 w 164"/>
              <a:gd name="T13" fmla="*/ 9 h 155"/>
              <a:gd name="T14" fmla="*/ 122 w 164"/>
              <a:gd name="T15" fmla="*/ 5 h 155"/>
              <a:gd name="T16" fmla="*/ 152 w 164"/>
              <a:gd name="T17" fmla="*/ 2 h 155"/>
              <a:gd name="T18" fmla="*/ 164 w 164"/>
              <a:gd name="T19" fmla="*/ 0 h 155"/>
              <a:gd name="T20" fmla="*/ 164 w 164"/>
              <a:gd name="T21" fmla="*/ 129 h 155"/>
              <a:gd name="T22" fmla="*/ 149 w 164"/>
              <a:gd name="T23" fmla="*/ 131 h 155"/>
              <a:gd name="T24" fmla="*/ 137 w 164"/>
              <a:gd name="T25" fmla="*/ 131 h 155"/>
              <a:gd name="T26" fmla="*/ 126 w 164"/>
              <a:gd name="T27" fmla="*/ 132 h 155"/>
              <a:gd name="T28" fmla="*/ 107 w 164"/>
              <a:gd name="T29" fmla="*/ 138 h 155"/>
              <a:gd name="T30" fmla="*/ 89 w 164"/>
              <a:gd name="T31" fmla="*/ 143 h 155"/>
              <a:gd name="T32" fmla="*/ 71 w 164"/>
              <a:gd name="T33" fmla="*/ 150 h 155"/>
              <a:gd name="T34" fmla="*/ 62 w 164"/>
              <a:gd name="T35" fmla="*/ 155 h 15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4"/>
              <a:gd name="T55" fmla="*/ 0 h 155"/>
              <a:gd name="T56" fmla="*/ 164 w 164"/>
              <a:gd name="T57" fmla="*/ 155 h 15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4" h="155">
                <a:moveTo>
                  <a:pt x="62" y="155"/>
                </a:moveTo>
                <a:lnTo>
                  <a:pt x="0" y="48"/>
                </a:lnTo>
                <a:lnTo>
                  <a:pt x="21" y="38"/>
                </a:lnTo>
                <a:lnTo>
                  <a:pt x="45" y="26"/>
                </a:lnTo>
                <a:lnTo>
                  <a:pt x="62" y="21"/>
                </a:lnTo>
                <a:lnTo>
                  <a:pt x="80" y="14"/>
                </a:lnTo>
                <a:lnTo>
                  <a:pt x="102" y="9"/>
                </a:lnTo>
                <a:lnTo>
                  <a:pt x="122" y="5"/>
                </a:lnTo>
                <a:lnTo>
                  <a:pt x="152" y="2"/>
                </a:lnTo>
                <a:lnTo>
                  <a:pt x="164" y="0"/>
                </a:lnTo>
                <a:lnTo>
                  <a:pt x="164" y="129"/>
                </a:lnTo>
                <a:lnTo>
                  <a:pt x="149" y="131"/>
                </a:lnTo>
                <a:lnTo>
                  <a:pt x="137" y="131"/>
                </a:lnTo>
                <a:lnTo>
                  <a:pt x="126" y="132"/>
                </a:lnTo>
                <a:lnTo>
                  <a:pt x="107" y="138"/>
                </a:lnTo>
                <a:lnTo>
                  <a:pt x="89" y="143"/>
                </a:lnTo>
                <a:lnTo>
                  <a:pt x="71" y="150"/>
                </a:lnTo>
                <a:lnTo>
                  <a:pt x="62" y="155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2" name="AutoShape 17"/>
          <p:cNvSpPr>
            <a:spLocks noChangeAspect="1" noChangeArrowheads="1"/>
          </p:cNvSpPr>
          <p:nvPr/>
        </p:nvSpPr>
        <p:spPr bwMode="auto">
          <a:xfrm>
            <a:off x="2984501" y="1962151"/>
            <a:ext cx="290513" cy="555625"/>
          </a:xfrm>
          <a:prstGeom prst="downArrow">
            <a:avLst>
              <a:gd name="adj1" fmla="val 50000"/>
              <a:gd name="adj2" fmla="val 478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3" name="AutoShape 18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4" name="Rectangle 19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After reading blue sector</a:t>
            </a:r>
          </a:p>
        </p:txBody>
      </p:sp>
    </p:spTree>
    <p:extLst>
      <p:ext uri="{BB962C8B-B14F-4D97-AF65-F5344CB8AC3E}">
        <p14:creationId xmlns:p14="http://schemas.microsoft.com/office/powerpoint/2010/main" val="151028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dirty="0">
                <a:latin typeface="Calibri" panose="020F0502020204030204" pitchFamily="34" charset="0"/>
              </a:rPr>
              <a:t>After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read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6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24935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7597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598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599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0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1" name="Line 12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2" name="Line 13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3" name="Line 1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4" name="Line 15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5" name="Line 16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6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7594" name="Freeform 18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5" name="Freeform 19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7592" name="AutoShape 20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589" name="AutoShape 21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0" name="Rectangle 22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Red request scheduled next</a:t>
            </a:r>
          </a:p>
        </p:txBody>
      </p:sp>
    </p:spTree>
    <p:extLst>
      <p:ext uri="{BB962C8B-B14F-4D97-AF65-F5344CB8AC3E}">
        <p14:creationId xmlns:p14="http://schemas.microsoft.com/office/powerpoint/2010/main" val="1816327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Seek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7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26984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63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4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5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6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7" name="Line 13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8" name="Line 14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9" name="Line 1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0" name="Line 16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1" name="Line 17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2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9660" name="Freeform 19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61" name="Freeform 20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9658" name="AutoShape 21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3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4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27001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47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48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49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0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1" name="Line 30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2" name="Line 31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3" name="Line 32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4" name="Line 33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5" name="Line 34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6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9644" name="Freeform 36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45" name="Freeform 37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9642" name="AutoShape 38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639" name="AutoShape 39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0" name="Rectangle 40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Seek to red’s track</a:t>
            </a:r>
          </a:p>
        </p:txBody>
      </p:sp>
    </p:spTree>
    <p:extLst>
      <p:ext uri="{BB962C8B-B14F-4D97-AF65-F5344CB8AC3E}">
        <p14:creationId xmlns:p14="http://schemas.microsoft.com/office/powerpoint/2010/main" val="2169695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Rotational Latency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019800" y="3946526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Rotational latency</a:t>
            </a: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29033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730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1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2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3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4" name="Line 14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5" name="Line 15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6" name="Line 1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7" name="Line 17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8" name="Line 18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9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727" name="Freeform 20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28" name="Freeform 21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725" name="AutoShape 22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4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5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29050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714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5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6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7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8" name="Line 31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9" name="Line 32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0" name="Line 3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1" name="Line 34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2" name="Line 35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3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711" name="Freeform 37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12" name="Freeform 38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709" name="AutoShape 39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0"/>
          <p:cNvGrpSpPr>
            <a:grpSpLocks noChangeAspect="1"/>
          </p:cNvGrpSpPr>
          <p:nvPr/>
        </p:nvGrpSpPr>
        <p:grpSpPr bwMode="auto">
          <a:xfrm>
            <a:off x="6357938" y="1625600"/>
            <a:ext cx="1727200" cy="2192338"/>
            <a:chOff x="3003" y="864"/>
            <a:chExt cx="1163" cy="1476"/>
          </a:xfrm>
        </p:grpSpPr>
        <p:grpSp>
          <p:nvGrpSpPr>
            <p:cNvPr id="9" name="Group 41"/>
            <p:cNvGrpSpPr>
              <a:grpSpLocks noChangeAspect="1"/>
            </p:cNvGrpSpPr>
            <p:nvPr/>
          </p:nvGrpSpPr>
          <p:grpSpPr bwMode="auto">
            <a:xfrm>
              <a:off x="3003" y="1176"/>
              <a:ext cx="1163" cy="1164"/>
              <a:chOff x="3003" y="1176"/>
              <a:chExt cx="1163" cy="1164"/>
            </a:xfrm>
          </p:grpSpPr>
          <p:grpSp>
            <p:nvGrpSpPr>
              <p:cNvPr id="10" name="Group 42"/>
              <p:cNvGrpSpPr>
                <a:grpSpLocks noChangeAspect="1"/>
              </p:cNvGrpSpPr>
              <p:nvPr/>
            </p:nvGrpSpPr>
            <p:grpSpPr bwMode="auto">
              <a:xfrm>
                <a:off x="3003" y="1179"/>
                <a:ext cx="1163" cy="1161"/>
                <a:chOff x="525" y="1152"/>
                <a:chExt cx="1449" cy="1446"/>
              </a:xfrm>
            </p:grpSpPr>
            <p:sp>
              <p:nvSpPr>
                <p:cNvPr id="129067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698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99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0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1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2" name="Line 48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3" name="Line 49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4" name="Line 50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5" name="Line 51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6" name="Line 52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7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694" name="Freeform 54"/>
              <p:cNvSpPr>
                <a:spLocks noChangeAspect="1"/>
              </p:cNvSpPr>
              <p:nvPr/>
            </p:nvSpPr>
            <p:spPr bwMode="auto">
              <a:xfrm rot="10800000">
                <a:off x="3582" y="1182"/>
                <a:ext cx="293" cy="189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95" name="Freeform 55"/>
              <p:cNvSpPr>
                <a:spLocks noChangeAspect="1"/>
              </p:cNvSpPr>
              <p:nvPr/>
            </p:nvSpPr>
            <p:spPr bwMode="auto">
              <a:xfrm>
                <a:off x="3414" y="1970"/>
                <a:ext cx="170" cy="139"/>
              </a:xfrm>
              <a:custGeom>
                <a:avLst/>
                <a:gdLst>
                  <a:gd name="T0" fmla="*/ 0 w 170"/>
                  <a:gd name="T1" fmla="*/ 85 h 139"/>
                  <a:gd name="T2" fmla="*/ 50 w 170"/>
                  <a:gd name="T3" fmla="*/ 0 h 139"/>
                  <a:gd name="T4" fmla="*/ 75 w 170"/>
                  <a:gd name="T5" fmla="*/ 15 h 139"/>
                  <a:gd name="T6" fmla="*/ 102 w 170"/>
                  <a:gd name="T7" fmla="*/ 24 h 139"/>
                  <a:gd name="T8" fmla="*/ 128 w 170"/>
                  <a:gd name="T9" fmla="*/ 31 h 139"/>
                  <a:gd name="T10" fmla="*/ 170 w 170"/>
                  <a:gd name="T11" fmla="*/ 36 h 139"/>
                  <a:gd name="T12" fmla="*/ 170 w 170"/>
                  <a:gd name="T13" fmla="*/ 139 h 139"/>
                  <a:gd name="T14" fmla="*/ 141 w 170"/>
                  <a:gd name="T15" fmla="*/ 136 h 139"/>
                  <a:gd name="T16" fmla="*/ 105 w 170"/>
                  <a:gd name="T17" fmla="*/ 130 h 139"/>
                  <a:gd name="T18" fmla="*/ 74 w 170"/>
                  <a:gd name="T19" fmla="*/ 121 h 139"/>
                  <a:gd name="T20" fmla="*/ 38 w 170"/>
                  <a:gd name="T21" fmla="*/ 108 h 139"/>
                  <a:gd name="T22" fmla="*/ 23 w 170"/>
                  <a:gd name="T23" fmla="*/ 102 h 139"/>
                  <a:gd name="T24" fmla="*/ 0 w 170"/>
                  <a:gd name="T25" fmla="*/ 85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0"/>
                  <a:gd name="T40" fmla="*/ 0 h 139"/>
                  <a:gd name="T41" fmla="*/ 170 w 170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0" h="139">
                    <a:moveTo>
                      <a:pt x="0" y="85"/>
                    </a:moveTo>
                    <a:lnTo>
                      <a:pt x="50" y="0"/>
                    </a:lnTo>
                    <a:lnTo>
                      <a:pt x="75" y="15"/>
                    </a:lnTo>
                    <a:lnTo>
                      <a:pt x="102" y="24"/>
                    </a:lnTo>
                    <a:lnTo>
                      <a:pt x="128" y="31"/>
                    </a:lnTo>
                    <a:lnTo>
                      <a:pt x="170" y="36"/>
                    </a:lnTo>
                    <a:lnTo>
                      <a:pt x="170" y="139"/>
                    </a:lnTo>
                    <a:lnTo>
                      <a:pt x="141" y="136"/>
                    </a:lnTo>
                    <a:lnTo>
                      <a:pt x="105" y="130"/>
                    </a:lnTo>
                    <a:lnTo>
                      <a:pt x="74" y="121"/>
                    </a:lnTo>
                    <a:lnTo>
                      <a:pt x="38" y="108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96" name="Freeform 56"/>
              <p:cNvSpPr>
                <a:spLocks noChangeAspect="1"/>
              </p:cNvSpPr>
              <p:nvPr/>
            </p:nvSpPr>
            <p:spPr bwMode="auto">
              <a:xfrm>
                <a:off x="3003" y="1176"/>
                <a:ext cx="579" cy="873"/>
              </a:xfrm>
              <a:custGeom>
                <a:avLst/>
                <a:gdLst>
                  <a:gd name="T0" fmla="*/ 80 w 579"/>
                  <a:gd name="T1" fmla="*/ 873 h 873"/>
                  <a:gd name="T2" fmla="*/ 188 w 579"/>
                  <a:gd name="T3" fmla="*/ 810 h 873"/>
                  <a:gd name="T4" fmla="*/ 182 w 579"/>
                  <a:gd name="T5" fmla="*/ 800 h 873"/>
                  <a:gd name="T6" fmla="*/ 167 w 579"/>
                  <a:gd name="T7" fmla="*/ 770 h 873"/>
                  <a:gd name="T8" fmla="*/ 156 w 579"/>
                  <a:gd name="T9" fmla="*/ 741 h 873"/>
                  <a:gd name="T10" fmla="*/ 147 w 579"/>
                  <a:gd name="T11" fmla="*/ 711 h 873"/>
                  <a:gd name="T12" fmla="*/ 140 w 579"/>
                  <a:gd name="T13" fmla="*/ 687 h 873"/>
                  <a:gd name="T14" fmla="*/ 135 w 579"/>
                  <a:gd name="T15" fmla="*/ 654 h 873"/>
                  <a:gd name="T16" fmla="*/ 131 w 579"/>
                  <a:gd name="T17" fmla="*/ 614 h 873"/>
                  <a:gd name="T18" fmla="*/ 129 w 579"/>
                  <a:gd name="T19" fmla="*/ 564 h 873"/>
                  <a:gd name="T20" fmla="*/ 134 w 579"/>
                  <a:gd name="T21" fmla="*/ 525 h 873"/>
                  <a:gd name="T22" fmla="*/ 140 w 579"/>
                  <a:gd name="T23" fmla="*/ 489 h 873"/>
                  <a:gd name="T24" fmla="*/ 155 w 579"/>
                  <a:gd name="T25" fmla="*/ 434 h 873"/>
                  <a:gd name="T26" fmla="*/ 179 w 579"/>
                  <a:gd name="T27" fmla="*/ 377 h 873"/>
                  <a:gd name="T28" fmla="*/ 201 w 579"/>
                  <a:gd name="T29" fmla="*/ 338 h 873"/>
                  <a:gd name="T30" fmla="*/ 233 w 579"/>
                  <a:gd name="T31" fmla="*/ 294 h 873"/>
                  <a:gd name="T32" fmla="*/ 264 w 579"/>
                  <a:gd name="T33" fmla="*/ 258 h 873"/>
                  <a:gd name="T34" fmla="*/ 305 w 579"/>
                  <a:gd name="T35" fmla="*/ 222 h 873"/>
                  <a:gd name="T36" fmla="*/ 338 w 579"/>
                  <a:gd name="T37" fmla="*/ 198 h 873"/>
                  <a:gd name="T38" fmla="*/ 381 w 579"/>
                  <a:gd name="T39" fmla="*/ 173 h 873"/>
                  <a:gd name="T40" fmla="*/ 434 w 579"/>
                  <a:gd name="T41" fmla="*/ 149 h 873"/>
                  <a:gd name="T42" fmla="*/ 485 w 579"/>
                  <a:gd name="T43" fmla="*/ 135 h 873"/>
                  <a:gd name="T44" fmla="*/ 545 w 579"/>
                  <a:gd name="T45" fmla="*/ 125 h 873"/>
                  <a:gd name="T46" fmla="*/ 579 w 579"/>
                  <a:gd name="T47" fmla="*/ 123 h 873"/>
                  <a:gd name="T48" fmla="*/ 579 w 579"/>
                  <a:gd name="T49" fmla="*/ 0 h 873"/>
                  <a:gd name="T50" fmla="*/ 536 w 579"/>
                  <a:gd name="T51" fmla="*/ 0 h 873"/>
                  <a:gd name="T52" fmla="*/ 507 w 579"/>
                  <a:gd name="T53" fmla="*/ 6 h 873"/>
                  <a:gd name="T54" fmla="*/ 480 w 579"/>
                  <a:gd name="T55" fmla="*/ 11 h 873"/>
                  <a:gd name="T56" fmla="*/ 443 w 579"/>
                  <a:gd name="T57" fmla="*/ 17 h 873"/>
                  <a:gd name="T58" fmla="*/ 386 w 579"/>
                  <a:gd name="T59" fmla="*/ 33 h 873"/>
                  <a:gd name="T60" fmla="*/ 354 w 579"/>
                  <a:gd name="T61" fmla="*/ 48 h 873"/>
                  <a:gd name="T62" fmla="*/ 320 w 579"/>
                  <a:gd name="T63" fmla="*/ 62 h 873"/>
                  <a:gd name="T64" fmla="*/ 282 w 579"/>
                  <a:gd name="T65" fmla="*/ 86 h 873"/>
                  <a:gd name="T66" fmla="*/ 249 w 579"/>
                  <a:gd name="T67" fmla="*/ 105 h 873"/>
                  <a:gd name="T68" fmla="*/ 219 w 579"/>
                  <a:gd name="T69" fmla="*/ 128 h 873"/>
                  <a:gd name="T70" fmla="*/ 189 w 579"/>
                  <a:gd name="T71" fmla="*/ 153 h 873"/>
                  <a:gd name="T72" fmla="*/ 167 w 579"/>
                  <a:gd name="T73" fmla="*/ 174 h 873"/>
                  <a:gd name="T74" fmla="*/ 146 w 579"/>
                  <a:gd name="T75" fmla="*/ 197 h 873"/>
                  <a:gd name="T76" fmla="*/ 126 w 579"/>
                  <a:gd name="T77" fmla="*/ 222 h 873"/>
                  <a:gd name="T78" fmla="*/ 104 w 579"/>
                  <a:gd name="T79" fmla="*/ 251 h 873"/>
                  <a:gd name="T80" fmla="*/ 83 w 579"/>
                  <a:gd name="T81" fmla="*/ 282 h 873"/>
                  <a:gd name="T82" fmla="*/ 63 w 579"/>
                  <a:gd name="T83" fmla="*/ 318 h 873"/>
                  <a:gd name="T84" fmla="*/ 45 w 579"/>
                  <a:gd name="T85" fmla="*/ 357 h 873"/>
                  <a:gd name="T86" fmla="*/ 35 w 579"/>
                  <a:gd name="T87" fmla="*/ 387 h 873"/>
                  <a:gd name="T88" fmla="*/ 21 w 579"/>
                  <a:gd name="T89" fmla="*/ 429 h 873"/>
                  <a:gd name="T90" fmla="*/ 9 w 579"/>
                  <a:gd name="T91" fmla="*/ 482 h 873"/>
                  <a:gd name="T92" fmla="*/ 5 w 579"/>
                  <a:gd name="T93" fmla="*/ 518 h 873"/>
                  <a:gd name="T94" fmla="*/ 0 w 579"/>
                  <a:gd name="T95" fmla="*/ 567 h 873"/>
                  <a:gd name="T96" fmla="*/ 0 w 579"/>
                  <a:gd name="T97" fmla="*/ 611 h 873"/>
                  <a:gd name="T98" fmla="*/ 6 w 579"/>
                  <a:gd name="T99" fmla="*/ 665 h 873"/>
                  <a:gd name="T100" fmla="*/ 17 w 579"/>
                  <a:gd name="T101" fmla="*/ 717 h 873"/>
                  <a:gd name="T102" fmla="*/ 24 w 579"/>
                  <a:gd name="T103" fmla="*/ 746 h 873"/>
                  <a:gd name="T104" fmla="*/ 42 w 579"/>
                  <a:gd name="T105" fmla="*/ 795 h 873"/>
                  <a:gd name="T106" fmla="*/ 57 w 579"/>
                  <a:gd name="T107" fmla="*/ 831 h 873"/>
                  <a:gd name="T108" fmla="*/ 72 w 579"/>
                  <a:gd name="T109" fmla="*/ 858 h 873"/>
                  <a:gd name="T110" fmla="*/ 80 w 579"/>
                  <a:gd name="T111" fmla="*/ 873 h 87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9"/>
                  <a:gd name="T169" fmla="*/ 0 h 873"/>
                  <a:gd name="T170" fmla="*/ 579 w 579"/>
                  <a:gd name="T171" fmla="*/ 873 h 87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9" h="873">
                    <a:moveTo>
                      <a:pt x="80" y="873"/>
                    </a:moveTo>
                    <a:lnTo>
                      <a:pt x="188" y="810"/>
                    </a:lnTo>
                    <a:lnTo>
                      <a:pt x="182" y="800"/>
                    </a:lnTo>
                    <a:lnTo>
                      <a:pt x="167" y="770"/>
                    </a:lnTo>
                    <a:lnTo>
                      <a:pt x="156" y="741"/>
                    </a:lnTo>
                    <a:lnTo>
                      <a:pt x="147" y="711"/>
                    </a:lnTo>
                    <a:lnTo>
                      <a:pt x="140" y="687"/>
                    </a:lnTo>
                    <a:lnTo>
                      <a:pt x="135" y="654"/>
                    </a:lnTo>
                    <a:lnTo>
                      <a:pt x="131" y="614"/>
                    </a:lnTo>
                    <a:lnTo>
                      <a:pt x="129" y="564"/>
                    </a:lnTo>
                    <a:lnTo>
                      <a:pt x="134" y="525"/>
                    </a:lnTo>
                    <a:lnTo>
                      <a:pt x="140" y="489"/>
                    </a:lnTo>
                    <a:lnTo>
                      <a:pt x="155" y="434"/>
                    </a:lnTo>
                    <a:lnTo>
                      <a:pt x="179" y="377"/>
                    </a:lnTo>
                    <a:lnTo>
                      <a:pt x="201" y="338"/>
                    </a:lnTo>
                    <a:lnTo>
                      <a:pt x="233" y="294"/>
                    </a:lnTo>
                    <a:lnTo>
                      <a:pt x="264" y="258"/>
                    </a:lnTo>
                    <a:lnTo>
                      <a:pt x="305" y="222"/>
                    </a:lnTo>
                    <a:lnTo>
                      <a:pt x="338" y="198"/>
                    </a:lnTo>
                    <a:lnTo>
                      <a:pt x="381" y="173"/>
                    </a:lnTo>
                    <a:lnTo>
                      <a:pt x="434" y="149"/>
                    </a:lnTo>
                    <a:lnTo>
                      <a:pt x="485" y="135"/>
                    </a:lnTo>
                    <a:lnTo>
                      <a:pt x="545" y="125"/>
                    </a:lnTo>
                    <a:lnTo>
                      <a:pt x="579" y="123"/>
                    </a:lnTo>
                    <a:lnTo>
                      <a:pt x="579" y="0"/>
                    </a:lnTo>
                    <a:lnTo>
                      <a:pt x="536" y="0"/>
                    </a:lnTo>
                    <a:lnTo>
                      <a:pt x="507" y="6"/>
                    </a:lnTo>
                    <a:lnTo>
                      <a:pt x="480" y="11"/>
                    </a:lnTo>
                    <a:lnTo>
                      <a:pt x="443" y="17"/>
                    </a:lnTo>
                    <a:lnTo>
                      <a:pt x="386" y="33"/>
                    </a:lnTo>
                    <a:lnTo>
                      <a:pt x="354" y="48"/>
                    </a:lnTo>
                    <a:lnTo>
                      <a:pt x="320" y="62"/>
                    </a:lnTo>
                    <a:lnTo>
                      <a:pt x="282" y="86"/>
                    </a:lnTo>
                    <a:lnTo>
                      <a:pt x="249" y="105"/>
                    </a:lnTo>
                    <a:lnTo>
                      <a:pt x="219" y="128"/>
                    </a:lnTo>
                    <a:lnTo>
                      <a:pt x="189" y="153"/>
                    </a:lnTo>
                    <a:lnTo>
                      <a:pt x="167" y="174"/>
                    </a:lnTo>
                    <a:lnTo>
                      <a:pt x="146" y="197"/>
                    </a:lnTo>
                    <a:lnTo>
                      <a:pt x="126" y="222"/>
                    </a:lnTo>
                    <a:lnTo>
                      <a:pt x="104" y="251"/>
                    </a:lnTo>
                    <a:lnTo>
                      <a:pt x="83" y="282"/>
                    </a:lnTo>
                    <a:lnTo>
                      <a:pt x="63" y="318"/>
                    </a:lnTo>
                    <a:lnTo>
                      <a:pt x="45" y="357"/>
                    </a:lnTo>
                    <a:lnTo>
                      <a:pt x="35" y="387"/>
                    </a:lnTo>
                    <a:lnTo>
                      <a:pt x="21" y="429"/>
                    </a:lnTo>
                    <a:lnTo>
                      <a:pt x="9" y="482"/>
                    </a:lnTo>
                    <a:lnTo>
                      <a:pt x="5" y="518"/>
                    </a:lnTo>
                    <a:lnTo>
                      <a:pt x="0" y="567"/>
                    </a:lnTo>
                    <a:lnTo>
                      <a:pt x="0" y="611"/>
                    </a:lnTo>
                    <a:lnTo>
                      <a:pt x="6" y="665"/>
                    </a:lnTo>
                    <a:lnTo>
                      <a:pt x="17" y="717"/>
                    </a:lnTo>
                    <a:lnTo>
                      <a:pt x="24" y="746"/>
                    </a:lnTo>
                    <a:lnTo>
                      <a:pt x="42" y="795"/>
                    </a:lnTo>
                    <a:lnTo>
                      <a:pt x="57" y="831"/>
                    </a:lnTo>
                    <a:lnTo>
                      <a:pt x="72" y="858"/>
                    </a:lnTo>
                    <a:lnTo>
                      <a:pt x="80" y="8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692" name="AutoShape 57"/>
            <p:cNvSpPr>
              <a:spLocks noChangeAspect="1" noChangeArrowheads="1"/>
            </p:cNvSpPr>
            <p:nvPr/>
          </p:nvSpPr>
          <p:spPr bwMode="auto">
            <a:xfrm>
              <a:off x="349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689" name="AutoShape 58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90" name="Rectangle 59"/>
          <p:cNvSpPr>
            <a:spLocks noChangeArrowheads="1"/>
          </p:cNvSpPr>
          <p:nvPr/>
        </p:nvSpPr>
        <p:spPr bwMode="auto">
          <a:xfrm>
            <a:off x="3505200" y="4495800"/>
            <a:ext cx="6400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Wait for red sector to rotate around</a:t>
            </a:r>
          </a:p>
        </p:txBody>
      </p:sp>
    </p:spTree>
    <p:extLst>
      <p:ext uri="{BB962C8B-B14F-4D97-AF65-F5344CB8AC3E}">
        <p14:creationId xmlns:p14="http://schemas.microsoft.com/office/powerpoint/2010/main" val="176271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4C2C-6038-9F4A-B6E9-66BB728D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8735C-6DBA-BD49-BF2B-FA3450F8E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How do different types of </a:t>
            </a:r>
            <a:r>
              <a:rPr lang="en-US" b="1" i="1" dirty="0"/>
              <a:t>memory</a:t>
            </a:r>
            <a:r>
              <a:rPr lang="en-US" dirty="0"/>
              <a:t> work?</a:t>
            </a:r>
          </a:p>
          <a:p>
            <a:pPr lvl="1"/>
            <a:r>
              <a:rPr lang="en-US" dirty="0"/>
              <a:t>Static RAM</a:t>
            </a:r>
          </a:p>
          <a:p>
            <a:pPr lvl="1"/>
            <a:r>
              <a:rPr lang="en-US" dirty="0"/>
              <a:t>Dynamic RAM</a:t>
            </a:r>
          </a:p>
          <a:p>
            <a:pPr lvl="1"/>
            <a:r>
              <a:rPr lang="en-US" dirty="0"/>
              <a:t>Solid State Drive</a:t>
            </a:r>
          </a:p>
          <a:p>
            <a:pPr lvl="1"/>
            <a:r>
              <a:rPr lang="en-US" dirty="0"/>
              <a:t>Disk</a:t>
            </a:r>
          </a:p>
          <a:p>
            <a:r>
              <a:rPr lang="en-US" dirty="0"/>
              <a:t>How to judiciously leverage memory - caching?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312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019800" y="3946526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Rotational latency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82296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r>
              <a:rPr lang="en-US" sz="2000">
                <a:latin typeface="Calibri" panose="020F0502020204030204" pitchFamily="34" charset="0"/>
              </a:rPr>
              <a:t> read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9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3108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96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7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8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9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0" name="Line 15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1" name="Line 16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2" name="Line 1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3" name="Line 18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4" name="Line 19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5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93" name="Freeform 21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94" name="Freeform 22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91" name="AutoShape 23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4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5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6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31099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80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1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2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3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4" name="Line 32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5" name="Line 33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6" name="Line 3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7" name="Line 35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8" name="Line 36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9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77" name="Freeform 38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78" name="Freeform 39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75" name="AutoShape 40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1"/>
          <p:cNvGrpSpPr>
            <a:grpSpLocks noChangeAspect="1"/>
          </p:cNvGrpSpPr>
          <p:nvPr/>
        </p:nvGrpSpPr>
        <p:grpSpPr bwMode="auto">
          <a:xfrm>
            <a:off x="6357938" y="1625600"/>
            <a:ext cx="1727200" cy="2192338"/>
            <a:chOff x="3003" y="864"/>
            <a:chExt cx="1163" cy="1476"/>
          </a:xfrm>
        </p:grpSpPr>
        <p:grpSp>
          <p:nvGrpSpPr>
            <p:cNvPr id="9" name="Group 42"/>
            <p:cNvGrpSpPr>
              <a:grpSpLocks noChangeAspect="1"/>
            </p:cNvGrpSpPr>
            <p:nvPr/>
          </p:nvGrpSpPr>
          <p:grpSpPr bwMode="auto">
            <a:xfrm>
              <a:off x="3003" y="1176"/>
              <a:ext cx="1163" cy="1164"/>
              <a:chOff x="3003" y="1176"/>
              <a:chExt cx="1163" cy="1164"/>
            </a:xfrm>
          </p:grpSpPr>
          <p:grpSp>
            <p:nvGrpSpPr>
              <p:cNvPr id="10" name="Group 43"/>
              <p:cNvGrpSpPr>
                <a:grpSpLocks noChangeAspect="1"/>
              </p:cNvGrpSpPr>
              <p:nvPr/>
            </p:nvGrpSpPr>
            <p:grpSpPr bwMode="auto">
              <a:xfrm>
                <a:off x="3003" y="1179"/>
                <a:ext cx="1163" cy="1161"/>
                <a:chOff x="525" y="1152"/>
                <a:chExt cx="1449" cy="1446"/>
              </a:xfrm>
            </p:grpSpPr>
            <p:sp>
              <p:nvSpPr>
                <p:cNvPr id="131116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64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5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6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7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8" name="Line 49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9" name="Line 50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0" name="Line 5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1" name="Line 52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2" name="Line 53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3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60" name="Freeform 55"/>
              <p:cNvSpPr>
                <a:spLocks noChangeAspect="1"/>
              </p:cNvSpPr>
              <p:nvPr/>
            </p:nvSpPr>
            <p:spPr bwMode="auto">
              <a:xfrm rot="10800000">
                <a:off x="3582" y="1182"/>
                <a:ext cx="293" cy="189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61" name="Freeform 56"/>
              <p:cNvSpPr>
                <a:spLocks noChangeAspect="1"/>
              </p:cNvSpPr>
              <p:nvPr/>
            </p:nvSpPr>
            <p:spPr bwMode="auto">
              <a:xfrm>
                <a:off x="3414" y="1970"/>
                <a:ext cx="170" cy="139"/>
              </a:xfrm>
              <a:custGeom>
                <a:avLst/>
                <a:gdLst>
                  <a:gd name="T0" fmla="*/ 0 w 170"/>
                  <a:gd name="T1" fmla="*/ 85 h 139"/>
                  <a:gd name="T2" fmla="*/ 50 w 170"/>
                  <a:gd name="T3" fmla="*/ 0 h 139"/>
                  <a:gd name="T4" fmla="*/ 75 w 170"/>
                  <a:gd name="T5" fmla="*/ 15 h 139"/>
                  <a:gd name="T6" fmla="*/ 102 w 170"/>
                  <a:gd name="T7" fmla="*/ 24 h 139"/>
                  <a:gd name="T8" fmla="*/ 128 w 170"/>
                  <a:gd name="T9" fmla="*/ 31 h 139"/>
                  <a:gd name="T10" fmla="*/ 170 w 170"/>
                  <a:gd name="T11" fmla="*/ 36 h 139"/>
                  <a:gd name="T12" fmla="*/ 170 w 170"/>
                  <a:gd name="T13" fmla="*/ 139 h 139"/>
                  <a:gd name="T14" fmla="*/ 141 w 170"/>
                  <a:gd name="T15" fmla="*/ 136 h 139"/>
                  <a:gd name="T16" fmla="*/ 105 w 170"/>
                  <a:gd name="T17" fmla="*/ 130 h 139"/>
                  <a:gd name="T18" fmla="*/ 74 w 170"/>
                  <a:gd name="T19" fmla="*/ 121 h 139"/>
                  <a:gd name="T20" fmla="*/ 38 w 170"/>
                  <a:gd name="T21" fmla="*/ 108 h 139"/>
                  <a:gd name="T22" fmla="*/ 23 w 170"/>
                  <a:gd name="T23" fmla="*/ 102 h 139"/>
                  <a:gd name="T24" fmla="*/ 0 w 170"/>
                  <a:gd name="T25" fmla="*/ 85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0"/>
                  <a:gd name="T40" fmla="*/ 0 h 139"/>
                  <a:gd name="T41" fmla="*/ 170 w 170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0" h="139">
                    <a:moveTo>
                      <a:pt x="0" y="85"/>
                    </a:moveTo>
                    <a:lnTo>
                      <a:pt x="50" y="0"/>
                    </a:lnTo>
                    <a:lnTo>
                      <a:pt x="75" y="15"/>
                    </a:lnTo>
                    <a:lnTo>
                      <a:pt x="102" y="24"/>
                    </a:lnTo>
                    <a:lnTo>
                      <a:pt x="128" y="31"/>
                    </a:lnTo>
                    <a:lnTo>
                      <a:pt x="170" y="36"/>
                    </a:lnTo>
                    <a:lnTo>
                      <a:pt x="170" y="139"/>
                    </a:lnTo>
                    <a:lnTo>
                      <a:pt x="141" y="136"/>
                    </a:lnTo>
                    <a:lnTo>
                      <a:pt x="105" y="130"/>
                    </a:lnTo>
                    <a:lnTo>
                      <a:pt x="74" y="121"/>
                    </a:lnTo>
                    <a:lnTo>
                      <a:pt x="38" y="108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62" name="Freeform 57"/>
              <p:cNvSpPr>
                <a:spLocks noChangeAspect="1"/>
              </p:cNvSpPr>
              <p:nvPr/>
            </p:nvSpPr>
            <p:spPr bwMode="auto">
              <a:xfrm>
                <a:off x="3003" y="1176"/>
                <a:ext cx="579" cy="873"/>
              </a:xfrm>
              <a:custGeom>
                <a:avLst/>
                <a:gdLst>
                  <a:gd name="T0" fmla="*/ 80 w 579"/>
                  <a:gd name="T1" fmla="*/ 873 h 873"/>
                  <a:gd name="T2" fmla="*/ 188 w 579"/>
                  <a:gd name="T3" fmla="*/ 810 h 873"/>
                  <a:gd name="T4" fmla="*/ 182 w 579"/>
                  <a:gd name="T5" fmla="*/ 800 h 873"/>
                  <a:gd name="T6" fmla="*/ 167 w 579"/>
                  <a:gd name="T7" fmla="*/ 770 h 873"/>
                  <a:gd name="T8" fmla="*/ 156 w 579"/>
                  <a:gd name="T9" fmla="*/ 741 h 873"/>
                  <a:gd name="T10" fmla="*/ 147 w 579"/>
                  <a:gd name="T11" fmla="*/ 711 h 873"/>
                  <a:gd name="T12" fmla="*/ 140 w 579"/>
                  <a:gd name="T13" fmla="*/ 687 h 873"/>
                  <a:gd name="T14" fmla="*/ 135 w 579"/>
                  <a:gd name="T15" fmla="*/ 654 h 873"/>
                  <a:gd name="T16" fmla="*/ 131 w 579"/>
                  <a:gd name="T17" fmla="*/ 614 h 873"/>
                  <a:gd name="T18" fmla="*/ 129 w 579"/>
                  <a:gd name="T19" fmla="*/ 564 h 873"/>
                  <a:gd name="T20" fmla="*/ 134 w 579"/>
                  <a:gd name="T21" fmla="*/ 525 h 873"/>
                  <a:gd name="T22" fmla="*/ 140 w 579"/>
                  <a:gd name="T23" fmla="*/ 489 h 873"/>
                  <a:gd name="T24" fmla="*/ 155 w 579"/>
                  <a:gd name="T25" fmla="*/ 434 h 873"/>
                  <a:gd name="T26" fmla="*/ 179 w 579"/>
                  <a:gd name="T27" fmla="*/ 377 h 873"/>
                  <a:gd name="T28" fmla="*/ 201 w 579"/>
                  <a:gd name="T29" fmla="*/ 338 h 873"/>
                  <a:gd name="T30" fmla="*/ 233 w 579"/>
                  <a:gd name="T31" fmla="*/ 294 h 873"/>
                  <a:gd name="T32" fmla="*/ 264 w 579"/>
                  <a:gd name="T33" fmla="*/ 258 h 873"/>
                  <a:gd name="T34" fmla="*/ 305 w 579"/>
                  <a:gd name="T35" fmla="*/ 222 h 873"/>
                  <a:gd name="T36" fmla="*/ 338 w 579"/>
                  <a:gd name="T37" fmla="*/ 198 h 873"/>
                  <a:gd name="T38" fmla="*/ 381 w 579"/>
                  <a:gd name="T39" fmla="*/ 173 h 873"/>
                  <a:gd name="T40" fmla="*/ 434 w 579"/>
                  <a:gd name="T41" fmla="*/ 149 h 873"/>
                  <a:gd name="T42" fmla="*/ 485 w 579"/>
                  <a:gd name="T43" fmla="*/ 135 h 873"/>
                  <a:gd name="T44" fmla="*/ 545 w 579"/>
                  <a:gd name="T45" fmla="*/ 125 h 873"/>
                  <a:gd name="T46" fmla="*/ 579 w 579"/>
                  <a:gd name="T47" fmla="*/ 123 h 873"/>
                  <a:gd name="T48" fmla="*/ 579 w 579"/>
                  <a:gd name="T49" fmla="*/ 0 h 873"/>
                  <a:gd name="T50" fmla="*/ 536 w 579"/>
                  <a:gd name="T51" fmla="*/ 0 h 873"/>
                  <a:gd name="T52" fmla="*/ 507 w 579"/>
                  <a:gd name="T53" fmla="*/ 6 h 873"/>
                  <a:gd name="T54" fmla="*/ 480 w 579"/>
                  <a:gd name="T55" fmla="*/ 11 h 873"/>
                  <a:gd name="T56" fmla="*/ 443 w 579"/>
                  <a:gd name="T57" fmla="*/ 17 h 873"/>
                  <a:gd name="T58" fmla="*/ 386 w 579"/>
                  <a:gd name="T59" fmla="*/ 33 h 873"/>
                  <a:gd name="T60" fmla="*/ 354 w 579"/>
                  <a:gd name="T61" fmla="*/ 48 h 873"/>
                  <a:gd name="T62" fmla="*/ 320 w 579"/>
                  <a:gd name="T63" fmla="*/ 62 h 873"/>
                  <a:gd name="T64" fmla="*/ 282 w 579"/>
                  <a:gd name="T65" fmla="*/ 86 h 873"/>
                  <a:gd name="T66" fmla="*/ 249 w 579"/>
                  <a:gd name="T67" fmla="*/ 105 h 873"/>
                  <a:gd name="T68" fmla="*/ 219 w 579"/>
                  <a:gd name="T69" fmla="*/ 128 h 873"/>
                  <a:gd name="T70" fmla="*/ 189 w 579"/>
                  <a:gd name="T71" fmla="*/ 153 h 873"/>
                  <a:gd name="T72" fmla="*/ 167 w 579"/>
                  <a:gd name="T73" fmla="*/ 174 h 873"/>
                  <a:gd name="T74" fmla="*/ 146 w 579"/>
                  <a:gd name="T75" fmla="*/ 197 h 873"/>
                  <a:gd name="T76" fmla="*/ 126 w 579"/>
                  <a:gd name="T77" fmla="*/ 222 h 873"/>
                  <a:gd name="T78" fmla="*/ 104 w 579"/>
                  <a:gd name="T79" fmla="*/ 251 h 873"/>
                  <a:gd name="T80" fmla="*/ 83 w 579"/>
                  <a:gd name="T81" fmla="*/ 282 h 873"/>
                  <a:gd name="T82" fmla="*/ 63 w 579"/>
                  <a:gd name="T83" fmla="*/ 318 h 873"/>
                  <a:gd name="T84" fmla="*/ 45 w 579"/>
                  <a:gd name="T85" fmla="*/ 357 h 873"/>
                  <a:gd name="T86" fmla="*/ 35 w 579"/>
                  <a:gd name="T87" fmla="*/ 387 h 873"/>
                  <a:gd name="T88" fmla="*/ 21 w 579"/>
                  <a:gd name="T89" fmla="*/ 429 h 873"/>
                  <a:gd name="T90" fmla="*/ 9 w 579"/>
                  <a:gd name="T91" fmla="*/ 482 h 873"/>
                  <a:gd name="T92" fmla="*/ 5 w 579"/>
                  <a:gd name="T93" fmla="*/ 518 h 873"/>
                  <a:gd name="T94" fmla="*/ 0 w 579"/>
                  <a:gd name="T95" fmla="*/ 567 h 873"/>
                  <a:gd name="T96" fmla="*/ 0 w 579"/>
                  <a:gd name="T97" fmla="*/ 611 h 873"/>
                  <a:gd name="T98" fmla="*/ 6 w 579"/>
                  <a:gd name="T99" fmla="*/ 665 h 873"/>
                  <a:gd name="T100" fmla="*/ 17 w 579"/>
                  <a:gd name="T101" fmla="*/ 717 h 873"/>
                  <a:gd name="T102" fmla="*/ 24 w 579"/>
                  <a:gd name="T103" fmla="*/ 746 h 873"/>
                  <a:gd name="T104" fmla="*/ 42 w 579"/>
                  <a:gd name="T105" fmla="*/ 795 h 873"/>
                  <a:gd name="T106" fmla="*/ 57 w 579"/>
                  <a:gd name="T107" fmla="*/ 831 h 873"/>
                  <a:gd name="T108" fmla="*/ 72 w 579"/>
                  <a:gd name="T109" fmla="*/ 858 h 873"/>
                  <a:gd name="T110" fmla="*/ 80 w 579"/>
                  <a:gd name="T111" fmla="*/ 873 h 87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9"/>
                  <a:gd name="T169" fmla="*/ 0 h 873"/>
                  <a:gd name="T170" fmla="*/ 579 w 579"/>
                  <a:gd name="T171" fmla="*/ 873 h 87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9" h="873">
                    <a:moveTo>
                      <a:pt x="80" y="873"/>
                    </a:moveTo>
                    <a:lnTo>
                      <a:pt x="188" y="810"/>
                    </a:lnTo>
                    <a:lnTo>
                      <a:pt x="182" y="800"/>
                    </a:lnTo>
                    <a:lnTo>
                      <a:pt x="167" y="770"/>
                    </a:lnTo>
                    <a:lnTo>
                      <a:pt x="156" y="741"/>
                    </a:lnTo>
                    <a:lnTo>
                      <a:pt x="147" y="711"/>
                    </a:lnTo>
                    <a:lnTo>
                      <a:pt x="140" y="687"/>
                    </a:lnTo>
                    <a:lnTo>
                      <a:pt x="135" y="654"/>
                    </a:lnTo>
                    <a:lnTo>
                      <a:pt x="131" y="614"/>
                    </a:lnTo>
                    <a:lnTo>
                      <a:pt x="129" y="564"/>
                    </a:lnTo>
                    <a:lnTo>
                      <a:pt x="134" y="525"/>
                    </a:lnTo>
                    <a:lnTo>
                      <a:pt x="140" y="489"/>
                    </a:lnTo>
                    <a:lnTo>
                      <a:pt x="155" y="434"/>
                    </a:lnTo>
                    <a:lnTo>
                      <a:pt x="179" y="377"/>
                    </a:lnTo>
                    <a:lnTo>
                      <a:pt x="201" y="338"/>
                    </a:lnTo>
                    <a:lnTo>
                      <a:pt x="233" y="294"/>
                    </a:lnTo>
                    <a:lnTo>
                      <a:pt x="264" y="258"/>
                    </a:lnTo>
                    <a:lnTo>
                      <a:pt x="305" y="222"/>
                    </a:lnTo>
                    <a:lnTo>
                      <a:pt x="338" y="198"/>
                    </a:lnTo>
                    <a:lnTo>
                      <a:pt x="381" y="173"/>
                    </a:lnTo>
                    <a:lnTo>
                      <a:pt x="434" y="149"/>
                    </a:lnTo>
                    <a:lnTo>
                      <a:pt x="485" y="135"/>
                    </a:lnTo>
                    <a:lnTo>
                      <a:pt x="545" y="125"/>
                    </a:lnTo>
                    <a:lnTo>
                      <a:pt x="579" y="123"/>
                    </a:lnTo>
                    <a:lnTo>
                      <a:pt x="579" y="0"/>
                    </a:lnTo>
                    <a:lnTo>
                      <a:pt x="536" y="0"/>
                    </a:lnTo>
                    <a:lnTo>
                      <a:pt x="507" y="6"/>
                    </a:lnTo>
                    <a:lnTo>
                      <a:pt x="480" y="11"/>
                    </a:lnTo>
                    <a:lnTo>
                      <a:pt x="443" y="17"/>
                    </a:lnTo>
                    <a:lnTo>
                      <a:pt x="386" y="33"/>
                    </a:lnTo>
                    <a:lnTo>
                      <a:pt x="354" y="48"/>
                    </a:lnTo>
                    <a:lnTo>
                      <a:pt x="320" y="62"/>
                    </a:lnTo>
                    <a:lnTo>
                      <a:pt x="282" y="86"/>
                    </a:lnTo>
                    <a:lnTo>
                      <a:pt x="249" y="105"/>
                    </a:lnTo>
                    <a:lnTo>
                      <a:pt x="219" y="128"/>
                    </a:lnTo>
                    <a:lnTo>
                      <a:pt x="189" y="153"/>
                    </a:lnTo>
                    <a:lnTo>
                      <a:pt x="167" y="174"/>
                    </a:lnTo>
                    <a:lnTo>
                      <a:pt x="146" y="197"/>
                    </a:lnTo>
                    <a:lnTo>
                      <a:pt x="126" y="222"/>
                    </a:lnTo>
                    <a:lnTo>
                      <a:pt x="104" y="251"/>
                    </a:lnTo>
                    <a:lnTo>
                      <a:pt x="83" y="282"/>
                    </a:lnTo>
                    <a:lnTo>
                      <a:pt x="63" y="318"/>
                    </a:lnTo>
                    <a:lnTo>
                      <a:pt x="45" y="357"/>
                    </a:lnTo>
                    <a:lnTo>
                      <a:pt x="35" y="387"/>
                    </a:lnTo>
                    <a:lnTo>
                      <a:pt x="21" y="429"/>
                    </a:lnTo>
                    <a:lnTo>
                      <a:pt x="9" y="482"/>
                    </a:lnTo>
                    <a:lnTo>
                      <a:pt x="5" y="518"/>
                    </a:lnTo>
                    <a:lnTo>
                      <a:pt x="0" y="567"/>
                    </a:lnTo>
                    <a:lnTo>
                      <a:pt x="0" y="611"/>
                    </a:lnTo>
                    <a:lnTo>
                      <a:pt x="6" y="665"/>
                    </a:lnTo>
                    <a:lnTo>
                      <a:pt x="17" y="717"/>
                    </a:lnTo>
                    <a:lnTo>
                      <a:pt x="24" y="746"/>
                    </a:lnTo>
                    <a:lnTo>
                      <a:pt x="42" y="795"/>
                    </a:lnTo>
                    <a:lnTo>
                      <a:pt x="57" y="831"/>
                    </a:lnTo>
                    <a:lnTo>
                      <a:pt x="72" y="858"/>
                    </a:lnTo>
                    <a:lnTo>
                      <a:pt x="80" y="8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58" name="AutoShape 58"/>
            <p:cNvSpPr>
              <a:spLocks noChangeAspect="1" noChangeArrowheads="1"/>
            </p:cNvSpPr>
            <p:nvPr/>
          </p:nvSpPr>
          <p:spPr bwMode="auto">
            <a:xfrm>
              <a:off x="349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9"/>
          <p:cNvGrpSpPr>
            <a:grpSpLocks noChangeAspect="1"/>
          </p:cNvGrpSpPr>
          <p:nvPr/>
        </p:nvGrpSpPr>
        <p:grpSpPr bwMode="auto">
          <a:xfrm>
            <a:off x="8407400" y="1649414"/>
            <a:ext cx="1727200" cy="2168525"/>
            <a:chOff x="4299" y="858"/>
            <a:chExt cx="1163" cy="1461"/>
          </a:xfrm>
        </p:grpSpPr>
        <p:grpSp>
          <p:nvGrpSpPr>
            <p:cNvPr id="12" name="Group 60"/>
            <p:cNvGrpSpPr>
              <a:grpSpLocks noChangeAspect="1"/>
            </p:cNvGrpSpPr>
            <p:nvPr/>
          </p:nvGrpSpPr>
          <p:grpSpPr bwMode="auto">
            <a:xfrm>
              <a:off x="4299" y="1157"/>
              <a:ext cx="1163" cy="1162"/>
              <a:chOff x="4299" y="1157"/>
              <a:chExt cx="1163" cy="1162"/>
            </a:xfrm>
          </p:grpSpPr>
          <p:grpSp>
            <p:nvGrpSpPr>
              <p:cNvPr id="13" name="Group 61"/>
              <p:cNvGrpSpPr>
                <a:grpSpLocks noChangeAspect="1"/>
              </p:cNvGrpSpPr>
              <p:nvPr/>
            </p:nvGrpSpPr>
            <p:grpSpPr bwMode="auto">
              <a:xfrm>
                <a:off x="4299" y="1158"/>
                <a:ext cx="1163" cy="1161"/>
                <a:chOff x="525" y="1152"/>
                <a:chExt cx="1449" cy="1446"/>
              </a:xfrm>
            </p:grpSpPr>
            <p:sp>
              <p:nvSpPr>
                <p:cNvPr id="131134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3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47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48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49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0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1" name="Line 67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2" name="Line 68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3" name="Line 6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4" name="Line 70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5" name="Line 71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6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44" name="Freeform 73"/>
              <p:cNvSpPr>
                <a:spLocks noChangeAspect="1"/>
              </p:cNvSpPr>
              <p:nvPr/>
            </p:nvSpPr>
            <p:spPr bwMode="auto">
              <a:xfrm>
                <a:off x="4596" y="1157"/>
                <a:ext cx="284" cy="183"/>
              </a:xfrm>
              <a:custGeom>
                <a:avLst/>
                <a:gdLst>
                  <a:gd name="T0" fmla="*/ 284 w 284"/>
                  <a:gd name="T1" fmla="*/ 120 h 183"/>
                  <a:gd name="T2" fmla="*/ 284 w 284"/>
                  <a:gd name="T3" fmla="*/ 0 h 183"/>
                  <a:gd name="T4" fmla="*/ 251 w 284"/>
                  <a:gd name="T5" fmla="*/ 1 h 183"/>
                  <a:gd name="T6" fmla="*/ 219 w 284"/>
                  <a:gd name="T7" fmla="*/ 3 h 183"/>
                  <a:gd name="T8" fmla="*/ 183 w 284"/>
                  <a:gd name="T9" fmla="*/ 9 h 183"/>
                  <a:gd name="T10" fmla="*/ 137 w 284"/>
                  <a:gd name="T11" fmla="*/ 19 h 183"/>
                  <a:gd name="T12" fmla="*/ 92 w 284"/>
                  <a:gd name="T13" fmla="*/ 31 h 183"/>
                  <a:gd name="T14" fmla="*/ 65 w 284"/>
                  <a:gd name="T15" fmla="*/ 42 h 183"/>
                  <a:gd name="T16" fmla="*/ 36 w 284"/>
                  <a:gd name="T17" fmla="*/ 54 h 183"/>
                  <a:gd name="T18" fmla="*/ 0 w 284"/>
                  <a:gd name="T19" fmla="*/ 75 h 183"/>
                  <a:gd name="T20" fmla="*/ 63 w 284"/>
                  <a:gd name="T21" fmla="*/ 183 h 183"/>
                  <a:gd name="T22" fmla="*/ 98 w 284"/>
                  <a:gd name="T23" fmla="*/ 165 h 183"/>
                  <a:gd name="T24" fmla="*/ 132 w 284"/>
                  <a:gd name="T25" fmla="*/ 150 h 183"/>
                  <a:gd name="T26" fmla="*/ 171 w 284"/>
                  <a:gd name="T27" fmla="*/ 138 h 183"/>
                  <a:gd name="T28" fmla="*/ 198 w 284"/>
                  <a:gd name="T29" fmla="*/ 130 h 183"/>
                  <a:gd name="T30" fmla="*/ 242 w 284"/>
                  <a:gd name="T31" fmla="*/ 123 h 183"/>
                  <a:gd name="T32" fmla="*/ 284 w 284"/>
                  <a:gd name="T33" fmla="*/ 120 h 1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4"/>
                  <a:gd name="T52" fmla="*/ 0 h 183"/>
                  <a:gd name="T53" fmla="*/ 284 w 284"/>
                  <a:gd name="T54" fmla="*/ 183 h 1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4" h="183">
                    <a:moveTo>
                      <a:pt x="284" y="120"/>
                    </a:moveTo>
                    <a:lnTo>
                      <a:pt x="284" y="0"/>
                    </a:lnTo>
                    <a:lnTo>
                      <a:pt x="251" y="1"/>
                    </a:lnTo>
                    <a:lnTo>
                      <a:pt x="219" y="3"/>
                    </a:lnTo>
                    <a:lnTo>
                      <a:pt x="183" y="9"/>
                    </a:lnTo>
                    <a:lnTo>
                      <a:pt x="137" y="19"/>
                    </a:lnTo>
                    <a:lnTo>
                      <a:pt x="92" y="31"/>
                    </a:lnTo>
                    <a:lnTo>
                      <a:pt x="65" y="42"/>
                    </a:lnTo>
                    <a:lnTo>
                      <a:pt x="36" y="54"/>
                    </a:lnTo>
                    <a:lnTo>
                      <a:pt x="0" y="75"/>
                    </a:lnTo>
                    <a:lnTo>
                      <a:pt x="63" y="183"/>
                    </a:lnTo>
                    <a:lnTo>
                      <a:pt x="98" y="165"/>
                    </a:lnTo>
                    <a:lnTo>
                      <a:pt x="132" y="150"/>
                    </a:lnTo>
                    <a:lnTo>
                      <a:pt x="171" y="138"/>
                    </a:lnTo>
                    <a:lnTo>
                      <a:pt x="198" y="130"/>
                    </a:lnTo>
                    <a:lnTo>
                      <a:pt x="242" y="123"/>
                    </a:lnTo>
                    <a:lnTo>
                      <a:pt x="284" y="1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45" name="Freeform 74"/>
              <p:cNvSpPr>
                <a:spLocks noChangeAspect="1"/>
              </p:cNvSpPr>
              <p:nvPr/>
            </p:nvSpPr>
            <p:spPr bwMode="auto">
              <a:xfrm>
                <a:off x="5007" y="1839"/>
                <a:ext cx="192" cy="201"/>
              </a:xfrm>
              <a:custGeom>
                <a:avLst/>
                <a:gdLst>
                  <a:gd name="T0" fmla="*/ 0 w 192"/>
                  <a:gd name="T1" fmla="*/ 105 h 201"/>
                  <a:gd name="T2" fmla="*/ 57 w 192"/>
                  <a:gd name="T3" fmla="*/ 201 h 201"/>
                  <a:gd name="T4" fmla="*/ 93 w 192"/>
                  <a:gd name="T5" fmla="*/ 183 h 201"/>
                  <a:gd name="T6" fmla="*/ 123 w 192"/>
                  <a:gd name="T7" fmla="*/ 153 h 201"/>
                  <a:gd name="T8" fmla="*/ 156 w 192"/>
                  <a:gd name="T9" fmla="*/ 117 h 201"/>
                  <a:gd name="T10" fmla="*/ 183 w 192"/>
                  <a:gd name="T11" fmla="*/ 75 h 201"/>
                  <a:gd name="T12" fmla="*/ 192 w 192"/>
                  <a:gd name="T13" fmla="*/ 57 h 201"/>
                  <a:gd name="T14" fmla="*/ 87 w 192"/>
                  <a:gd name="T15" fmla="*/ 0 h 201"/>
                  <a:gd name="T16" fmla="*/ 75 w 192"/>
                  <a:gd name="T17" fmla="*/ 24 h 201"/>
                  <a:gd name="T18" fmla="*/ 54 w 192"/>
                  <a:gd name="T19" fmla="*/ 51 h 201"/>
                  <a:gd name="T20" fmla="*/ 27 w 192"/>
                  <a:gd name="T21" fmla="*/ 81 h 201"/>
                  <a:gd name="T22" fmla="*/ 0 w 192"/>
                  <a:gd name="T23" fmla="*/ 105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2"/>
                  <a:gd name="T37" fmla="*/ 0 h 201"/>
                  <a:gd name="T38" fmla="*/ 192 w 192"/>
                  <a:gd name="T39" fmla="*/ 201 h 20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2" h="201">
                    <a:moveTo>
                      <a:pt x="0" y="105"/>
                    </a:moveTo>
                    <a:lnTo>
                      <a:pt x="57" y="201"/>
                    </a:lnTo>
                    <a:lnTo>
                      <a:pt x="93" y="183"/>
                    </a:lnTo>
                    <a:lnTo>
                      <a:pt x="123" y="153"/>
                    </a:lnTo>
                    <a:lnTo>
                      <a:pt x="156" y="117"/>
                    </a:lnTo>
                    <a:lnTo>
                      <a:pt x="183" y="75"/>
                    </a:lnTo>
                    <a:lnTo>
                      <a:pt x="192" y="57"/>
                    </a:lnTo>
                    <a:lnTo>
                      <a:pt x="87" y="0"/>
                    </a:lnTo>
                    <a:lnTo>
                      <a:pt x="75" y="24"/>
                    </a:lnTo>
                    <a:lnTo>
                      <a:pt x="54" y="51"/>
                    </a:lnTo>
                    <a:lnTo>
                      <a:pt x="27" y="81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42" name="AutoShape 75"/>
            <p:cNvSpPr>
              <a:spLocks noChangeAspect="1" noChangeArrowheads="1"/>
            </p:cNvSpPr>
            <p:nvPr/>
          </p:nvSpPr>
          <p:spPr bwMode="auto">
            <a:xfrm>
              <a:off x="4782" y="858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3739" name="AutoShape 76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0" name="Rectangle 77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Complete read of red</a:t>
            </a:r>
          </a:p>
        </p:txBody>
      </p:sp>
    </p:spTree>
    <p:extLst>
      <p:ext uri="{BB962C8B-B14F-4D97-AF65-F5344CB8AC3E}">
        <p14:creationId xmlns:p14="http://schemas.microsoft.com/office/powerpoint/2010/main" val="267975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8522" y="753254"/>
            <a:ext cx="8092663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Disk Access – Service Time Components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019800" y="3946526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Rotational latency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82296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r>
              <a:rPr lang="en-US" sz="2000">
                <a:latin typeface="Calibri" panose="020F0502020204030204" pitchFamily="34" charset="0"/>
              </a:rPr>
              <a:t> read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9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33130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48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9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0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1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2" name="Line 15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3" name="Line 16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4" name="Line 1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5" name="Line 18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6" name="Line 19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7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845" name="Freeform 21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46" name="Freeform 22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43" name="AutoShape 23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4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5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6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33147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3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3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4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5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6" name="Line 32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7" name="Line 33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8" name="Line 3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9" name="Line 35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0" name="Line 36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1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829" name="Freeform 38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30" name="Freeform 39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27" name="AutoShape 40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1"/>
          <p:cNvGrpSpPr>
            <a:grpSpLocks noChangeAspect="1"/>
          </p:cNvGrpSpPr>
          <p:nvPr/>
        </p:nvGrpSpPr>
        <p:grpSpPr bwMode="auto">
          <a:xfrm>
            <a:off x="6357938" y="1625600"/>
            <a:ext cx="1727200" cy="2192338"/>
            <a:chOff x="3003" y="864"/>
            <a:chExt cx="1163" cy="1476"/>
          </a:xfrm>
        </p:grpSpPr>
        <p:grpSp>
          <p:nvGrpSpPr>
            <p:cNvPr id="9" name="Group 42"/>
            <p:cNvGrpSpPr>
              <a:grpSpLocks noChangeAspect="1"/>
            </p:cNvGrpSpPr>
            <p:nvPr/>
          </p:nvGrpSpPr>
          <p:grpSpPr bwMode="auto">
            <a:xfrm>
              <a:off x="3003" y="1176"/>
              <a:ext cx="1163" cy="1164"/>
              <a:chOff x="3003" y="1176"/>
              <a:chExt cx="1163" cy="1164"/>
            </a:xfrm>
          </p:grpSpPr>
          <p:grpSp>
            <p:nvGrpSpPr>
              <p:cNvPr id="10" name="Group 43"/>
              <p:cNvGrpSpPr>
                <a:grpSpLocks noChangeAspect="1"/>
              </p:cNvGrpSpPr>
              <p:nvPr/>
            </p:nvGrpSpPr>
            <p:grpSpPr bwMode="auto">
              <a:xfrm>
                <a:off x="3003" y="1179"/>
                <a:ext cx="1163" cy="1161"/>
                <a:chOff x="525" y="1152"/>
                <a:chExt cx="1449" cy="1446"/>
              </a:xfrm>
            </p:grpSpPr>
            <p:sp>
              <p:nvSpPr>
                <p:cNvPr id="133164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16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8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9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0" name="Line 49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1" name="Line 50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2" name="Line 5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3" name="Line 52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4" name="Line 53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5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812" name="Freeform 55"/>
              <p:cNvSpPr>
                <a:spLocks noChangeAspect="1"/>
              </p:cNvSpPr>
              <p:nvPr/>
            </p:nvSpPr>
            <p:spPr bwMode="auto">
              <a:xfrm rot="10800000">
                <a:off x="3582" y="1182"/>
                <a:ext cx="293" cy="189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13" name="Freeform 56"/>
              <p:cNvSpPr>
                <a:spLocks noChangeAspect="1"/>
              </p:cNvSpPr>
              <p:nvPr/>
            </p:nvSpPr>
            <p:spPr bwMode="auto">
              <a:xfrm>
                <a:off x="3414" y="1970"/>
                <a:ext cx="170" cy="139"/>
              </a:xfrm>
              <a:custGeom>
                <a:avLst/>
                <a:gdLst>
                  <a:gd name="T0" fmla="*/ 0 w 170"/>
                  <a:gd name="T1" fmla="*/ 85 h 139"/>
                  <a:gd name="T2" fmla="*/ 50 w 170"/>
                  <a:gd name="T3" fmla="*/ 0 h 139"/>
                  <a:gd name="T4" fmla="*/ 75 w 170"/>
                  <a:gd name="T5" fmla="*/ 15 h 139"/>
                  <a:gd name="T6" fmla="*/ 102 w 170"/>
                  <a:gd name="T7" fmla="*/ 24 h 139"/>
                  <a:gd name="T8" fmla="*/ 128 w 170"/>
                  <a:gd name="T9" fmla="*/ 31 h 139"/>
                  <a:gd name="T10" fmla="*/ 170 w 170"/>
                  <a:gd name="T11" fmla="*/ 36 h 139"/>
                  <a:gd name="T12" fmla="*/ 170 w 170"/>
                  <a:gd name="T13" fmla="*/ 139 h 139"/>
                  <a:gd name="T14" fmla="*/ 141 w 170"/>
                  <a:gd name="T15" fmla="*/ 136 h 139"/>
                  <a:gd name="T16" fmla="*/ 105 w 170"/>
                  <a:gd name="T17" fmla="*/ 130 h 139"/>
                  <a:gd name="T18" fmla="*/ 74 w 170"/>
                  <a:gd name="T19" fmla="*/ 121 h 139"/>
                  <a:gd name="T20" fmla="*/ 38 w 170"/>
                  <a:gd name="T21" fmla="*/ 108 h 139"/>
                  <a:gd name="T22" fmla="*/ 23 w 170"/>
                  <a:gd name="T23" fmla="*/ 102 h 139"/>
                  <a:gd name="T24" fmla="*/ 0 w 170"/>
                  <a:gd name="T25" fmla="*/ 85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0"/>
                  <a:gd name="T40" fmla="*/ 0 h 139"/>
                  <a:gd name="T41" fmla="*/ 170 w 170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0" h="139">
                    <a:moveTo>
                      <a:pt x="0" y="85"/>
                    </a:moveTo>
                    <a:lnTo>
                      <a:pt x="50" y="0"/>
                    </a:lnTo>
                    <a:lnTo>
                      <a:pt x="75" y="15"/>
                    </a:lnTo>
                    <a:lnTo>
                      <a:pt x="102" y="24"/>
                    </a:lnTo>
                    <a:lnTo>
                      <a:pt x="128" y="31"/>
                    </a:lnTo>
                    <a:lnTo>
                      <a:pt x="170" y="36"/>
                    </a:lnTo>
                    <a:lnTo>
                      <a:pt x="170" y="139"/>
                    </a:lnTo>
                    <a:lnTo>
                      <a:pt x="141" y="136"/>
                    </a:lnTo>
                    <a:lnTo>
                      <a:pt x="105" y="130"/>
                    </a:lnTo>
                    <a:lnTo>
                      <a:pt x="74" y="121"/>
                    </a:lnTo>
                    <a:lnTo>
                      <a:pt x="38" y="108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14" name="Freeform 57"/>
              <p:cNvSpPr>
                <a:spLocks noChangeAspect="1"/>
              </p:cNvSpPr>
              <p:nvPr/>
            </p:nvSpPr>
            <p:spPr bwMode="auto">
              <a:xfrm>
                <a:off x="3003" y="1176"/>
                <a:ext cx="579" cy="873"/>
              </a:xfrm>
              <a:custGeom>
                <a:avLst/>
                <a:gdLst>
                  <a:gd name="T0" fmla="*/ 80 w 579"/>
                  <a:gd name="T1" fmla="*/ 873 h 873"/>
                  <a:gd name="T2" fmla="*/ 188 w 579"/>
                  <a:gd name="T3" fmla="*/ 810 h 873"/>
                  <a:gd name="T4" fmla="*/ 182 w 579"/>
                  <a:gd name="T5" fmla="*/ 800 h 873"/>
                  <a:gd name="T6" fmla="*/ 167 w 579"/>
                  <a:gd name="T7" fmla="*/ 770 h 873"/>
                  <a:gd name="T8" fmla="*/ 156 w 579"/>
                  <a:gd name="T9" fmla="*/ 741 h 873"/>
                  <a:gd name="T10" fmla="*/ 147 w 579"/>
                  <a:gd name="T11" fmla="*/ 711 h 873"/>
                  <a:gd name="T12" fmla="*/ 140 w 579"/>
                  <a:gd name="T13" fmla="*/ 687 h 873"/>
                  <a:gd name="T14" fmla="*/ 135 w 579"/>
                  <a:gd name="T15" fmla="*/ 654 h 873"/>
                  <a:gd name="T16" fmla="*/ 131 w 579"/>
                  <a:gd name="T17" fmla="*/ 614 h 873"/>
                  <a:gd name="T18" fmla="*/ 129 w 579"/>
                  <a:gd name="T19" fmla="*/ 564 h 873"/>
                  <a:gd name="T20" fmla="*/ 134 w 579"/>
                  <a:gd name="T21" fmla="*/ 525 h 873"/>
                  <a:gd name="T22" fmla="*/ 140 w 579"/>
                  <a:gd name="T23" fmla="*/ 489 h 873"/>
                  <a:gd name="T24" fmla="*/ 155 w 579"/>
                  <a:gd name="T25" fmla="*/ 434 h 873"/>
                  <a:gd name="T26" fmla="*/ 179 w 579"/>
                  <a:gd name="T27" fmla="*/ 377 h 873"/>
                  <a:gd name="T28" fmla="*/ 201 w 579"/>
                  <a:gd name="T29" fmla="*/ 338 h 873"/>
                  <a:gd name="T30" fmla="*/ 233 w 579"/>
                  <a:gd name="T31" fmla="*/ 294 h 873"/>
                  <a:gd name="T32" fmla="*/ 264 w 579"/>
                  <a:gd name="T33" fmla="*/ 258 h 873"/>
                  <a:gd name="T34" fmla="*/ 305 w 579"/>
                  <a:gd name="T35" fmla="*/ 222 h 873"/>
                  <a:gd name="T36" fmla="*/ 338 w 579"/>
                  <a:gd name="T37" fmla="*/ 198 h 873"/>
                  <a:gd name="T38" fmla="*/ 381 w 579"/>
                  <a:gd name="T39" fmla="*/ 173 h 873"/>
                  <a:gd name="T40" fmla="*/ 434 w 579"/>
                  <a:gd name="T41" fmla="*/ 149 h 873"/>
                  <a:gd name="T42" fmla="*/ 485 w 579"/>
                  <a:gd name="T43" fmla="*/ 135 h 873"/>
                  <a:gd name="T44" fmla="*/ 545 w 579"/>
                  <a:gd name="T45" fmla="*/ 125 h 873"/>
                  <a:gd name="T46" fmla="*/ 579 w 579"/>
                  <a:gd name="T47" fmla="*/ 123 h 873"/>
                  <a:gd name="T48" fmla="*/ 579 w 579"/>
                  <a:gd name="T49" fmla="*/ 0 h 873"/>
                  <a:gd name="T50" fmla="*/ 536 w 579"/>
                  <a:gd name="T51" fmla="*/ 0 h 873"/>
                  <a:gd name="T52" fmla="*/ 507 w 579"/>
                  <a:gd name="T53" fmla="*/ 6 h 873"/>
                  <a:gd name="T54" fmla="*/ 480 w 579"/>
                  <a:gd name="T55" fmla="*/ 11 h 873"/>
                  <a:gd name="T56" fmla="*/ 443 w 579"/>
                  <a:gd name="T57" fmla="*/ 17 h 873"/>
                  <a:gd name="T58" fmla="*/ 386 w 579"/>
                  <a:gd name="T59" fmla="*/ 33 h 873"/>
                  <a:gd name="T60" fmla="*/ 354 w 579"/>
                  <a:gd name="T61" fmla="*/ 48 h 873"/>
                  <a:gd name="T62" fmla="*/ 320 w 579"/>
                  <a:gd name="T63" fmla="*/ 62 h 873"/>
                  <a:gd name="T64" fmla="*/ 282 w 579"/>
                  <a:gd name="T65" fmla="*/ 86 h 873"/>
                  <a:gd name="T66" fmla="*/ 249 w 579"/>
                  <a:gd name="T67" fmla="*/ 105 h 873"/>
                  <a:gd name="T68" fmla="*/ 219 w 579"/>
                  <a:gd name="T69" fmla="*/ 128 h 873"/>
                  <a:gd name="T70" fmla="*/ 189 w 579"/>
                  <a:gd name="T71" fmla="*/ 153 h 873"/>
                  <a:gd name="T72" fmla="*/ 167 w 579"/>
                  <a:gd name="T73" fmla="*/ 174 h 873"/>
                  <a:gd name="T74" fmla="*/ 146 w 579"/>
                  <a:gd name="T75" fmla="*/ 197 h 873"/>
                  <a:gd name="T76" fmla="*/ 126 w 579"/>
                  <a:gd name="T77" fmla="*/ 222 h 873"/>
                  <a:gd name="T78" fmla="*/ 104 w 579"/>
                  <a:gd name="T79" fmla="*/ 251 h 873"/>
                  <a:gd name="T80" fmla="*/ 83 w 579"/>
                  <a:gd name="T81" fmla="*/ 282 h 873"/>
                  <a:gd name="T82" fmla="*/ 63 w 579"/>
                  <a:gd name="T83" fmla="*/ 318 h 873"/>
                  <a:gd name="T84" fmla="*/ 45 w 579"/>
                  <a:gd name="T85" fmla="*/ 357 h 873"/>
                  <a:gd name="T86" fmla="*/ 35 w 579"/>
                  <a:gd name="T87" fmla="*/ 387 h 873"/>
                  <a:gd name="T88" fmla="*/ 21 w 579"/>
                  <a:gd name="T89" fmla="*/ 429 h 873"/>
                  <a:gd name="T90" fmla="*/ 9 w 579"/>
                  <a:gd name="T91" fmla="*/ 482 h 873"/>
                  <a:gd name="T92" fmla="*/ 5 w 579"/>
                  <a:gd name="T93" fmla="*/ 518 h 873"/>
                  <a:gd name="T94" fmla="*/ 0 w 579"/>
                  <a:gd name="T95" fmla="*/ 567 h 873"/>
                  <a:gd name="T96" fmla="*/ 0 w 579"/>
                  <a:gd name="T97" fmla="*/ 611 h 873"/>
                  <a:gd name="T98" fmla="*/ 6 w 579"/>
                  <a:gd name="T99" fmla="*/ 665 h 873"/>
                  <a:gd name="T100" fmla="*/ 17 w 579"/>
                  <a:gd name="T101" fmla="*/ 717 h 873"/>
                  <a:gd name="T102" fmla="*/ 24 w 579"/>
                  <a:gd name="T103" fmla="*/ 746 h 873"/>
                  <a:gd name="T104" fmla="*/ 42 w 579"/>
                  <a:gd name="T105" fmla="*/ 795 h 873"/>
                  <a:gd name="T106" fmla="*/ 57 w 579"/>
                  <a:gd name="T107" fmla="*/ 831 h 873"/>
                  <a:gd name="T108" fmla="*/ 72 w 579"/>
                  <a:gd name="T109" fmla="*/ 858 h 873"/>
                  <a:gd name="T110" fmla="*/ 80 w 579"/>
                  <a:gd name="T111" fmla="*/ 873 h 87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9"/>
                  <a:gd name="T169" fmla="*/ 0 h 873"/>
                  <a:gd name="T170" fmla="*/ 579 w 579"/>
                  <a:gd name="T171" fmla="*/ 873 h 87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9" h="873">
                    <a:moveTo>
                      <a:pt x="80" y="873"/>
                    </a:moveTo>
                    <a:lnTo>
                      <a:pt x="188" y="810"/>
                    </a:lnTo>
                    <a:lnTo>
                      <a:pt x="182" y="800"/>
                    </a:lnTo>
                    <a:lnTo>
                      <a:pt x="167" y="770"/>
                    </a:lnTo>
                    <a:lnTo>
                      <a:pt x="156" y="741"/>
                    </a:lnTo>
                    <a:lnTo>
                      <a:pt x="147" y="711"/>
                    </a:lnTo>
                    <a:lnTo>
                      <a:pt x="140" y="687"/>
                    </a:lnTo>
                    <a:lnTo>
                      <a:pt x="135" y="654"/>
                    </a:lnTo>
                    <a:lnTo>
                      <a:pt x="131" y="614"/>
                    </a:lnTo>
                    <a:lnTo>
                      <a:pt x="129" y="564"/>
                    </a:lnTo>
                    <a:lnTo>
                      <a:pt x="134" y="525"/>
                    </a:lnTo>
                    <a:lnTo>
                      <a:pt x="140" y="489"/>
                    </a:lnTo>
                    <a:lnTo>
                      <a:pt x="155" y="434"/>
                    </a:lnTo>
                    <a:lnTo>
                      <a:pt x="179" y="377"/>
                    </a:lnTo>
                    <a:lnTo>
                      <a:pt x="201" y="338"/>
                    </a:lnTo>
                    <a:lnTo>
                      <a:pt x="233" y="294"/>
                    </a:lnTo>
                    <a:lnTo>
                      <a:pt x="264" y="258"/>
                    </a:lnTo>
                    <a:lnTo>
                      <a:pt x="305" y="222"/>
                    </a:lnTo>
                    <a:lnTo>
                      <a:pt x="338" y="198"/>
                    </a:lnTo>
                    <a:lnTo>
                      <a:pt x="381" y="173"/>
                    </a:lnTo>
                    <a:lnTo>
                      <a:pt x="434" y="149"/>
                    </a:lnTo>
                    <a:lnTo>
                      <a:pt x="485" y="135"/>
                    </a:lnTo>
                    <a:lnTo>
                      <a:pt x="545" y="125"/>
                    </a:lnTo>
                    <a:lnTo>
                      <a:pt x="579" y="123"/>
                    </a:lnTo>
                    <a:lnTo>
                      <a:pt x="579" y="0"/>
                    </a:lnTo>
                    <a:lnTo>
                      <a:pt x="536" y="0"/>
                    </a:lnTo>
                    <a:lnTo>
                      <a:pt x="507" y="6"/>
                    </a:lnTo>
                    <a:lnTo>
                      <a:pt x="480" y="11"/>
                    </a:lnTo>
                    <a:lnTo>
                      <a:pt x="443" y="17"/>
                    </a:lnTo>
                    <a:lnTo>
                      <a:pt x="386" y="33"/>
                    </a:lnTo>
                    <a:lnTo>
                      <a:pt x="354" y="48"/>
                    </a:lnTo>
                    <a:lnTo>
                      <a:pt x="320" y="62"/>
                    </a:lnTo>
                    <a:lnTo>
                      <a:pt x="282" y="86"/>
                    </a:lnTo>
                    <a:lnTo>
                      <a:pt x="249" y="105"/>
                    </a:lnTo>
                    <a:lnTo>
                      <a:pt x="219" y="128"/>
                    </a:lnTo>
                    <a:lnTo>
                      <a:pt x="189" y="153"/>
                    </a:lnTo>
                    <a:lnTo>
                      <a:pt x="167" y="174"/>
                    </a:lnTo>
                    <a:lnTo>
                      <a:pt x="146" y="197"/>
                    </a:lnTo>
                    <a:lnTo>
                      <a:pt x="126" y="222"/>
                    </a:lnTo>
                    <a:lnTo>
                      <a:pt x="104" y="251"/>
                    </a:lnTo>
                    <a:lnTo>
                      <a:pt x="83" y="282"/>
                    </a:lnTo>
                    <a:lnTo>
                      <a:pt x="63" y="318"/>
                    </a:lnTo>
                    <a:lnTo>
                      <a:pt x="45" y="357"/>
                    </a:lnTo>
                    <a:lnTo>
                      <a:pt x="35" y="387"/>
                    </a:lnTo>
                    <a:lnTo>
                      <a:pt x="21" y="429"/>
                    </a:lnTo>
                    <a:lnTo>
                      <a:pt x="9" y="482"/>
                    </a:lnTo>
                    <a:lnTo>
                      <a:pt x="5" y="518"/>
                    </a:lnTo>
                    <a:lnTo>
                      <a:pt x="0" y="567"/>
                    </a:lnTo>
                    <a:lnTo>
                      <a:pt x="0" y="611"/>
                    </a:lnTo>
                    <a:lnTo>
                      <a:pt x="6" y="665"/>
                    </a:lnTo>
                    <a:lnTo>
                      <a:pt x="17" y="717"/>
                    </a:lnTo>
                    <a:lnTo>
                      <a:pt x="24" y="746"/>
                    </a:lnTo>
                    <a:lnTo>
                      <a:pt x="42" y="795"/>
                    </a:lnTo>
                    <a:lnTo>
                      <a:pt x="57" y="831"/>
                    </a:lnTo>
                    <a:lnTo>
                      <a:pt x="72" y="858"/>
                    </a:lnTo>
                    <a:lnTo>
                      <a:pt x="80" y="8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10" name="AutoShape 58"/>
            <p:cNvSpPr>
              <a:spLocks noChangeAspect="1" noChangeArrowheads="1"/>
            </p:cNvSpPr>
            <p:nvPr/>
          </p:nvSpPr>
          <p:spPr bwMode="auto">
            <a:xfrm>
              <a:off x="349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9"/>
          <p:cNvGrpSpPr>
            <a:grpSpLocks noChangeAspect="1"/>
          </p:cNvGrpSpPr>
          <p:nvPr/>
        </p:nvGrpSpPr>
        <p:grpSpPr bwMode="auto">
          <a:xfrm>
            <a:off x="8407400" y="1649414"/>
            <a:ext cx="1727200" cy="2168525"/>
            <a:chOff x="4299" y="858"/>
            <a:chExt cx="1163" cy="1461"/>
          </a:xfrm>
        </p:grpSpPr>
        <p:grpSp>
          <p:nvGrpSpPr>
            <p:cNvPr id="12" name="Group 60"/>
            <p:cNvGrpSpPr>
              <a:grpSpLocks noChangeAspect="1"/>
            </p:cNvGrpSpPr>
            <p:nvPr/>
          </p:nvGrpSpPr>
          <p:grpSpPr bwMode="auto">
            <a:xfrm>
              <a:off x="4299" y="1157"/>
              <a:ext cx="1163" cy="1162"/>
              <a:chOff x="4299" y="1157"/>
              <a:chExt cx="1163" cy="1162"/>
            </a:xfrm>
          </p:grpSpPr>
          <p:grpSp>
            <p:nvGrpSpPr>
              <p:cNvPr id="13" name="Group 61"/>
              <p:cNvGrpSpPr>
                <a:grpSpLocks noChangeAspect="1"/>
              </p:cNvGrpSpPr>
              <p:nvPr/>
            </p:nvGrpSpPr>
            <p:grpSpPr bwMode="auto">
              <a:xfrm>
                <a:off x="4299" y="1158"/>
                <a:ext cx="1163" cy="1161"/>
                <a:chOff x="525" y="1152"/>
                <a:chExt cx="1449" cy="1446"/>
              </a:xfrm>
            </p:grpSpPr>
            <p:sp>
              <p:nvSpPr>
                <p:cNvPr id="133182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3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799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0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1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2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3" name="Line 67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4" name="Line 68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5" name="Line 6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6" name="Line 70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7" name="Line 71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8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796" name="Freeform 73"/>
              <p:cNvSpPr>
                <a:spLocks noChangeAspect="1"/>
              </p:cNvSpPr>
              <p:nvPr/>
            </p:nvSpPr>
            <p:spPr bwMode="auto">
              <a:xfrm>
                <a:off x="4596" y="1157"/>
                <a:ext cx="284" cy="183"/>
              </a:xfrm>
              <a:custGeom>
                <a:avLst/>
                <a:gdLst>
                  <a:gd name="T0" fmla="*/ 284 w 284"/>
                  <a:gd name="T1" fmla="*/ 120 h 183"/>
                  <a:gd name="T2" fmla="*/ 284 w 284"/>
                  <a:gd name="T3" fmla="*/ 0 h 183"/>
                  <a:gd name="T4" fmla="*/ 251 w 284"/>
                  <a:gd name="T5" fmla="*/ 1 h 183"/>
                  <a:gd name="T6" fmla="*/ 219 w 284"/>
                  <a:gd name="T7" fmla="*/ 3 h 183"/>
                  <a:gd name="T8" fmla="*/ 183 w 284"/>
                  <a:gd name="T9" fmla="*/ 9 h 183"/>
                  <a:gd name="T10" fmla="*/ 137 w 284"/>
                  <a:gd name="T11" fmla="*/ 19 h 183"/>
                  <a:gd name="T12" fmla="*/ 92 w 284"/>
                  <a:gd name="T13" fmla="*/ 31 h 183"/>
                  <a:gd name="T14" fmla="*/ 65 w 284"/>
                  <a:gd name="T15" fmla="*/ 42 h 183"/>
                  <a:gd name="T16" fmla="*/ 36 w 284"/>
                  <a:gd name="T17" fmla="*/ 54 h 183"/>
                  <a:gd name="T18" fmla="*/ 0 w 284"/>
                  <a:gd name="T19" fmla="*/ 75 h 183"/>
                  <a:gd name="T20" fmla="*/ 63 w 284"/>
                  <a:gd name="T21" fmla="*/ 183 h 183"/>
                  <a:gd name="T22" fmla="*/ 98 w 284"/>
                  <a:gd name="T23" fmla="*/ 165 h 183"/>
                  <a:gd name="T24" fmla="*/ 132 w 284"/>
                  <a:gd name="T25" fmla="*/ 150 h 183"/>
                  <a:gd name="T26" fmla="*/ 171 w 284"/>
                  <a:gd name="T27" fmla="*/ 138 h 183"/>
                  <a:gd name="T28" fmla="*/ 198 w 284"/>
                  <a:gd name="T29" fmla="*/ 130 h 183"/>
                  <a:gd name="T30" fmla="*/ 242 w 284"/>
                  <a:gd name="T31" fmla="*/ 123 h 183"/>
                  <a:gd name="T32" fmla="*/ 284 w 284"/>
                  <a:gd name="T33" fmla="*/ 120 h 1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4"/>
                  <a:gd name="T52" fmla="*/ 0 h 183"/>
                  <a:gd name="T53" fmla="*/ 284 w 284"/>
                  <a:gd name="T54" fmla="*/ 183 h 1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4" h="183">
                    <a:moveTo>
                      <a:pt x="284" y="120"/>
                    </a:moveTo>
                    <a:lnTo>
                      <a:pt x="284" y="0"/>
                    </a:lnTo>
                    <a:lnTo>
                      <a:pt x="251" y="1"/>
                    </a:lnTo>
                    <a:lnTo>
                      <a:pt x="219" y="3"/>
                    </a:lnTo>
                    <a:lnTo>
                      <a:pt x="183" y="9"/>
                    </a:lnTo>
                    <a:lnTo>
                      <a:pt x="137" y="19"/>
                    </a:lnTo>
                    <a:lnTo>
                      <a:pt x="92" y="31"/>
                    </a:lnTo>
                    <a:lnTo>
                      <a:pt x="65" y="42"/>
                    </a:lnTo>
                    <a:lnTo>
                      <a:pt x="36" y="54"/>
                    </a:lnTo>
                    <a:lnTo>
                      <a:pt x="0" y="75"/>
                    </a:lnTo>
                    <a:lnTo>
                      <a:pt x="63" y="183"/>
                    </a:lnTo>
                    <a:lnTo>
                      <a:pt x="98" y="165"/>
                    </a:lnTo>
                    <a:lnTo>
                      <a:pt x="132" y="150"/>
                    </a:lnTo>
                    <a:lnTo>
                      <a:pt x="171" y="138"/>
                    </a:lnTo>
                    <a:lnTo>
                      <a:pt x="198" y="130"/>
                    </a:lnTo>
                    <a:lnTo>
                      <a:pt x="242" y="123"/>
                    </a:lnTo>
                    <a:lnTo>
                      <a:pt x="284" y="1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97" name="Freeform 74"/>
              <p:cNvSpPr>
                <a:spLocks noChangeAspect="1"/>
              </p:cNvSpPr>
              <p:nvPr/>
            </p:nvSpPr>
            <p:spPr bwMode="auto">
              <a:xfrm>
                <a:off x="5007" y="1839"/>
                <a:ext cx="192" cy="201"/>
              </a:xfrm>
              <a:custGeom>
                <a:avLst/>
                <a:gdLst>
                  <a:gd name="T0" fmla="*/ 0 w 192"/>
                  <a:gd name="T1" fmla="*/ 105 h 201"/>
                  <a:gd name="T2" fmla="*/ 57 w 192"/>
                  <a:gd name="T3" fmla="*/ 201 h 201"/>
                  <a:gd name="T4" fmla="*/ 93 w 192"/>
                  <a:gd name="T5" fmla="*/ 183 h 201"/>
                  <a:gd name="T6" fmla="*/ 123 w 192"/>
                  <a:gd name="T7" fmla="*/ 153 h 201"/>
                  <a:gd name="T8" fmla="*/ 156 w 192"/>
                  <a:gd name="T9" fmla="*/ 117 h 201"/>
                  <a:gd name="T10" fmla="*/ 183 w 192"/>
                  <a:gd name="T11" fmla="*/ 75 h 201"/>
                  <a:gd name="T12" fmla="*/ 192 w 192"/>
                  <a:gd name="T13" fmla="*/ 57 h 201"/>
                  <a:gd name="T14" fmla="*/ 87 w 192"/>
                  <a:gd name="T15" fmla="*/ 0 h 201"/>
                  <a:gd name="T16" fmla="*/ 75 w 192"/>
                  <a:gd name="T17" fmla="*/ 24 h 201"/>
                  <a:gd name="T18" fmla="*/ 54 w 192"/>
                  <a:gd name="T19" fmla="*/ 51 h 201"/>
                  <a:gd name="T20" fmla="*/ 27 w 192"/>
                  <a:gd name="T21" fmla="*/ 81 h 201"/>
                  <a:gd name="T22" fmla="*/ 0 w 192"/>
                  <a:gd name="T23" fmla="*/ 105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2"/>
                  <a:gd name="T37" fmla="*/ 0 h 201"/>
                  <a:gd name="T38" fmla="*/ 192 w 192"/>
                  <a:gd name="T39" fmla="*/ 201 h 20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2" h="201">
                    <a:moveTo>
                      <a:pt x="0" y="105"/>
                    </a:moveTo>
                    <a:lnTo>
                      <a:pt x="57" y="201"/>
                    </a:lnTo>
                    <a:lnTo>
                      <a:pt x="93" y="183"/>
                    </a:lnTo>
                    <a:lnTo>
                      <a:pt x="123" y="153"/>
                    </a:lnTo>
                    <a:lnTo>
                      <a:pt x="156" y="117"/>
                    </a:lnTo>
                    <a:lnTo>
                      <a:pt x="183" y="75"/>
                    </a:lnTo>
                    <a:lnTo>
                      <a:pt x="192" y="57"/>
                    </a:lnTo>
                    <a:lnTo>
                      <a:pt x="87" y="0"/>
                    </a:lnTo>
                    <a:lnTo>
                      <a:pt x="75" y="24"/>
                    </a:lnTo>
                    <a:lnTo>
                      <a:pt x="54" y="51"/>
                    </a:lnTo>
                    <a:lnTo>
                      <a:pt x="27" y="81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794" name="AutoShape 75"/>
            <p:cNvSpPr>
              <a:spLocks noChangeAspect="1" noChangeArrowheads="1"/>
            </p:cNvSpPr>
            <p:nvPr/>
          </p:nvSpPr>
          <p:spPr bwMode="auto">
            <a:xfrm>
              <a:off x="4782" y="858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787" name="AutoShape 76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2182654" y="5341203"/>
            <a:ext cx="140621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Data transfer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74854" y="5341203"/>
            <a:ext cx="62549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Seek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00800" y="5341204"/>
            <a:ext cx="165657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Rotational </a:t>
            </a:r>
          </a:p>
          <a:p>
            <a:pPr algn="ctr"/>
            <a:r>
              <a:rPr lang="en-US" dirty="0">
                <a:latin typeface="Calibri" pitchFamily="34" charset="0"/>
              </a:rPr>
              <a:t>latency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354854" y="5341203"/>
            <a:ext cx="140621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Data transfer</a:t>
            </a:r>
          </a:p>
        </p:txBody>
      </p:sp>
      <p:cxnSp>
        <p:nvCxnSpPr>
          <p:cNvPr id="89" name="Straight Arrow Connector 88"/>
          <p:cNvCxnSpPr>
            <a:stCxn id="84" idx="0"/>
          </p:cNvCxnSpPr>
          <p:nvPr/>
        </p:nvCxnSpPr>
        <p:spPr bwMode="auto">
          <a:xfrm flipV="1">
            <a:off x="2885763" y="4573369"/>
            <a:ext cx="240562" cy="767834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0" name="Straight Arrow Connector 89"/>
          <p:cNvCxnSpPr/>
          <p:nvPr/>
        </p:nvCxnSpPr>
        <p:spPr bwMode="auto">
          <a:xfrm rot="5400000" flipH="1" flipV="1">
            <a:off x="4799151" y="5018901"/>
            <a:ext cx="77366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 rot="5400000" flipH="1" flipV="1">
            <a:off x="6849659" y="5018901"/>
            <a:ext cx="77366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Straight Arrow Connector 91"/>
          <p:cNvCxnSpPr/>
          <p:nvPr/>
        </p:nvCxnSpPr>
        <p:spPr bwMode="auto">
          <a:xfrm rot="5400000" flipH="1" flipV="1">
            <a:off x="8899121" y="5030569"/>
            <a:ext cx="77366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16782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Access Time</a:t>
            </a:r>
          </a:p>
        </p:txBody>
      </p:sp>
      <p:sp>
        <p:nvSpPr>
          <p:cNvPr id="125957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838200" y="1403172"/>
            <a:ext cx="8366125" cy="4972050"/>
          </a:xfrm>
        </p:spPr>
        <p:txBody>
          <a:bodyPr>
            <a:noAutofit/>
          </a:bodyPr>
          <a:lstStyle/>
          <a:p>
            <a:r>
              <a:rPr lang="en-US" sz="2400" dirty="0"/>
              <a:t>Average time to access some target sector approximated by:</a:t>
            </a:r>
          </a:p>
          <a:p>
            <a:pPr lvl="1"/>
            <a:r>
              <a:rPr lang="en-US" sz="2000" dirty="0" err="1"/>
              <a:t>T</a:t>
            </a:r>
            <a:r>
              <a:rPr lang="en-US" sz="2000" baseline="-25000" dirty="0" err="1"/>
              <a:t>access</a:t>
            </a:r>
            <a:r>
              <a:rPr lang="en-US" sz="2000" dirty="0"/>
              <a:t>  = 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seek</a:t>
            </a:r>
            <a:r>
              <a:rPr lang="en-US" sz="2000" dirty="0"/>
              <a:t> + 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rotation</a:t>
            </a:r>
            <a:r>
              <a:rPr lang="en-US" sz="2000" dirty="0"/>
              <a:t> +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transfer</a:t>
            </a:r>
            <a:r>
              <a:rPr lang="en-US" sz="2000" dirty="0"/>
              <a:t>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Seek time </a:t>
            </a:r>
            <a:r>
              <a:rPr lang="en-US" sz="2400" dirty="0"/>
              <a:t>(</a:t>
            </a:r>
            <a:r>
              <a:rPr lang="en-US" sz="2400" dirty="0" err="1"/>
              <a:t>T</a:t>
            </a:r>
            <a:r>
              <a:rPr lang="en-US" sz="2400" baseline="-25000" dirty="0" err="1"/>
              <a:t>avg</a:t>
            </a:r>
            <a:r>
              <a:rPr lang="en-US" sz="2400" baseline="-25000" dirty="0"/>
              <a:t> seek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Time to position heads over cylinder containing target sector.</a:t>
            </a:r>
          </a:p>
          <a:p>
            <a:pPr lvl="1"/>
            <a:r>
              <a:rPr lang="en-US" sz="2000" dirty="0"/>
              <a:t>Typical 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seek</a:t>
            </a:r>
            <a:r>
              <a:rPr lang="en-US" sz="2000" dirty="0"/>
              <a:t> is 3—9 ms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Rotational latency </a:t>
            </a:r>
            <a:r>
              <a:rPr lang="en-US" sz="2400" dirty="0"/>
              <a:t>(</a:t>
            </a:r>
            <a:r>
              <a:rPr lang="en-US" sz="2400" dirty="0" err="1"/>
              <a:t>T</a:t>
            </a:r>
            <a:r>
              <a:rPr lang="en-US" sz="2400" baseline="-25000" dirty="0" err="1"/>
              <a:t>avg</a:t>
            </a:r>
            <a:r>
              <a:rPr lang="en-US" sz="2400" baseline="-25000" dirty="0"/>
              <a:t> rotation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Time waiting for first bit of target sector to pass under </a:t>
            </a:r>
            <a:r>
              <a:rPr lang="en-US" sz="2000" dirty="0" err="1"/>
              <a:t>r/w</a:t>
            </a:r>
            <a:r>
              <a:rPr lang="en-US" sz="2000" dirty="0"/>
              <a:t> head.</a:t>
            </a:r>
          </a:p>
          <a:p>
            <a:pPr lvl="1"/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rotation</a:t>
            </a:r>
            <a:r>
              <a:rPr lang="en-US" sz="2000" dirty="0"/>
              <a:t> = 1/2 </a:t>
            </a:r>
            <a:r>
              <a:rPr lang="en-US" sz="2000" dirty="0" err="1"/>
              <a:t>x</a:t>
            </a:r>
            <a:r>
              <a:rPr lang="en-US" sz="2000" dirty="0"/>
              <a:t> 1/RPMs </a:t>
            </a:r>
            <a:r>
              <a:rPr lang="en-US" sz="2000" dirty="0" err="1"/>
              <a:t>x</a:t>
            </a:r>
            <a:r>
              <a:rPr lang="en-US" sz="2000" dirty="0"/>
              <a:t> 60 sec/1 min</a:t>
            </a:r>
          </a:p>
          <a:p>
            <a:pPr lvl="1"/>
            <a:r>
              <a:rPr lang="en-US" sz="2000" dirty="0"/>
              <a:t>Typical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rotation</a:t>
            </a:r>
            <a:r>
              <a:rPr lang="en-US" sz="2000" dirty="0"/>
              <a:t> = 7,200 RPMs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Transfer time </a:t>
            </a:r>
            <a:r>
              <a:rPr lang="en-US" sz="2400" dirty="0"/>
              <a:t>(</a:t>
            </a:r>
            <a:r>
              <a:rPr lang="en-US" sz="2400" dirty="0" err="1"/>
              <a:t>T</a:t>
            </a:r>
            <a:r>
              <a:rPr lang="en-US" sz="2400" baseline="-25000" dirty="0" err="1"/>
              <a:t>avg</a:t>
            </a:r>
            <a:r>
              <a:rPr lang="en-US" sz="2400" baseline="-25000" dirty="0"/>
              <a:t> transfer</a:t>
            </a:r>
            <a:r>
              <a:rPr lang="en-US" sz="2400" dirty="0"/>
              <a:t>)	</a:t>
            </a:r>
          </a:p>
          <a:p>
            <a:pPr lvl="1"/>
            <a:r>
              <a:rPr lang="en-US" sz="2000" dirty="0"/>
              <a:t>Time to read the bits in the target sector.</a:t>
            </a:r>
          </a:p>
          <a:p>
            <a:pPr lvl="1"/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transfer</a:t>
            </a:r>
            <a:r>
              <a:rPr lang="en-US" sz="2000" dirty="0"/>
              <a:t> = 1/RPM </a:t>
            </a:r>
            <a:r>
              <a:rPr lang="en-US" sz="2000" dirty="0" err="1"/>
              <a:t>x</a:t>
            </a:r>
            <a:r>
              <a:rPr lang="en-US" sz="2000" dirty="0"/>
              <a:t> 1/(avg # sectors/track) </a:t>
            </a:r>
            <a:r>
              <a:rPr lang="en-US" sz="2000" dirty="0" err="1"/>
              <a:t>x</a:t>
            </a:r>
            <a:r>
              <a:rPr lang="en-US" sz="2000" dirty="0"/>
              <a:t> 60 secs/1 min.</a:t>
            </a:r>
          </a:p>
        </p:txBody>
      </p:sp>
    </p:spTree>
    <p:extLst>
      <p:ext uri="{BB962C8B-B14F-4D97-AF65-F5344CB8AC3E}">
        <p14:creationId xmlns:p14="http://schemas.microsoft.com/office/powerpoint/2010/main" val="370337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1F28-DC3D-BF48-92BD-EBBC6B02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E7319-65A6-AC49-86EA-5CC6C8841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fast memory to mirror a piece of slow memory.</a:t>
            </a:r>
          </a:p>
          <a:p>
            <a:pPr lvl="1"/>
            <a:r>
              <a:rPr lang="en-US" dirty="0"/>
              <a:t> Cache access time: 100ns</a:t>
            </a:r>
          </a:p>
          <a:p>
            <a:pPr lvl="1"/>
            <a:r>
              <a:rPr lang="en-US" dirty="0"/>
              <a:t> Memory access time: 5ms</a:t>
            </a:r>
          </a:p>
          <a:p>
            <a:pPr lvl="1"/>
            <a:r>
              <a:rPr lang="en-US" dirty="0"/>
              <a:t> Cache miss rate: 1% (</a:t>
            </a:r>
            <a:r>
              <a:rPr lang="en-US" dirty="0">
                <a:solidFill>
                  <a:schemeClr val="accent1"/>
                </a:solidFill>
                <a:latin typeface="Bradley Hand" pitchFamily="2" charset="77"/>
              </a:rPr>
              <a:t>say a terrible cache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3B7BB-ABE2-0441-B5EF-EAE4B4D0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03722"/>
            <a:ext cx="73533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56020-8E6E-A543-988D-F7690AD3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memory?</a:t>
            </a:r>
          </a:p>
        </p:txBody>
      </p:sp>
      <p:pic>
        <p:nvPicPr>
          <p:cNvPr id="59" name="Picture 2" descr="disk">
            <a:extLst>
              <a:ext uri="{FF2B5EF4-FFF2-40B4-BE49-F238E27FC236}">
                <a16:creationId xmlns:a16="http://schemas.microsoft.com/office/drawing/2014/main" id="{87388405-4008-A44C-88ED-E265E0DEE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1427" t="11632" b="8240"/>
          <a:stretch>
            <a:fillRect/>
          </a:stretch>
        </p:blipFill>
        <p:spPr bwMode="auto">
          <a:xfrm>
            <a:off x="5270912" y="5850774"/>
            <a:ext cx="1303020" cy="947651"/>
          </a:xfrm>
          <a:prstGeom prst="rect">
            <a:avLst/>
          </a:prstGeom>
          <a:noFill/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6C62BE4-B34E-AD4A-918D-947281DB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763" y="1680203"/>
            <a:ext cx="2395788" cy="12498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F7FEEF0-E57E-9B41-AC89-2F8B29451B74}"/>
                  </a:ext>
                </a:extLst>
              </p14:cNvPr>
              <p14:cNvContentPartPr/>
              <p14:nvPr/>
            </p14:nvContentPartPr>
            <p14:xfrm>
              <a:off x="3799095" y="1963491"/>
              <a:ext cx="868320" cy="187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F7FEEF0-E57E-9B41-AC89-2F8B29451B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5095" y="1855851"/>
                <a:ext cx="97596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B74AFA2-CD36-2943-9B51-0972C9E378C5}"/>
                  </a:ext>
                </a:extLst>
              </p14:cNvPr>
              <p14:cNvContentPartPr/>
              <p14:nvPr/>
            </p14:nvContentPartPr>
            <p14:xfrm>
              <a:off x="7828575" y="3183891"/>
              <a:ext cx="420840" cy="255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B74AFA2-CD36-2943-9B51-0972C9E37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74935" y="3076251"/>
                <a:ext cx="52848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D5006C3-6F50-A042-BA29-BFBD1B3B50AA}"/>
                  </a:ext>
                </a:extLst>
              </p14:cNvPr>
              <p14:cNvContentPartPr/>
              <p14:nvPr/>
            </p14:nvContentPartPr>
            <p14:xfrm>
              <a:off x="7731375" y="3358851"/>
              <a:ext cx="543240" cy="442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D5006C3-6F50-A042-BA29-BFBD1B3B50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77375" y="3250851"/>
                <a:ext cx="6508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4C21364-0914-8B41-8637-AE19B2C21DC0}"/>
                  </a:ext>
                </a:extLst>
              </p14:cNvPr>
              <p14:cNvContentPartPr/>
              <p14:nvPr/>
            </p14:nvContentPartPr>
            <p14:xfrm>
              <a:off x="6742815" y="5675451"/>
              <a:ext cx="372960" cy="165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4C21364-0914-8B41-8637-AE19B2C21D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89175" y="5567451"/>
                <a:ext cx="480600" cy="232200"/>
              </a:xfrm>
              <a:prstGeom prst="rect">
                <a:avLst/>
              </a:prstGeom>
            </p:spPr>
          </p:pic>
        </mc:Fallback>
      </mc:AlternateContent>
      <p:pic>
        <p:nvPicPr>
          <p:cNvPr id="58" name="Content Placeholder 4">
            <a:extLst>
              <a:ext uri="{FF2B5EF4-FFF2-40B4-BE49-F238E27FC236}">
                <a16:creationId xmlns:a16="http://schemas.microsoft.com/office/drawing/2014/main" id="{6143C571-FE90-8947-9065-07D9D14A0A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2804" y="1090173"/>
            <a:ext cx="6979236" cy="523442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F26C359-C12D-984F-8246-EFBE06650B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2011" y="5869975"/>
            <a:ext cx="1556525" cy="95452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1347D58-AD22-1349-A4A1-84A158C6F9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" y="2280306"/>
            <a:ext cx="1824426" cy="196965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CB38882-E869-2846-A1AE-44E52DC227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" y="1355915"/>
            <a:ext cx="1721341" cy="11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5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552D5-AA9F-2B42-97DD-D5ECF55E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Hierarchy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A332A-BC45-7244-8A2B-4E813294E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96" y="1321589"/>
            <a:ext cx="6805004" cy="4971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F0C89-B10A-EE45-8E00-9D02EC2C6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604" y="1721168"/>
            <a:ext cx="2362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15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A428-BD50-AC44-A676-1FD079FD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specs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09E2BF-7724-5944-851B-0BA3A0B8D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052905"/>
              </p:ext>
            </p:extLst>
          </p:nvPr>
        </p:nvGraphicFramePr>
        <p:xfrm>
          <a:off x="1795695" y="2019461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9172259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58133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636821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17169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50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transistors/bit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$5,000/GB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362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~100GB/s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transistor/bit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$20-75/GB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846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500-2,000MB/s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$0.5/GB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52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Hard Disk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$0.02/GB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579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628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27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D34C-8029-A54F-B18E-0320DBAA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7090F-6343-B845-AEC4-D795B9A5F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Super fast but expensive.</a:t>
            </a:r>
          </a:p>
          <a:p>
            <a:r>
              <a:rPr lang="en-US" dirty="0"/>
              <a:t>Implemented with </a:t>
            </a:r>
            <a:r>
              <a:rPr lang="en-US" i="1" dirty="0"/>
              <a:t>latches and flip-flops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Always active </a:t>
            </a:r>
            <a:endParaRPr lang="en-US" dirty="0">
              <a:cs typeface="Calibri"/>
            </a:endParaRPr>
          </a:p>
          <a:p>
            <a:r>
              <a:rPr lang="en-US" dirty="0"/>
              <a:t>Mostly volatile*</a:t>
            </a:r>
            <a:endParaRPr lang="en-US">
              <a:cs typeface="Calibri"/>
            </a:endParaRPr>
          </a:p>
          <a:p>
            <a:r>
              <a:rPr lang="en-US" dirty="0"/>
              <a:t>Used for:</a:t>
            </a:r>
          </a:p>
          <a:p>
            <a:pPr lvl="1"/>
            <a:r>
              <a:rPr lang="en-US" dirty="0"/>
              <a:t>Register file </a:t>
            </a:r>
          </a:p>
          <a:p>
            <a:pPr lvl="1"/>
            <a:r>
              <a:rPr lang="en-US" dirty="0"/>
              <a:t>DRAM cache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A7F7524-B234-E240-AD28-3742D9264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244" y="2332233"/>
            <a:ext cx="4257556" cy="31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2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D0486-3014-B74E-9A78-6972B39D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RAM (DRAM)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BD850-2A21-164D-8222-9ED3352AD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be refreshed (also volatile)</a:t>
            </a:r>
          </a:p>
          <a:p>
            <a:r>
              <a:rPr lang="en-US" dirty="0"/>
              <a:t>Read/Write: </a:t>
            </a:r>
          </a:p>
          <a:p>
            <a:pPr lvl="1"/>
            <a:r>
              <a:rPr lang="en-US" dirty="0"/>
              <a:t>Row-Access Strobe (RAS)</a:t>
            </a:r>
          </a:p>
          <a:p>
            <a:pPr lvl="1"/>
            <a:r>
              <a:rPr lang="en-US" dirty="0"/>
              <a:t>Column-Access Strobe (CAS)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8CF61CF-722E-F940-834A-14C2892B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244" y="1825625"/>
            <a:ext cx="4257556" cy="319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FA839-EA2E-174F-833C-22DE1E6FC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825" y="3483063"/>
            <a:ext cx="5262795" cy="33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177F7-60F8-984D-A385-86AF240F1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Drive (SSD)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8D235-6853-CA42-A5A1-76A1975B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15837"/>
            <a:ext cx="10515600" cy="20056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Pages: 512KB to 4KB, Blocks: 32 to 128 pages</a:t>
            </a:r>
          </a:p>
          <a:p>
            <a:r>
              <a:rPr lang="en-US" dirty="0"/>
              <a:t>Data read/written in units of pages. </a:t>
            </a:r>
          </a:p>
          <a:p>
            <a:r>
              <a:rPr lang="en-US" dirty="0"/>
              <a:t>Page can be written only after its block has been erased</a:t>
            </a:r>
          </a:p>
          <a:p>
            <a:r>
              <a:rPr lang="en-US" dirty="0"/>
              <a:t>A block wears out after about 100,000 repeated writes.</a:t>
            </a:r>
          </a:p>
          <a:p>
            <a:endParaRPr lang="en-US" dirty="0"/>
          </a:p>
        </p:txBody>
      </p:sp>
      <p:sp>
        <p:nvSpPr>
          <p:cNvPr id="4" name="Rectangle 289">
            <a:extLst>
              <a:ext uri="{FF2B5EF4-FFF2-40B4-BE49-F238E27FC236}">
                <a16:creationId xmlns:a16="http://schemas.microsoft.com/office/drawing/2014/main" id="{3E66B599-E87F-6446-9BA6-26A0BDBB7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178" y="3572837"/>
            <a:ext cx="7162800" cy="9906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AutoShape 238">
            <a:extLst>
              <a:ext uri="{FF2B5EF4-FFF2-40B4-BE49-F238E27FC236}">
                <a16:creationId xmlns:a16="http://schemas.microsoft.com/office/drawing/2014/main" id="{485C86F3-76F7-B445-8167-3AD7CF7C488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188878" y="1826587"/>
            <a:ext cx="495300" cy="685800"/>
          </a:xfrm>
          <a:prstGeom prst="upArrow">
            <a:avLst>
              <a:gd name="adj1" fmla="val 36667"/>
              <a:gd name="adj2" fmla="val 44872"/>
            </a:avLst>
          </a:prstGeom>
          <a:solidFill>
            <a:srgbClr val="F7F5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Rectangle 239">
            <a:extLst>
              <a:ext uri="{FF2B5EF4-FFF2-40B4-BE49-F238E27FC236}">
                <a16:creationId xmlns:a16="http://schemas.microsoft.com/office/drawing/2014/main" id="{E66288F5-EC1F-A84E-8B46-5E1D9B15B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778" y="2626687"/>
            <a:ext cx="2057400" cy="520700"/>
          </a:xfrm>
          <a:prstGeom prst="rect">
            <a:avLst/>
          </a:prstGeom>
          <a:solidFill>
            <a:srgbClr val="DEDFF5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Flash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translation layer</a:t>
            </a:r>
          </a:p>
        </p:txBody>
      </p:sp>
      <p:sp>
        <p:nvSpPr>
          <p:cNvPr id="7" name="Line 258">
            <a:extLst>
              <a:ext uri="{FF2B5EF4-FFF2-40B4-BE49-F238E27FC236}">
                <a16:creationId xmlns:a16="http://schemas.microsoft.com/office/drawing/2014/main" id="{B88609B3-B6B2-CD41-A758-C956BC3CF1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5578" y="3147387"/>
            <a:ext cx="0" cy="38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" name="Rectangle 235">
            <a:extLst>
              <a:ext uri="{FF2B5EF4-FFF2-40B4-BE49-F238E27FC236}">
                <a16:creationId xmlns:a16="http://schemas.microsoft.com/office/drawing/2014/main" id="{1CE4E6FC-7FA7-CD47-A529-EF1ACFE53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578" y="1610687"/>
            <a:ext cx="2209800" cy="241300"/>
          </a:xfrm>
          <a:prstGeom prst="rect">
            <a:avLst/>
          </a:prstGeom>
          <a:solidFill>
            <a:srgbClr val="F7F5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9" name="Rectangle 264">
            <a:extLst>
              <a:ext uri="{FF2B5EF4-FFF2-40B4-BE49-F238E27FC236}">
                <a16:creationId xmlns:a16="http://schemas.microsoft.com/office/drawing/2014/main" id="{8A883F0E-C467-D84B-9DAA-00A9E4EEF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328" y="1761500"/>
            <a:ext cx="161925" cy="152400"/>
          </a:xfrm>
          <a:prstGeom prst="rect">
            <a:avLst/>
          </a:prstGeom>
          <a:solidFill>
            <a:srgbClr val="F7F5CD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0" name="Rectangle 271">
            <a:extLst>
              <a:ext uri="{FF2B5EF4-FFF2-40B4-BE49-F238E27FC236}">
                <a16:creationId xmlns:a16="http://schemas.microsoft.com/office/drawing/2014/main" id="{E22F550E-761B-8A46-B25D-F4B748AE4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6178" y="1394787"/>
            <a:ext cx="457200" cy="533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1" name="Rectangle 272">
            <a:extLst>
              <a:ext uri="{FF2B5EF4-FFF2-40B4-BE49-F238E27FC236}">
                <a16:creationId xmlns:a16="http://schemas.microsoft.com/office/drawing/2014/main" id="{136CD471-6560-554D-9ED1-F3442161A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578" y="1439237"/>
            <a:ext cx="457200" cy="4572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2" name="Rectangle 280">
            <a:extLst>
              <a:ext uri="{FF2B5EF4-FFF2-40B4-BE49-F238E27FC236}">
                <a16:creationId xmlns:a16="http://schemas.microsoft.com/office/drawing/2014/main" id="{E2F1463F-717E-544B-885A-20AA6F523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691" y="3909387"/>
            <a:ext cx="3124200" cy="457200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3" name="Rectangle 274">
            <a:extLst>
              <a:ext uri="{FF2B5EF4-FFF2-40B4-BE49-F238E27FC236}">
                <a16:creationId xmlns:a16="http://schemas.microsoft.com/office/drawing/2014/main" id="{61F037F3-30D3-A445-9684-DC20F8277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891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0</a:t>
            </a:r>
          </a:p>
        </p:txBody>
      </p:sp>
      <p:sp>
        <p:nvSpPr>
          <p:cNvPr id="14" name="Rectangle 277">
            <a:extLst>
              <a:ext uri="{FF2B5EF4-FFF2-40B4-BE49-F238E27FC236}">
                <a16:creationId xmlns:a16="http://schemas.microsoft.com/office/drawing/2014/main" id="{F2CFA4CF-3F34-674F-A77D-A78684E72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091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1</a:t>
            </a:r>
          </a:p>
        </p:txBody>
      </p:sp>
      <p:sp>
        <p:nvSpPr>
          <p:cNvPr id="15" name="Rectangle 278">
            <a:extLst>
              <a:ext uri="{FF2B5EF4-FFF2-40B4-BE49-F238E27FC236}">
                <a16:creationId xmlns:a16="http://schemas.microsoft.com/office/drawing/2014/main" id="{688850CE-125B-AD47-9BA1-A95B82F59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491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P-1</a:t>
            </a:r>
          </a:p>
        </p:txBody>
      </p:sp>
      <p:sp>
        <p:nvSpPr>
          <p:cNvPr id="16" name="Text Box 279">
            <a:extLst>
              <a:ext uri="{FF2B5EF4-FFF2-40B4-BE49-F238E27FC236}">
                <a16:creationId xmlns:a16="http://schemas.microsoft.com/office/drawing/2014/main" id="{84C8921D-8B45-424D-A447-2F70718D2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291" y="3833187"/>
            <a:ext cx="3978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7" name="Text Box 281">
            <a:extLst>
              <a:ext uri="{FF2B5EF4-FFF2-40B4-BE49-F238E27FC236}">
                <a16:creationId xmlns:a16="http://schemas.microsoft.com/office/drawing/2014/main" id="{D506A79D-B46F-1542-853F-FE04A7ACC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378" y="3541087"/>
            <a:ext cx="85632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Block 0</a:t>
            </a:r>
          </a:p>
        </p:txBody>
      </p:sp>
      <p:sp>
        <p:nvSpPr>
          <p:cNvPr id="18" name="Text Box 282">
            <a:extLst>
              <a:ext uri="{FF2B5EF4-FFF2-40B4-BE49-F238E27FC236}">
                <a16:creationId xmlns:a16="http://schemas.microsoft.com/office/drawing/2014/main" id="{7F2A8252-A7F2-EB40-930E-DFCDA2B5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228" y="3877637"/>
            <a:ext cx="3978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9" name="Rectangle 287">
            <a:extLst>
              <a:ext uri="{FF2B5EF4-FFF2-40B4-BE49-F238E27FC236}">
                <a16:creationId xmlns:a16="http://schemas.microsoft.com/office/drawing/2014/main" id="{BE0ED5DE-F56A-F347-A010-502A74AB4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378" y="3909387"/>
            <a:ext cx="3124200" cy="457200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0" name="Rectangle 283">
            <a:extLst>
              <a:ext uri="{FF2B5EF4-FFF2-40B4-BE49-F238E27FC236}">
                <a16:creationId xmlns:a16="http://schemas.microsoft.com/office/drawing/2014/main" id="{A9F9B474-6D89-2D43-A2B1-B2CE13F4E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78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0</a:t>
            </a:r>
          </a:p>
        </p:txBody>
      </p:sp>
      <p:sp>
        <p:nvSpPr>
          <p:cNvPr id="21" name="Rectangle 284">
            <a:extLst>
              <a:ext uri="{FF2B5EF4-FFF2-40B4-BE49-F238E27FC236}">
                <a16:creationId xmlns:a16="http://schemas.microsoft.com/office/drawing/2014/main" id="{6609B8E2-F2FD-034B-B27F-ECA622847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778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1</a:t>
            </a:r>
          </a:p>
        </p:txBody>
      </p:sp>
      <p:sp>
        <p:nvSpPr>
          <p:cNvPr id="22" name="Rectangle 285">
            <a:extLst>
              <a:ext uri="{FF2B5EF4-FFF2-40B4-BE49-F238E27FC236}">
                <a16:creationId xmlns:a16="http://schemas.microsoft.com/office/drawing/2014/main" id="{464556A8-6B68-114A-B5FB-7491683B8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178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P-1</a:t>
            </a:r>
          </a:p>
        </p:txBody>
      </p:sp>
      <p:sp>
        <p:nvSpPr>
          <p:cNvPr id="23" name="Text Box 286">
            <a:extLst>
              <a:ext uri="{FF2B5EF4-FFF2-40B4-BE49-F238E27FC236}">
                <a16:creationId xmlns:a16="http://schemas.microsoft.com/office/drawing/2014/main" id="{144E1BDF-EE6F-9444-AB14-1F54A2859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978" y="3833187"/>
            <a:ext cx="3978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4" name="Text Box 288">
            <a:extLst>
              <a:ext uri="{FF2B5EF4-FFF2-40B4-BE49-F238E27FC236}">
                <a16:creationId xmlns:a16="http://schemas.microsoft.com/office/drawing/2014/main" id="{9EA4778C-8AE9-0A49-BE0B-3C29125DC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178" y="3541087"/>
            <a:ext cx="11047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Block  B-1</a:t>
            </a:r>
          </a:p>
        </p:txBody>
      </p:sp>
      <p:sp>
        <p:nvSpPr>
          <p:cNvPr id="25" name="Text Box 291">
            <a:extLst>
              <a:ext uri="{FF2B5EF4-FFF2-40B4-BE49-F238E27FC236}">
                <a16:creationId xmlns:a16="http://schemas.microsoft.com/office/drawing/2014/main" id="{EA0410F3-3DC7-8049-A9AF-4D2CDC1EC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391" y="3236287"/>
            <a:ext cx="150874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Flash memory</a:t>
            </a:r>
          </a:p>
        </p:txBody>
      </p:sp>
      <p:sp>
        <p:nvSpPr>
          <p:cNvPr id="26" name="Rectangle 292">
            <a:extLst>
              <a:ext uri="{FF2B5EF4-FFF2-40B4-BE49-F238E27FC236}">
                <a16:creationId xmlns:a16="http://schemas.microsoft.com/office/drawing/2014/main" id="{51D14FF0-2B4E-3149-A45E-9728AA6C8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1778" y="2537787"/>
            <a:ext cx="7467600" cy="2178050"/>
          </a:xfrm>
          <a:prstGeom prst="rect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7" name="Text Box 293">
            <a:extLst>
              <a:ext uri="{FF2B5EF4-FFF2-40B4-BE49-F238E27FC236}">
                <a16:creationId xmlns:a16="http://schemas.microsoft.com/office/drawing/2014/main" id="{21E80988-FD8B-174F-BFB4-5F7E0B60C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703" y="2201237"/>
            <a:ext cx="216918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Solid State Disk (SSD)</a:t>
            </a:r>
          </a:p>
        </p:txBody>
      </p:sp>
      <p:sp>
        <p:nvSpPr>
          <p:cNvPr id="28" name="Text Box 297">
            <a:extLst>
              <a:ext uri="{FF2B5EF4-FFF2-40B4-BE49-F238E27FC236}">
                <a16:creationId xmlns:a16="http://schemas.microsoft.com/office/drawing/2014/main" id="{13D30AD3-C6CF-DB49-900D-DD6ED92E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978" y="1875800"/>
            <a:ext cx="21336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Requests to read 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write logical disk blocks</a:t>
            </a:r>
          </a:p>
        </p:txBody>
      </p:sp>
      <p:sp>
        <p:nvSpPr>
          <p:cNvPr id="29" name="Text Box 265">
            <a:extLst>
              <a:ext uri="{FF2B5EF4-FFF2-40B4-BE49-F238E27FC236}">
                <a16:creationId xmlns:a16="http://schemas.microsoft.com/office/drawing/2014/main" id="{FCDA65FF-A1B2-6344-942E-307EAFA98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177" y="1274369"/>
            <a:ext cx="87075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I/O bus</a:t>
            </a:r>
          </a:p>
        </p:txBody>
      </p:sp>
    </p:spTree>
    <p:extLst>
      <p:ext uri="{BB962C8B-B14F-4D97-AF65-F5344CB8AC3E}">
        <p14:creationId xmlns:p14="http://schemas.microsoft.com/office/powerpoint/2010/main" val="87137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36AD-26C3-1E4F-8DFE-85D61FFD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Garbage collection of SSD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205829-30BF-A24F-8841-24401D89C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665" y="1690688"/>
            <a:ext cx="6802767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8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se_themed" id="{974E9FA3-6890-AF45-9A34-E5F284D2E92C}" vid="{20B007DF-B7A4-1A47-878F-F510C21538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3625</TotalTime>
  <Words>969</Words>
  <Application>Microsoft Macintosh PowerPoint</Application>
  <PresentationFormat>Widescreen</PresentationFormat>
  <Paragraphs>230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Bradley Hand</vt:lpstr>
      <vt:lpstr>Calibri</vt:lpstr>
      <vt:lpstr>Calibri Light</vt:lpstr>
      <vt:lpstr>Wingdings</vt:lpstr>
      <vt:lpstr>Office Theme</vt:lpstr>
      <vt:lpstr>CSSE 132 Memory Hierarchy</vt:lpstr>
      <vt:lpstr>Questions</vt:lpstr>
      <vt:lpstr>Where is memory?</vt:lpstr>
      <vt:lpstr>Memory Hierarchy</vt:lpstr>
      <vt:lpstr>Performance specs</vt:lpstr>
      <vt:lpstr>Static RAM</vt:lpstr>
      <vt:lpstr>Dynamic RAM (DRAM)</vt:lpstr>
      <vt:lpstr>Solid State Drive (SSD)</vt:lpstr>
      <vt:lpstr>Garbage collection of SSD</vt:lpstr>
      <vt:lpstr>Hard Disk</vt:lpstr>
      <vt:lpstr>Hard Disk Running</vt:lpstr>
      <vt:lpstr>Disk Geometry</vt:lpstr>
      <vt:lpstr>Disk Access</vt:lpstr>
      <vt:lpstr>Disk Access</vt:lpstr>
      <vt:lpstr>Disk Access – Read</vt:lpstr>
      <vt:lpstr>Disk Access – Read</vt:lpstr>
      <vt:lpstr>Disk Access – Read</vt:lpstr>
      <vt:lpstr>Disk Access – Seek</vt:lpstr>
      <vt:lpstr>Disk Access – Rotational Latency</vt:lpstr>
      <vt:lpstr>Disk Access – Read</vt:lpstr>
      <vt:lpstr>Disk Access – Service Time Components</vt:lpstr>
      <vt:lpstr>Disk Access Time</vt:lpstr>
      <vt:lpstr>Caching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CSSE 132 Introduction to Computer Systems</dc:title>
  <dc:creator>Song, Lixing</dc:creator>
  <cp:lastModifiedBy>Chenette, Nate</cp:lastModifiedBy>
  <cp:revision>116</cp:revision>
  <dcterms:created xsi:type="dcterms:W3CDTF">2018-07-09T21:38:51Z</dcterms:created>
  <dcterms:modified xsi:type="dcterms:W3CDTF">2024-09-26T18:48:32Z</dcterms:modified>
</cp:coreProperties>
</file>