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89" r:id="rId4"/>
    <p:sldId id="272" r:id="rId5"/>
    <p:sldId id="262" r:id="rId6"/>
    <p:sldId id="264" r:id="rId7"/>
    <p:sldId id="265" r:id="rId8"/>
    <p:sldId id="287" r:id="rId9"/>
    <p:sldId id="278" r:id="rId10"/>
    <p:sldId id="279" r:id="rId11"/>
    <p:sldId id="280" r:id="rId12"/>
    <p:sldId id="281" r:id="rId13"/>
    <p:sldId id="28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5FF"/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7ED306-439C-439D-A996-D12ED0DD0311}" v="1" dt="2019-05-07T18:57:32.21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98"/>
    <p:restoredTop sz="92653"/>
  </p:normalViewPr>
  <p:slideViewPr>
    <p:cSldViewPr snapToGrid="0" snapToObjects="1">
      <p:cViewPr varScale="1">
        <p:scale>
          <a:sx n="109" d="100"/>
          <a:sy n="109" d="100"/>
        </p:scale>
        <p:origin x="20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2-07T15:29:36.083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3737 208,'-14'-1,"0"-1,0 0,0-1,0-1,-6-2,-38-9,-57-1,-97 2,109 8,-680-5,479 14,241 0,1 4,-1 2,1 3,-9 5,-28 5,-5-3,-408 63,475-77,0-3,-19-1,29-1,-1 1,1 1,-1 1,1 2,-4 1,-29 9,-34 2,4 0,48-7,0 2,2 1,-1 2,2 3,-28 15,51-20,1-1,0 2,1 0,0 0,2 2,-1-1,2 2,0-1,-1 5,-17 23,21-31,0 1,1 0,1 0,0 0,0 1,2 0,0 0,1 0,0 0,0 13,1 19,1 0,6 44,-3-76,0 0,1 0,0 0,1 0,1-1,1 0,0 0,0 0,2 0,0-1,0 0,1-1,3 3,20 20,1-1,1-2,25 17,-17-15,-23-19,0-1,2-1,-1 0,2-2,0 0,0-2,0 0,1-2,22 5,20 0,1-2,66 0,-95-5,1 1,-1 2,29 10,-28-7,0-2,1-1,34 2,197-7,-14 0,-195 1,0 2,-1 4,15 5,-11-2,0-2,1-4,35 0,197-9,-152-1,114 12,-129 9,28 11,-55-9,1-4,51-1,-110-13,76 2,0 5,-1 5,29 11,-31-4,2-5,65-1,-101-9,39 8,66 19,-81-13,1-4,29-3,486-10,-315-6,-282 3,98 1,0-5,0-5,38-12,-90 7,-1-4,41-15,12 0,-21 7,-58 14,0 2,6 2,-14 2,0-2,-1-1,19-8,49-17,-69 24,0-2,0-2,-1 0,29-19,14-11,-53 31,0-1,-1-1,0-1,-2-1,19-17,-25 18,0 0,-1-1,-1-1,11-17,-20 26,-1-1,1 1,-1-1,-1 0,0 1,0-2,-1 1,0 0,-1 0,0-1,-1-7,1-22,-4-62,1 94,1-1,-1 0,0 0,0 1,-1-1,-1 1,1 0,-1 0,-1 0,0 0,-68-85,-11-17,58 74,-2 1,-1 2,-2 0,-31-24,-51-29,42 33,37 27,-1 1,-1 2,-1 1,-1 2,-1 2,-1 1,-25-6,-19-2,13 3,-17-1,-366-48,350 58,-83-3,120 13,0-3,0-3,-30-10,-5-2,0 5,-59-1,-43-6,177 19,-93-13,-2 4,-64 4,-91-3,-3 0,225 12,1 2,-1 3,-9 4,21-3,-1-2,-15-1,15-1,-1 2,-5 2,-222 31,244-32,7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2-07T15:52:24.601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2982 235,'0'-1,"-1"0,1 0,-1 0,1 0,-1 1,0-1,1 0,-1 0,0 0,0 1,1-1,-1 0,0 1,0-1,0 0,0 1,0-1,0 1,0 0,0-1,0 1,0 0,0 0,-1-1,-35-6,28 5,-9-2,-57-13,-1 4,-1 2,-74 1,107 8,0-1,0-2,1-2,0-1,0-3,-5-4,15 7,0 1,0 1,0 2,-27 0,-138 5,80 2,-884-2,964 1,0 2,0 1,-4 3,20-4,3 2,-1 1,1 0,0 2,1 0,0 1,-7 6,5-4,-19 10,1 2,1 2,1 1,-2 5,25-19,0 0,1 0,1 1,0 0,1 1,0 1,1-1,1 1,1 1,0 0,-2 10,-2 9,-2 7,2-1,-5 39,14-65,1 0,1 1,0-1,1 0,1 1,0-1,2 0,0 0,3 9,6 5,1 0,1-1,2 0,1-1,1-1,1-1,1-1,2 0,0-2,2-1,0-1,15 9,-14-14,1-1,0-1,1-1,2-1,23 11,69 26,2-5,54 9,-13-5,-65-17,1-5,35 1,407 82,-451-82,-60-17,0-1,0-1,0-2,28 2,68 3,26 10,-118-16,249 25,-168-20,-1-5,79-8,-28 0,-57-1,69-13,-82 11,1 3,21 6,120-3,-209-5,-1-1,1-1,-1-1,0-2,-1 0,0-3,17-10,-26 15,66-35,-3-2,28-24,-79 45,-1-2,-1 0,-1-2,-2-1,0-2,16-26,-36 47,0 0,-1 0,-1-1,1 1,-2-1,1 0,-1 0,-1-1,0-1,9-103,-11 113,1-26,0 0,-2 0,-1 0,-2 0,0 1,-2-1,-1 1,-2 0,0 1,-6-10,0 8,-1 1,-1 0,-1 1,-2 1,-1 1,-21-20,-29-30,44 44,-1 2,-1 1,-1 1,-1 2,-2 1,-18-10,-28-11,36 19,-1 2,-1 2,-1 2,0 2,-2 2,-15-1,-24-8,-84-11,-35 6,-2 9,-108 5,162 20,-38 9,96-5,55-6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2/8/22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89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6532c9e3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6532c9e36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6532c9e3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6532c9e3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6532c9e3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6532c9e3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2/8/22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2/8/22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2/8/22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2/8/22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2/8/22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2/8/22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2/8/22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2/8/22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/>
          </a:bodyPr>
          <a:lstStyle/>
          <a:p>
            <a:r>
              <a:rPr lang="en-US" dirty="0"/>
              <a:t>CSSE 132</a:t>
            </a:r>
            <a:br>
              <a:rPr lang="en-US" dirty="0"/>
            </a:br>
            <a:r>
              <a:rPr lang="en-US" dirty="0" err="1"/>
              <a:t>Pthreads</a:t>
            </a:r>
            <a:endParaRPr lang="en-US" dirty="0">
              <a:solidFill>
                <a:srgbClr val="751F1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B7B09853-F130-A44D-A7BC-226D14CA7C56}" type="datetime2">
              <a:rPr lang="en-US" smtClean="0"/>
              <a:t>Tuesday, February 8,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81576-D24C-4CE1-8D69-A5A3A817B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241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Problems</a:t>
            </a:r>
            <a:r>
              <a:rPr lang="en-US" dirty="0"/>
              <a:t> with concurrent programming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D4A932-D32F-4CBE-845A-254F54E491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0866" y="1944852"/>
            <a:ext cx="6317796" cy="39586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7A8A90-F24F-4E11-8272-1389D9637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146" y="2317491"/>
            <a:ext cx="4347775" cy="1812472"/>
          </a:xfrm>
          <a:prstGeom prst="rect">
            <a:avLst/>
          </a:prstGeom>
        </p:spPr>
      </p:pic>
      <p:pic>
        <p:nvPicPr>
          <p:cNvPr id="1026" name="Picture 2" descr="Image result for what meme">
            <a:extLst>
              <a:ext uri="{FF2B5EF4-FFF2-40B4-BE49-F238E27FC236}">
                <a16:creationId xmlns:a16="http://schemas.microsoft.com/office/drawing/2014/main" id="{39CC7E81-8B49-4A2A-84B3-4D416D488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6301" y="4473834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81E9E74-1812-443D-B917-682800B0A95B}"/>
                  </a:ext>
                </a:extLst>
              </p14:cNvPr>
              <p14:cNvContentPartPr/>
              <p14:nvPr/>
            </p14:nvContentPartPr>
            <p14:xfrm>
              <a:off x="7267878" y="3591558"/>
              <a:ext cx="1829880" cy="665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81E9E74-1812-443D-B917-682800B0A95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32238" y="3555558"/>
                <a:ext cx="1901520" cy="73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955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BA8FD-5FE3-4543-B6A9-F39C279E6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investigation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E6293-F43D-4535-8870-50002F048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8524" y="1859320"/>
            <a:ext cx="3564733" cy="116406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  r3, [r3]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  r3, r3, #1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  r3, [r2]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47A91C-08EF-40F5-AA32-B44CA80DD751}"/>
              </a:ext>
            </a:extLst>
          </p:cNvPr>
          <p:cNvSpPr/>
          <p:nvPr/>
        </p:nvSpPr>
        <p:spPr>
          <a:xfrm>
            <a:off x="623596" y="2111022"/>
            <a:ext cx="4801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nsolas" panose="020B0609020204030204" pitchFamily="49" charset="0"/>
              </a:rPr>
              <a:t>counter = counter + 1 </a:t>
            </a:r>
            <a:r>
              <a:rPr lang="en-US" sz="2400" b="1" dirty="0">
                <a:solidFill>
                  <a:srgbClr val="0070C0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 	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741469-D887-49BF-A513-B7919D142176}"/>
              </a:ext>
            </a:extLst>
          </p:cNvPr>
          <p:cNvSpPr txBox="1"/>
          <p:nvPr/>
        </p:nvSpPr>
        <p:spPr>
          <a:xfrm>
            <a:off x="1015482" y="3638939"/>
            <a:ext cx="668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If 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9F26D4-E8A2-4D49-BDB6-E6A7CF13CFE5}"/>
              </a:ext>
            </a:extLst>
          </p:cNvPr>
          <p:cNvSpPr txBox="1"/>
          <p:nvPr/>
        </p:nvSpPr>
        <p:spPr>
          <a:xfrm>
            <a:off x="2703893" y="3638394"/>
            <a:ext cx="102367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Thread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0B6C7D-DAF1-4022-8E5E-A91A674E863F}"/>
              </a:ext>
            </a:extLst>
          </p:cNvPr>
          <p:cNvSpPr txBox="1"/>
          <p:nvPr/>
        </p:nvSpPr>
        <p:spPr>
          <a:xfrm>
            <a:off x="7952592" y="3641504"/>
            <a:ext cx="102367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Thread 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9FC21F3-953D-4A04-89B5-C1BC2814C229}"/>
              </a:ext>
            </a:extLst>
          </p:cNvPr>
          <p:cNvCxnSpPr/>
          <p:nvPr/>
        </p:nvCxnSpPr>
        <p:spPr>
          <a:xfrm>
            <a:off x="1015482" y="4797587"/>
            <a:ext cx="967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A049F9-1754-453D-8CD8-77D4D975AAE2}"/>
              </a:ext>
            </a:extLst>
          </p:cNvPr>
          <p:cNvCxnSpPr/>
          <p:nvPr/>
        </p:nvCxnSpPr>
        <p:spPr>
          <a:xfrm>
            <a:off x="1015482" y="6099921"/>
            <a:ext cx="9677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660184E-A915-894B-9833-A6A052271DF2}"/>
              </a:ext>
            </a:extLst>
          </p:cNvPr>
          <p:cNvSpPr txBox="1">
            <a:spLocks/>
          </p:cNvSpPr>
          <p:nvPr/>
        </p:nvSpPr>
        <p:spPr>
          <a:xfrm>
            <a:off x="1945204" y="4018754"/>
            <a:ext cx="3564733" cy="258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51F1C"/>
              </a:buClr>
              <a:buFont typeface="Wingdings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400" dirty="0" err="1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  r3, [r3]</a:t>
            </a:r>
          </a:p>
          <a:p>
            <a:pPr marL="0" indent="0">
              <a:buFont typeface="Wingdings" pitchFamily="2" charset="2"/>
              <a:buNone/>
            </a:pPr>
            <a:r>
              <a:rPr lang="en-US" sz="2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  r3, r3, #1</a:t>
            </a:r>
          </a:p>
          <a:p>
            <a:pPr marL="0" indent="0">
              <a:buFont typeface="Wingdings" pitchFamily="2" charset="2"/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 typeface="Wingdings" pitchFamily="2" charset="2"/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 typeface="Wingdings" pitchFamily="2" charset="2"/>
              <a:buNone/>
            </a:pP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400" dirty="0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  r3, [r2]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E299503-1763-864F-966F-19CBFCBBAC8B}"/>
              </a:ext>
            </a:extLst>
          </p:cNvPr>
          <p:cNvSpPr txBox="1">
            <a:spLocks/>
          </p:cNvSpPr>
          <p:nvPr/>
        </p:nvSpPr>
        <p:spPr>
          <a:xfrm>
            <a:off x="7193903" y="4899043"/>
            <a:ext cx="3564733" cy="11640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51F1C"/>
              </a:buClr>
              <a:buFont typeface="Wingdings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ldr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  r3, [r3]</a:t>
            </a:r>
          </a:p>
          <a:p>
            <a:pPr marL="0" indent="0">
              <a:buFont typeface="Wingdings" pitchFamily="2" charset="2"/>
              <a:buNone/>
            </a:pPr>
            <a:r>
              <a:rPr lang="en-US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add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  r3, r3, #1</a:t>
            </a:r>
          </a:p>
          <a:p>
            <a:pPr marL="0" indent="0">
              <a:buFont typeface="Wingdings" pitchFamily="2" charset="2"/>
              <a:buNone/>
            </a:pPr>
            <a:r>
              <a:rPr lang="en-US">
                <a:solidFill>
                  <a:srgbClr val="7030A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   r3, [r2]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133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09CA3-1958-4B07-836A-BA48A4241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solve this issue?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77967-F38F-4617-B1AA-AA548BDC3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Brainstorm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370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9EF9B-EDCD-46B8-95CA-5BB090A99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1120"/>
          </a:xfrm>
        </p:spPr>
        <p:txBody>
          <a:bodyPr>
            <a:normAutofit/>
          </a:bodyPr>
          <a:lstStyle/>
          <a:p>
            <a:r>
              <a:rPr lang="en-US" dirty="0"/>
              <a:t>Solution: Mutual exclusion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4D9C3-39E2-4EA6-BBDB-70EA77BAE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8841"/>
            <a:ext cx="10515600" cy="5032634"/>
          </a:xfrm>
        </p:spPr>
        <p:txBody>
          <a:bodyPr/>
          <a:lstStyle/>
          <a:p>
            <a:r>
              <a:rPr lang="en-US" dirty="0">
                <a:cs typeface="Calibri Light"/>
              </a:rPr>
              <a:t>We'll talk about a working solution in the next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294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F9EBD-92D0-284E-9B19-FF314008B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CEEFE-8275-0D41-BBA0-0AEE3FED9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Anonymous Pro for Powerline" panose="02060609030202000504" pitchFamily="49" charset="0"/>
              </a:rPr>
              <a:t>Intro: Concurrent programing</a:t>
            </a:r>
          </a:p>
          <a:p>
            <a:r>
              <a:rPr lang="en-US" dirty="0">
                <a:ea typeface="Anonymous Pro for Powerline" panose="02060609030202000504" pitchFamily="49" charset="0"/>
              </a:rPr>
              <a:t>Parallel computing with </a:t>
            </a:r>
            <a:r>
              <a:rPr lang="en-US" dirty="0" err="1">
                <a:latin typeface="Anonymice Powerline" panose="02060609030202000504" pitchFamily="49" charset="0"/>
                <a:ea typeface="Anonymice Powerline" panose="02060609030202000504" pitchFamily="49" charset="0"/>
              </a:rPr>
              <a:t>pthreads</a:t>
            </a:r>
            <a:r>
              <a:rPr lang="en-US" dirty="0">
                <a:latin typeface="Anonymous Pro for Powerline" panose="02060609030202000504" pitchFamily="49" charset="0"/>
                <a:ea typeface="Anonymice Powerline" panose="02060609030202000504" pitchFamily="49" charset="0"/>
              </a:rPr>
              <a:t>.</a:t>
            </a:r>
          </a:p>
          <a:p>
            <a:pPr lvl="1"/>
            <a:r>
              <a:rPr lang="en-US" dirty="0">
                <a:ea typeface="Anonymice Powerline" panose="02060609030202000504" pitchFamily="49" charset="0"/>
              </a:rPr>
              <a:t>(+) Performance improvement</a:t>
            </a:r>
          </a:p>
          <a:p>
            <a:pPr lvl="1"/>
            <a:r>
              <a:rPr lang="en-US" dirty="0">
                <a:ea typeface="Anonymice Powerline" panose="02060609030202000504" pitchFamily="49" charset="0"/>
              </a:rPr>
              <a:t>(–) Concurrency issues – mutual exclusion</a:t>
            </a:r>
            <a:endParaRPr lang="en-US" dirty="0">
              <a:ea typeface="Anonymous Pro for Powerline" panose="02060609030202000504" pitchFamily="49" charset="0"/>
            </a:endParaRPr>
          </a:p>
          <a:p>
            <a:endParaRPr lang="en-US" dirty="0">
              <a:ea typeface="Anonymous Pro for Powerline" panose="020606090302020005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808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9B850-1A77-49D6-ABFF-97BD0DB7A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53CBA-6B0B-4FBE-A134-AB719E1B0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multiple “things” (processes, threads) simultaneously</a:t>
            </a:r>
          </a:p>
          <a:p>
            <a:r>
              <a:rPr lang="en-US" dirty="0"/>
              <a:t>Share resources!!</a:t>
            </a:r>
          </a:p>
        </p:txBody>
      </p:sp>
      <p:pic>
        <p:nvPicPr>
          <p:cNvPr id="1026" name="Picture 2" descr="devRant - A fun community for developers to connect over code, tech &amp; life  as a programmer">
            <a:extLst>
              <a:ext uri="{FF2B5EF4-FFF2-40B4-BE49-F238E27FC236}">
                <a16:creationId xmlns:a16="http://schemas.microsoft.com/office/drawing/2014/main" id="{C7E664D5-47AE-4289-95F4-E26FC9227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4868" y="3192694"/>
            <a:ext cx="4998680" cy="259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866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CF6E4-C560-DF4A-9CE9-C07FD038A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" dirty="0">
                <a:uFill>
                  <a:solidFill>
                    <a:srgbClr val="FFFFFF"/>
                  </a:solidFill>
                </a:uFill>
                <a:ea typeface="Anonymous Pro for Powerline" panose="02060609030202000504" pitchFamily="49" charset="0"/>
              </a:rPr>
              <a:t>Intro to </a:t>
            </a:r>
            <a:r>
              <a:rPr lang="en-US" spc="-1" dirty="0" err="1">
                <a:uFill>
                  <a:solidFill>
                    <a:srgbClr val="FFFFFF"/>
                  </a:solidFill>
                </a:u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pthreads</a:t>
            </a:r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3E821-2706-3446-9139-FF972F632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pc="-1" dirty="0">
                <a:uFill>
                  <a:solidFill>
                    <a:srgbClr val="FFFFFF"/>
                  </a:solidFill>
                </a:uFill>
                <a:ea typeface="DejaVu Sans"/>
              </a:rPr>
              <a:t>May be provided either as user-level or kernel-level</a:t>
            </a:r>
            <a:endParaRPr lang="en-US" spc="-1" dirty="0">
              <a:uFill>
                <a:solidFill>
                  <a:srgbClr val="FFFFFF"/>
                </a:solidFill>
              </a:uFill>
            </a:endParaRPr>
          </a:p>
          <a:p>
            <a:r>
              <a:rPr lang="en-US" spc="-1" dirty="0">
                <a:uFill>
                  <a:solidFill>
                    <a:srgbClr val="FFFFFF"/>
                  </a:solidFill>
                </a:uFill>
                <a:ea typeface="DejaVu Sans"/>
              </a:rPr>
              <a:t>A POSIX standard (IEEE 1003.1c) API for thread creation and synchronization</a:t>
            </a:r>
            <a:endParaRPr lang="en-US" spc="-1" dirty="0">
              <a:uFill>
                <a:solidFill>
                  <a:srgbClr val="FFFFFF"/>
                </a:solidFill>
              </a:uFill>
            </a:endParaRPr>
          </a:p>
          <a:p>
            <a:r>
              <a:rPr lang="en-US" spc="-1" dirty="0">
                <a:uFill>
                  <a:solidFill>
                    <a:srgbClr val="FFFFFF"/>
                  </a:solidFill>
                </a:uFill>
                <a:ea typeface="DejaVu Sans"/>
              </a:rPr>
              <a:t>API specifies behavior of the thread library, implementation is up to development of the library</a:t>
            </a:r>
            <a:endParaRPr lang="en-US" spc="-1" dirty="0">
              <a:uFill>
                <a:solidFill>
                  <a:srgbClr val="FFFFFF"/>
                </a:solidFill>
              </a:uFill>
            </a:endParaRPr>
          </a:p>
          <a:p>
            <a:r>
              <a:rPr lang="en-US" spc="-1" dirty="0">
                <a:uFill>
                  <a:solidFill>
                    <a:srgbClr val="FFFFFF"/>
                  </a:solidFill>
                </a:uFill>
                <a:ea typeface="DejaVu Sans"/>
              </a:rPr>
              <a:t>Common in UNIX operating systems (Solaris, Linux, Mac OS X; in the kernel)</a:t>
            </a:r>
            <a:endParaRPr lang="en-US" spc="-1" dirty="0">
              <a:uFill>
                <a:solidFill>
                  <a:srgbClr val="FFFFFF"/>
                </a:solidFill>
              </a:u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669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">
                <a:solidFill>
                  <a:srgbClr val="002B5B"/>
                </a:solidFill>
              </a:rPr>
              <a:t>PThreads: </a:t>
            </a:r>
            <a:r>
              <a:rPr lang="en">
                <a:solidFill>
                  <a:srgbClr val="DCB439"/>
                </a:solidFill>
              </a:rPr>
              <a:t>Compiling</a:t>
            </a:r>
            <a:endParaRPr>
              <a:solidFill>
                <a:srgbClr val="DCB439"/>
              </a:solidFill>
            </a:endParaRPr>
          </a:p>
        </p:txBody>
      </p:sp>
      <p:sp>
        <p:nvSpPr>
          <p:cNvPr id="188" name="Google Shape;188;p2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To </a:t>
            </a:r>
            <a:r>
              <a:rPr lang="en" b="1" dirty="0">
                <a:solidFill>
                  <a:srgbClr val="999623"/>
                </a:solidFill>
              </a:rPr>
              <a:t>compile</a:t>
            </a:r>
            <a:r>
              <a:rPr lang="en" dirty="0"/>
              <a:t> a program that uses</a:t>
            </a:r>
            <a:r>
              <a:rPr lang="en" b="1" dirty="0">
                <a:solidFill>
                  <a:srgbClr val="002B5B"/>
                </a:solidFill>
              </a:rPr>
              <a:t> </a:t>
            </a:r>
            <a:r>
              <a:rPr lang="en" b="1" dirty="0">
                <a:solidFill>
                  <a:srgbClr val="DCB439"/>
                </a:solidFill>
              </a:rPr>
              <a:t>POSIX Threads</a:t>
            </a:r>
            <a:r>
              <a:rPr lang="en" dirty="0"/>
              <a:t>, we need to include the</a:t>
            </a:r>
            <a:r>
              <a:rPr lang="en" dirty="0">
                <a:solidFill>
                  <a:srgbClr val="DCB439"/>
                </a:solidFill>
              </a:rPr>
              <a:t> </a:t>
            </a:r>
            <a:r>
              <a:rPr lang="en" b="1" dirty="0" err="1">
                <a:solidFill>
                  <a:srgbClr val="002B5B"/>
                </a:solidFill>
                <a:latin typeface="Consolas"/>
                <a:ea typeface="Consolas"/>
                <a:cs typeface="Consolas"/>
                <a:sym typeface="Consolas"/>
              </a:rPr>
              <a:t>pthread</a:t>
            </a:r>
            <a:r>
              <a:rPr lang="en" dirty="0"/>
              <a:t> header in our source code:</a:t>
            </a:r>
            <a:endParaRPr dirty="0"/>
          </a:p>
          <a:p>
            <a:pPr marL="0" indent="0">
              <a:buNone/>
            </a:pPr>
            <a:endParaRPr sz="2400" dirty="0"/>
          </a:p>
          <a:p>
            <a:pPr marL="0" indent="0">
              <a:buNone/>
            </a:pPr>
            <a:r>
              <a:rPr lang="en" b="1" dirty="0"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b="1" dirty="0">
                <a:solidFill>
                  <a:srgbClr val="4A3651"/>
                </a:solidFill>
                <a:latin typeface="Consolas"/>
                <a:ea typeface="Consolas"/>
                <a:cs typeface="Consolas"/>
                <a:sym typeface="Consolas"/>
              </a:rPr>
              <a:t>#include</a:t>
            </a:r>
            <a:r>
              <a:rPr lang="en" dirty="0">
                <a:solidFill>
                  <a:srgbClr val="4A365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b="1" dirty="0">
                <a:solidFill>
                  <a:srgbClr val="5F1709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" b="1" dirty="0" err="1">
                <a:solidFill>
                  <a:srgbClr val="5F1709"/>
                </a:solidFill>
                <a:latin typeface="Consolas"/>
                <a:ea typeface="Consolas"/>
                <a:cs typeface="Consolas"/>
                <a:sym typeface="Consolas"/>
              </a:rPr>
              <a:t>pthread.h</a:t>
            </a:r>
            <a:r>
              <a:rPr lang="en" b="1" dirty="0">
                <a:solidFill>
                  <a:srgbClr val="5F1709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b="1" dirty="0">
              <a:solidFill>
                <a:srgbClr val="5F170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None/>
            </a:pPr>
            <a:endParaRPr sz="2400" dirty="0"/>
          </a:p>
          <a:p>
            <a:pPr marL="0" indent="0">
              <a:buNone/>
            </a:pPr>
            <a:r>
              <a:rPr lang="en" dirty="0"/>
              <a:t>And pass the </a:t>
            </a:r>
            <a:r>
              <a:rPr lang="en" b="1" dirty="0">
                <a:solidFill>
                  <a:srgbClr val="002B5B"/>
                </a:solidFill>
                <a:latin typeface="Consolas"/>
                <a:ea typeface="Consolas"/>
                <a:cs typeface="Consolas"/>
                <a:sym typeface="Consolas"/>
              </a:rPr>
              <a:t>-</a:t>
            </a:r>
            <a:r>
              <a:rPr lang="en" b="1" dirty="0" err="1">
                <a:solidFill>
                  <a:srgbClr val="002B5B"/>
                </a:solidFill>
                <a:latin typeface="Consolas"/>
                <a:ea typeface="Consolas"/>
                <a:cs typeface="Consolas"/>
                <a:sym typeface="Consolas"/>
              </a:rPr>
              <a:t>pthread</a:t>
            </a:r>
            <a:r>
              <a:rPr lang="en" dirty="0"/>
              <a:t> flag to the compiler:</a:t>
            </a:r>
            <a:endParaRPr dirty="0"/>
          </a:p>
          <a:p>
            <a:pPr marL="0" indent="0">
              <a:buNone/>
            </a:pPr>
            <a:endParaRPr sz="2400" dirty="0"/>
          </a:p>
          <a:p>
            <a:pPr marL="0" indent="0">
              <a:buNone/>
            </a:pPr>
            <a:r>
              <a:rPr lang="en" dirty="0"/>
              <a:t>	</a:t>
            </a: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$ </a:t>
            </a:r>
            <a:r>
              <a:rPr lang="en" dirty="0" err="1">
                <a:latin typeface="Consolas"/>
                <a:ea typeface="Consolas"/>
                <a:cs typeface="Consolas"/>
                <a:sym typeface="Consolas"/>
              </a:rPr>
              <a:t>gcc</a:t>
            </a: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 -o program </a:t>
            </a:r>
            <a:r>
              <a:rPr lang="en" dirty="0" err="1">
                <a:latin typeface="Consolas"/>
                <a:ea typeface="Consolas"/>
                <a:cs typeface="Consolas"/>
                <a:sym typeface="Consolas"/>
              </a:rPr>
              <a:t>program.c</a:t>
            </a: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 -</a:t>
            </a:r>
            <a:r>
              <a:rPr lang="en" dirty="0" err="1">
                <a:latin typeface="Consolas"/>
                <a:ea typeface="Consolas"/>
                <a:cs typeface="Consolas"/>
                <a:sym typeface="Consolas"/>
              </a:rPr>
              <a:t>pthread</a:t>
            </a:r>
            <a:endParaRPr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027053-5974-4DFF-B8EE-FDA5151915C5}"/>
              </a:ext>
            </a:extLst>
          </p:cNvPr>
          <p:cNvSpPr txBox="1"/>
          <p:nvPr/>
        </p:nvSpPr>
        <p:spPr>
          <a:xfrm>
            <a:off x="9218645" y="6438122"/>
            <a:ext cx="2890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Adapted from Peter </a:t>
            </a:r>
            <a:r>
              <a:rPr lang="en-US" dirty="0" err="1"/>
              <a:t>Bui@ND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">
                <a:solidFill>
                  <a:srgbClr val="002B5B"/>
                </a:solidFill>
              </a:rPr>
              <a:t>PThreads: </a:t>
            </a:r>
            <a:r>
              <a:rPr lang="en">
                <a:solidFill>
                  <a:srgbClr val="DCB439"/>
                </a:solidFill>
              </a:rPr>
              <a:t>Creating</a:t>
            </a:r>
            <a:endParaRPr>
              <a:solidFill>
                <a:srgbClr val="DCB439"/>
              </a:solidFill>
            </a:endParaRPr>
          </a:p>
        </p:txBody>
      </p:sp>
      <p:sp>
        <p:nvSpPr>
          <p:cNvPr id="200" name="Google Shape;200;p2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When our program starts, we have one</a:t>
            </a:r>
            <a:r>
              <a:rPr lang="en" b="1" dirty="0">
                <a:solidFill>
                  <a:srgbClr val="002B5B"/>
                </a:solidFill>
              </a:rPr>
              <a:t> </a:t>
            </a:r>
            <a:r>
              <a:rPr lang="en" b="1" dirty="0">
                <a:solidFill>
                  <a:srgbClr val="465510"/>
                </a:solidFill>
              </a:rPr>
              <a:t>main thread</a:t>
            </a:r>
            <a:r>
              <a:rPr lang="en" dirty="0"/>
              <a:t>.  To </a:t>
            </a:r>
            <a:r>
              <a:rPr lang="en" b="1" dirty="0">
                <a:solidFill>
                  <a:srgbClr val="999623"/>
                </a:solidFill>
              </a:rPr>
              <a:t>create</a:t>
            </a:r>
            <a:r>
              <a:rPr lang="en" dirty="0"/>
              <a:t> another one, we can use the </a:t>
            </a:r>
            <a:r>
              <a:rPr lang="en" b="1" dirty="0">
                <a:solidFill>
                  <a:srgbClr val="002B5B"/>
                </a:solidFill>
                <a:latin typeface="Consolas"/>
                <a:ea typeface="Consolas"/>
                <a:cs typeface="Consolas"/>
                <a:sym typeface="Consolas"/>
              </a:rPr>
              <a:t>pthread_create</a:t>
            </a:r>
            <a:r>
              <a:rPr lang="en" dirty="0"/>
              <a:t> function:</a:t>
            </a:r>
            <a:endParaRPr dirty="0"/>
          </a:p>
          <a:p>
            <a:pPr marL="0" indent="0">
              <a:buNone/>
            </a:pPr>
            <a:endParaRPr sz="1800" dirty="0"/>
          </a:p>
          <a:p>
            <a:pPr marL="0" indent="0">
              <a:buNone/>
            </a:pPr>
            <a:r>
              <a:rPr lang="en" sz="1800" b="1" dirty="0">
                <a:solidFill>
                  <a:srgbClr val="465510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 *</a:t>
            </a:r>
            <a:r>
              <a:rPr lang="en" sz="1800" b="1" dirty="0">
                <a:solidFill>
                  <a:srgbClr val="002B5B"/>
                </a:solidFill>
                <a:latin typeface="Consolas"/>
                <a:ea typeface="Consolas"/>
                <a:cs typeface="Consolas"/>
                <a:sym typeface="Consolas"/>
              </a:rPr>
              <a:t>function</a:t>
            </a: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(void *arg) {					</a:t>
            </a:r>
            <a:r>
              <a:rPr lang="en" sz="1800" b="1" i="1" dirty="0">
                <a:solidFill>
                  <a:srgbClr val="5AABBC"/>
                </a:solidFill>
                <a:latin typeface="Consolas"/>
                <a:ea typeface="Consolas"/>
                <a:cs typeface="Consolas"/>
                <a:sym typeface="Consolas"/>
              </a:rPr>
              <a:t>// Thread function</a:t>
            </a:r>
            <a:endParaRPr sz="1800" b="1" i="1" dirty="0">
              <a:solidFill>
                <a:srgbClr val="5AABB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None/>
            </a:pP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800" b="1" dirty="0">
                <a:solidFill>
                  <a:srgbClr val="465510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 dirty="0" err="1">
                <a:latin typeface="Consolas"/>
                <a:ea typeface="Consolas"/>
                <a:cs typeface="Consolas"/>
                <a:sym typeface="Consolas"/>
              </a:rPr>
              <a:t>tid</a:t>
            </a: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 = *((</a:t>
            </a:r>
            <a:r>
              <a:rPr lang="en" sz="1800" b="1" dirty="0">
                <a:solidFill>
                  <a:srgbClr val="465510"/>
                </a:solidFill>
                <a:latin typeface="Consolas"/>
                <a:ea typeface="Consolas"/>
                <a:cs typeface="Consolas"/>
                <a:sym typeface="Consolas"/>
              </a:rPr>
              <a:t>int*</a:t>
            </a: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" sz="1800" dirty="0" err="1">
                <a:latin typeface="Consolas"/>
                <a:ea typeface="Consolas"/>
                <a:cs typeface="Consolas"/>
                <a:sym typeface="Consolas"/>
              </a:rPr>
              <a:t>arg</a:t>
            </a: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800" dirty="0">
                <a:latin typeface="Consolas"/>
                <a:ea typeface="Consolas"/>
                <a:cs typeface="Consolas"/>
              </a:rPr>
              <a:t>;</a:t>
            </a:r>
            <a:endParaRPr sz="18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None/>
            </a:pP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800" b="1" dirty="0">
                <a:solidFill>
                  <a:srgbClr val="002B5B"/>
                </a:solidFill>
                <a:latin typeface="Consolas"/>
                <a:ea typeface="Consolas"/>
                <a:cs typeface="Consolas"/>
                <a:sym typeface="Consolas"/>
              </a:rPr>
              <a:t>printf</a:t>
            </a: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800" b="1" dirty="0">
                <a:solidFill>
                  <a:srgbClr val="5F1709"/>
                </a:solidFill>
                <a:latin typeface="Consolas"/>
                <a:ea typeface="Consolas"/>
                <a:cs typeface="Consolas"/>
                <a:sym typeface="Consolas"/>
              </a:rPr>
              <a:t>"thread %d\n"</a:t>
            </a:r>
            <a:r>
              <a:rPr lang="en" sz="18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tid</a:t>
            </a: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18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None/>
            </a:pP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	</a:t>
            </a:r>
            <a:r>
              <a:rPr lang="en" sz="1800" b="1" dirty="0">
                <a:solidFill>
                  <a:srgbClr val="DCB439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 b="1" dirty="0">
                <a:solidFill>
                  <a:srgbClr val="5F1709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8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None/>
            </a:pP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8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None/>
            </a:pPr>
            <a:endParaRPr sz="18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None/>
            </a:pPr>
            <a:r>
              <a:rPr lang="en" sz="1800" b="1" dirty="0">
                <a:solidFill>
                  <a:srgbClr val="465510"/>
                </a:solidFill>
                <a:latin typeface="Consolas"/>
                <a:ea typeface="Consolas"/>
                <a:cs typeface="Consolas"/>
                <a:sym typeface="Consolas"/>
              </a:rPr>
              <a:t>pthread_t</a:t>
            </a: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 	thread;					</a:t>
            </a:r>
            <a:r>
              <a:rPr lang="en" sz="1800" b="1" i="1" dirty="0">
                <a:solidFill>
                  <a:srgbClr val="5AABBC"/>
                </a:solidFill>
                <a:latin typeface="Consolas"/>
                <a:ea typeface="Consolas"/>
                <a:cs typeface="Consolas"/>
                <a:sym typeface="Consolas"/>
              </a:rPr>
              <a:t>// Thread structure</a:t>
            </a:r>
            <a:endParaRPr sz="1800" b="1" i="1" dirty="0">
              <a:solidFill>
                <a:srgbClr val="5AABB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None/>
            </a:pPr>
            <a:r>
              <a:rPr lang="en" sz="1800" b="1" dirty="0">
                <a:latin typeface="Consolas"/>
                <a:ea typeface="Consolas"/>
                <a:cs typeface="Consolas"/>
              </a:rPr>
              <a:t>int </a:t>
            </a:r>
            <a:r>
              <a:rPr lang="en" sz="1800" b="1" dirty="0" err="1">
                <a:latin typeface="Consolas"/>
                <a:ea typeface="Consolas"/>
                <a:cs typeface="Consolas"/>
              </a:rPr>
              <a:t>i</a:t>
            </a:r>
            <a:r>
              <a:rPr lang="en" sz="1800" b="1" dirty="0">
                <a:latin typeface="Consolas"/>
                <a:ea typeface="Consolas"/>
                <a:cs typeface="Consolas"/>
              </a:rPr>
              <a:t> = 7;</a:t>
            </a:r>
          </a:p>
          <a:p>
            <a:pPr marL="0" indent="0">
              <a:buNone/>
            </a:pPr>
            <a:r>
              <a:rPr lang="en" sz="1800" b="1" dirty="0" err="1">
                <a:solidFill>
                  <a:srgbClr val="002B5B"/>
                </a:solidFill>
                <a:latin typeface="Consolas"/>
                <a:ea typeface="Consolas"/>
                <a:cs typeface="Consolas"/>
                <a:sym typeface="Consolas"/>
              </a:rPr>
              <a:t>pthread_create</a:t>
            </a: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(&amp;thread, </a:t>
            </a:r>
            <a:r>
              <a:rPr lang="en" sz="1800" b="1" dirty="0">
                <a:solidFill>
                  <a:srgbClr val="5F1709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800" b="1" dirty="0">
                <a:solidFill>
                  <a:srgbClr val="002B5B"/>
                </a:solidFill>
                <a:latin typeface="Consolas"/>
                <a:ea typeface="Consolas"/>
                <a:cs typeface="Consolas"/>
                <a:sym typeface="Consolas"/>
              </a:rPr>
              <a:t>function</a:t>
            </a: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800" b="1" dirty="0">
                <a:latin typeface="Consolas"/>
                <a:ea typeface="Consolas"/>
                <a:cs typeface="Consolas"/>
                <a:sym typeface="Consolas"/>
              </a:rPr>
              <a:t>&amp;</a:t>
            </a:r>
            <a:r>
              <a:rPr lang="en" sz="1800" b="1" dirty="0" err="1">
                <a:latin typeface="Consolas"/>
                <a:ea typeface="Consolas"/>
                <a:cs typeface="Consolas"/>
                <a:sym typeface="Consolas"/>
              </a:rPr>
              <a:t>i</a:t>
            </a:r>
            <a:r>
              <a:rPr lang="en" sz="1800" dirty="0">
                <a:latin typeface="Consolas"/>
                <a:ea typeface="Consolas"/>
                <a:cs typeface="Consolas"/>
                <a:sym typeface="Consolas"/>
              </a:rPr>
              <a:t>); 	</a:t>
            </a:r>
            <a:r>
              <a:rPr lang="en" sz="1800" b="1" i="1" dirty="0">
                <a:solidFill>
                  <a:srgbClr val="5AABBC"/>
                </a:solidFill>
                <a:latin typeface="Consolas"/>
                <a:ea typeface="Consolas"/>
                <a:cs typeface="Consolas"/>
                <a:sym typeface="Consolas"/>
              </a:rPr>
              <a:t>// Create thread</a:t>
            </a:r>
            <a:endParaRPr sz="1800" b="1" i="1" dirty="0">
              <a:solidFill>
                <a:srgbClr val="5AABB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None/>
            </a:pPr>
            <a:endParaRPr sz="1800" dirty="0"/>
          </a:p>
          <a:p>
            <a:pPr marL="0" indent="0">
              <a:buNone/>
            </a:pP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B99D61-CDF3-4F8E-9721-301BE949BE1E}"/>
              </a:ext>
            </a:extLst>
          </p:cNvPr>
          <p:cNvSpPr txBox="1"/>
          <p:nvPr/>
        </p:nvSpPr>
        <p:spPr>
          <a:xfrm>
            <a:off x="9218645" y="6438122"/>
            <a:ext cx="2890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Adapted from Peter </a:t>
            </a:r>
            <a:r>
              <a:rPr lang="en-US" dirty="0" err="1"/>
              <a:t>Bui@ND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C42272-23DC-4F3C-BBD6-E036BE7FA943}"/>
              </a:ext>
            </a:extLst>
          </p:cNvPr>
          <p:cNvSpPr txBox="1"/>
          <p:nvPr/>
        </p:nvSpPr>
        <p:spPr>
          <a:xfrm>
            <a:off x="4310743" y="5008593"/>
            <a:ext cx="468396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What if </a:t>
            </a:r>
            <a:r>
              <a:rPr lang="en-US" b="1" dirty="0">
                <a:solidFill>
                  <a:srgbClr val="0070C0"/>
                </a:solidFill>
              </a:rPr>
              <a:t>function</a:t>
            </a:r>
            <a:r>
              <a:rPr lang="en-US" dirty="0"/>
              <a:t> needs more input arguments?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" dirty="0">
                <a:solidFill>
                  <a:srgbClr val="002B5B"/>
                </a:solidFill>
              </a:rPr>
              <a:t>PThreads: </a:t>
            </a:r>
            <a:r>
              <a:rPr lang="en" dirty="0">
                <a:solidFill>
                  <a:srgbClr val="DCB439"/>
                </a:solidFill>
              </a:rPr>
              <a:t>Waiting</a:t>
            </a:r>
            <a:endParaRPr dirty="0">
              <a:solidFill>
                <a:srgbClr val="DCB439"/>
              </a:solidFill>
            </a:endParaRPr>
          </a:p>
        </p:txBody>
      </p:sp>
      <p:sp>
        <p:nvSpPr>
          <p:cNvPr id="206" name="Google Shape;206;p2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To </a:t>
            </a:r>
            <a:r>
              <a:rPr lang="en" b="1" dirty="0">
                <a:solidFill>
                  <a:srgbClr val="999623"/>
                </a:solidFill>
              </a:rPr>
              <a:t>wait</a:t>
            </a:r>
            <a:r>
              <a:rPr lang="en" dirty="0"/>
              <a:t> for a thread to complete, we can use the </a:t>
            </a:r>
            <a:r>
              <a:rPr lang="en" b="1" dirty="0">
                <a:solidFill>
                  <a:srgbClr val="002B5B"/>
                </a:solidFill>
                <a:latin typeface="Consolas"/>
                <a:ea typeface="Consolas"/>
                <a:cs typeface="Consolas"/>
                <a:sym typeface="Consolas"/>
              </a:rPr>
              <a:t>pthread_</a:t>
            </a:r>
            <a:r>
              <a:rPr lang="en-US" b="1" dirty="0">
                <a:solidFill>
                  <a:srgbClr val="002B5B"/>
                </a:solidFill>
                <a:latin typeface="Consolas"/>
                <a:ea typeface="Consolas"/>
                <a:cs typeface="Consolas"/>
                <a:sym typeface="Consolas"/>
              </a:rPr>
              <a:t>join</a:t>
            </a:r>
            <a:r>
              <a:rPr lang="en" b="1" dirty="0">
                <a:solidFill>
                  <a:srgbClr val="002B5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dirty="0"/>
              <a:t>function:</a:t>
            </a:r>
            <a:endParaRPr dirty="0"/>
          </a:p>
          <a:p>
            <a:pPr marL="0" indent="0">
              <a:buNone/>
            </a:pPr>
            <a:endParaRPr sz="2400" dirty="0"/>
          </a:p>
          <a:p>
            <a:pPr marL="0" indent="0">
              <a:buNone/>
            </a:pPr>
            <a:r>
              <a:rPr lang="en" sz="2400" b="1" dirty="0">
                <a:solidFill>
                  <a:srgbClr val="465510"/>
                </a:solidFill>
                <a:latin typeface="Consolas"/>
                <a:ea typeface="Consolas"/>
                <a:cs typeface="Consolas"/>
                <a:sym typeface="Consolas"/>
              </a:rPr>
              <a:t>   int*</a:t>
            </a:r>
            <a:r>
              <a:rPr lang="en" sz="2400" dirty="0">
                <a:latin typeface="Consolas"/>
                <a:ea typeface="Consolas"/>
                <a:cs typeface="Consolas"/>
                <a:sym typeface="Consolas"/>
              </a:rPr>
              <a:t> result;</a:t>
            </a:r>
            <a:endParaRPr sz="24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457200">
              <a:buNone/>
            </a:pPr>
            <a:r>
              <a:rPr lang="en" sz="2400" b="1" dirty="0">
                <a:solidFill>
                  <a:srgbClr val="002B5B"/>
                </a:solidFill>
                <a:latin typeface="Consolas"/>
                <a:ea typeface="Consolas"/>
                <a:cs typeface="Consolas"/>
                <a:sym typeface="Consolas"/>
              </a:rPr>
              <a:t>pthread_join</a:t>
            </a:r>
            <a:r>
              <a:rPr lang="en" sz="2400" dirty="0">
                <a:latin typeface="Consolas"/>
                <a:ea typeface="Consolas"/>
                <a:cs typeface="Consolas"/>
                <a:sym typeface="Consolas"/>
              </a:rPr>
              <a:t>(thread, (</a:t>
            </a:r>
            <a:r>
              <a:rPr lang="en" sz="2400" b="1" dirty="0">
                <a:solidFill>
                  <a:srgbClr val="465510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" sz="2400" dirty="0">
                <a:latin typeface="Consolas"/>
                <a:ea typeface="Consolas"/>
                <a:cs typeface="Consolas"/>
                <a:sym typeface="Consolas"/>
              </a:rPr>
              <a:t> **)&amp;result);</a:t>
            </a:r>
            <a:endParaRPr sz="24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457200">
              <a:buNone/>
            </a:pPr>
            <a:endParaRPr sz="24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None/>
            </a:pPr>
            <a:r>
              <a:rPr lang="en" sz="2400" dirty="0"/>
              <a:t>A thread can return a value either by doing </a:t>
            </a:r>
            <a:r>
              <a:rPr lang="en" sz="2400" b="1" dirty="0">
                <a:solidFill>
                  <a:srgbClr val="DCB439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2400" dirty="0"/>
              <a:t> or </a:t>
            </a:r>
            <a:r>
              <a:rPr lang="en" sz="2400" b="1" dirty="0">
                <a:solidFill>
                  <a:srgbClr val="002B5B"/>
                </a:solidFill>
                <a:latin typeface="Consolas"/>
                <a:ea typeface="Consolas"/>
                <a:cs typeface="Consolas"/>
                <a:sym typeface="Consolas"/>
              </a:rPr>
              <a:t>pthread_exit</a:t>
            </a:r>
            <a:r>
              <a:rPr lang="en" sz="2400" dirty="0"/>
              <a:t>:</a:t>
            </a:r>
            <a:endParaRPr sz="2400" dirty="0"/>
          </a:p>
          <a:p>
            <a:pPr marL="0" indent="0">
              <a:buNone/>
            </a:pPr>
            <a:endParaRPr sz="2400" dirty="0"/>
          </a:p>
          <a:p>
            <a:pPr marL="0" indent="0">
              <a:buNone/>
            </a:pPr>
            <a:r>
              <a:rPr lang="en" sz="2400" dirty="0"/>
              <a:t>	</a:t>
            </a:r>
            <a:r>
              <a:rPr lang="en" sz="2400" b="1" dirty="0">
                <a:solidFill>
                  <a:srgbClr val="002B5B"/>
                </a:solidFill>
                <a:latin typeface="Consolas"/>
                <a:ea typeface="Consolas"/>
                <a:cs typeface="Consolas"/>
                <a:sym typeface="Consolas"/>
              </a:rPr>
              <a:t>pthread_exit</a:t>
            </a:r>
            <a:r>
              <a:rPr lang="en" sz="2400" dirty="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2400" b="1" dirty="0">
                <a:solidFill>
                  <a:srgbClr val="5F1709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r>
              <a:rPr lang="en" sz="2400" dirty="0">
                <a:latin typeface="Consolas"/>
                <a:ea typeface="Consolas"/>
                <a:cs typeface="Consolas"/>
                <a:sym typeface="Consolas"/>
              </a:rPr>
              <a:t>);</a:t>
            </a:r>
            <a:endParaRPr sz="2400" dirty="0">
              <a:latin typeface="Consolas"/>
              <a:ea typeface="Consolas"/>
              <a:cs typeface="Consolas"/>
              <a:sym typeface="Consolas"/>
            </a:endParaRPr>
          </a:p>
          <a:p>
            <a:pPr marL="0" indent="0">
              <a:buNone/>
            </a:pPr>
            <a:endParaRPr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5A557F-4582-4DFD-BAC3-4E7690C4008F}"/>
              </a:ext>
            </a:extLst>
          </p:cNvPr>
          <p:cNvSpPr txBox="1"/>
          <p:nvPr/>
        </p:nvSpPr>
        <p:spPr>
          <a:xfrm>
            <a:off x="9218645" y="6438122"/>
            <a:ext cx="2890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Adapted from Peter </a:t>
            </a:r>
            <a:r>
              <a:rPr lang="en-US" dirty="0" err="1"/>
              <a:t>Bui@ND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75A7169-15BF-47DF-8496-148E2D0DD6C1}"/>
                  </a:ext>
                </a:extLst>
              </p14:cNvPr>
              <p14:cNvContentPartPr/>
              <p14:nvPr/>
            </p14:nvContentPartPr>
            <p14:xfrm>
              <a:off x="4840758" y="3675798"/>
              <a:ext cx="2979720" cy="729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75A7169-15BF-47DF-8496-148E2D0DD6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04758" y="3640158"/>
                <a:ext cx="3051360" cy="801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6CF1D-D8FF-45A3-8FA2-2CD44E60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Let's use </a:t>
            </a:r>
            <a:r>
              <a:rPr lang="en-US" dirty="0" err="1">
                <a:cs typeface="Calibri Light"/>
              </a:rPr>
              <a:t>pthreads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18EC2-C8C4-4CA8-BC92-1410695E8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Look at the </a:t>
            </a:r>
            <a:r>
              <a:rPr lang="en-US" dirty="0" err="1">
                <a:cs typeface="Calibri"/>
              </a:rPr>
              <a:t>threadSpeedTest</a:t>
            </a:r>
            <a:r>
              <a:rPr lang="en-US" dirty="0">
                <a:cs typeface="Calibri"/>
              </a:rPr>
              <a:t> code, play just a bit with adjusting the size</a:t>
            </a:r>
          </a:p>
          <a:p>
            <a:r>
              <a:rPr lang="en-US" dirty="0">
                <a:cs typeface="Calibri"/>
              </a:rPr>
              <a:t>Then modify it so it makes more threads according to the THREAD_COUNT variable. </a:t>
            </a:r>
          </a:p>
        </p:txBody>
      </p:sp>
    </p:spTree>
    <p:extLst>
      <p:ext uri="{BB962C8B-B14F-4D97-AF65-F5344CB8AC3E}">
        <p14:creationId xmlns:p14="http://schemas.microsoft.com/office/powerpoint/2010/main" val="4087202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64C51-5DC4-473C-AE6E-A18212AB1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Problems</a:t>
            </a:r>
            <a:r>
              <a:rPr lang="en-US" dirty="0"/>
              <a:t> with concurrent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8B1C0-2497-4D5E-BEBE-4C38D5D1A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14188"/>
            <a:ext cx="10515600" cy="50728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* </a:t>
            </a:r>
            <a:r>
              <a:rPr lang="en-US" dirty="0">
                <a:solidFill>
                  <a:srgbClr val="0070C0"/>
                </a:solidFill>
              </a:rPr>
              <a:t>volatile</a:t>
            </a:r>
            <a:r>
              <a:rPr lang="en-US" dirty="0"/>
              <a:t> means the variable may change.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17041A-96AA-40B1-90FB-408546EBA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15544"/>
            <a:ext cx="7644838" cy="447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9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23246</TotalTime>
  <Words>488</Words>
  <Application>Microsoft Macintosh PowerPoint</Application>
  <PresentationFormat>Widescreen</PresentationFormat>
  <Paragraphs>77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Anonymice Powerline</vt:lpstr>
      <vt:lpstr>Anonymous Pro for Powerline</vt:lpstr>
      <vt:lpstr>Arial</vt:lpstr>
      <vt:lpstr>Calibri</vt:lpstr>
      <vt:lpstr>Calibri Light</vt:lpstr>
      <vt:lpstr>Consolas</vt:lpstr>
      <vt:lpstr>Wingdings</vt:lpstr>
      <vt:lpstr>Office Theme</vt:lpstr>
      <vt:lpstr>CSSE 132 Pthreads</vt:lpstr>
      <vt:lpstr>Agenda</vt:lpstr>
      <vt:lpstr>Concurrent Programming</vt:lpstr>
      <vt:lpstr>Intro to pthreads</vt:lpstr>
      <vt:lpstr>PThreads: Compiling</vt:lpstr>
      <vt:lpstr>PThreads: Creating</vt:lpstr>
      <vt:lpstr>PThreads: Waiting</vt:lpstr>
      <vt:lpstr>Let's use pthreads</vt:lpstr>
      <vt:lpstr>Problems with concurrent programming</vt:lpstr>
      <vt:lpstr>Problems with concurrent programming (cont.)</vt:lpstr>
      <vt:lpstr>Problem investigation</vt:lpstr>
      <vt:lpstr>How to solve this issue?</vt:lpstr>
      <vt:lpstr>Solution: Mutual exclusion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Chenette, Nate</cp:lastModifiedBy>
  <cp:revision>112</cp:revision>
  <cp:lastPrinted>2018-10-30T16:55:05Z</cp:lastPrinted>
  <dcterms:created xsi:type="dcterms:W3CDTF">2018-07-09T21:38:51Z</dcterms:created>
  <dcterms:modified xsi:type="dcterms:W3CDTF">2022-02-08T16:28:40Z</dcterms:modified>
</cp:coreProperties>
</file>