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omments/comment1.xml" ContentType="application/vnd.openxmlformats-officedocument.presentationml.comments+xml"/>
  <Override PartName="/ppt/notesSlides/notesSlide2.xml" ContentType="application/vnd.openxmlformats-officedocument.presentationml.notesSlide+xml"/>
  <Override PartName="/ppt/comments/comment2.xml" ContentType="application/vnd.openxmlformats-officedocument.presentationml.comments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7"/>
  </p:notesMasterIdLst>
  <p:sldIdLst>
    <p:sldId id="256" r:id="rId2"/>
    <p:sldId id="257" r:id="rId3"/>
    <p:sldId id="306" r:id="rId4"/>
    <p:sldId id="303" r:id="rId5"/>
    <p:sldId id="304" r:id="rId6"/>
    <p:sldId id="305" r:id="rId7"/>
    <p:sldId id="307" r:id="rId8"/>
    <p:sldId id="308" r:id="rId9"/>
    <p:sldId id="309" r:id="rId10"/>
    <p:sldId id="310" r:id="rId11"/>
    <p:sldId id="311" r:id="rId12"/>
    <p:sldId id="312" r:id="rId13"/>
    <p:sldId id="313" r:id="rId14"/>
    <p:sldId id="314" r:id="rId15"/>
    <p:sldId id="315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Stamm, Sid" initials="SS" lastIdx="2" clrIdx="0">
    <p:extLst>
      <p:ext uri="{19B8F6BF-5375-455C-9EA6-DF929625EA0E}">
        <p15:presenceInfo xmlns:p15="http://schemas.microsoft.com/office/powerpoint/2012/main" userId="S::stammsl@rose-hulman.edu::e5df08bc-6377-4720-aad3-2f3b62420b7b" providerId="AD"/>
      </p:ext>
    </p:extLst>
  </p:cmAuthor>
  <p:cmAuthor id="2" name="Song, Lixing" initials="SL" lastIdx="2" clrIdx="1">
    <p:extLst>
      <p:ext uri="{19B8F6BF-5375-455C-9EA6-DF929625EA0E}">
        <p15:presenceInfo xmlns:p15="http://schemas.microsoft.com/office/powerpoint/2012/main" userId="d86a4794-d57c-4f6d-acee-3349d9d3edfc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751F1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A8CE26AB-99E6-461D-8EB0-26084538F5E6}" v="1" dt="2019-03-08T02:02:50.395"/>
  </p1510:revLst>
</p1510:revInfo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69C7853C-536D-4A76-A0AE-DD22124D55A5}" styleName="Themed Style 1 - Acc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495"/>
    <p:restoredTop sz="94674"/>
  </p:normalViewPr>
  <p:slideViewPr>
    <p:cSldViewPr snapToGrid="0" snapToObjects="1">
      <p:cViewPr varScale="1">
        <p:scale>
          <a:sx n="103" d="100"/>
          <a:sy n="103" d="100"/>
        </p:scale>
        <p:origin x="708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commentAuthors" Target="commentAuthors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microsoft.com/office/2015/10/relationships/revisionInfo" Target="revisionInfo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microsoft.com/office/2016/11/relationships/changesInfo" Target="changesInfos/changesInfo1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tamm, Sid" userId="S::stammsl@rose-hulman.edu::e5df08bc-6377-4720-aad3-2f3b62420b7b" providerId="AD" clId="Web-{08BE12F2-AA52-3482-975A-736EFEEC20BE}"/>
  </pc:docChgLst>
  <pc:docChgLst>
    <pc:chgData name="Song, Lixing" userId="d86a4794-d57c-4f6d-acee-3349d9d3edfc" providerId="ADAL" clId="{A8CE26AB-99E6-461D-8EB0-26084538F5E6}"/>
    <pc:docChg chg="modSld">
      <pc:chgData name="Song, Lixing" userId="d86a4794-d57c-4f6d-acee-3349d9d3edfc" providerId="ADAL" clId="{A8CE26AB-99E6-461D-8EB0-26084538F5E6}" dt="2019-03-08T02:02:50.395" v="0" actId="313"/>
      <pc:docMkLst>
        <pc:docMk/>
      </pc:docMkLst>
      <pc:sldChg chg="modSp">
        <pc:chgData name="Song, Lixing" userId="d86a4794-d57c-4f6d-acee-3349d9d3edfc" providerId="ADAL" clId="{A8CE26AB-99E6-461D-8EB0-26084538F5E6}" dt="2019-03-08T02:02:50.395" v="0" actId="313"/>
        <pc:sldMkLst>
          <pc:docMk/>
          <pc:sldMk cId="758899378" sldId="307"/>
        </pc:sldMkLst>
        <pc:spChg chg="mod">
          <ac:chgData name="Song, Lixing" userId="d86a4794-d57c-4f6d-acee-3349d9d3edfc" providerId="ADAL" clId="{A8CE26AB-99E6-461D-8EB0-26084538F5E6}" dt="2019-03-08T02:02:50.395" v="0" actId="313"/>
          <ac:spMkLst>
            <pc:docMk/>
            <pc:sldMk cId="758899378" sldId="307"/>
            <ac:spMk id="3" creationId="{AC07F5B1-F9EE-CC4D-9504-F23518A5BD8C}"/>
          </ac:spMkLst>
        </pc:spChg>
      </pc:sldChg>
    </pc:docChg>
  </pc:docChgLst>
  <pc:docChgLst>
    <pc:chgData name="Song, Lixing" userId="d86a4794-d57c-4f6d-acee-3349d9d3edfc" providerId="ADAL" clId="{CB950EF4-5900-8A41-BC5F-E9E989AF5519}"/>
  </pc:docChgLst>
  <pc:docChgLst>
    <pc:chgData name="Song, Lixing" userId="d86a4794-d57c-4f6d-acee-3349d9d3edfc" providerId="ADAL" clId="{68D3DE73-21A5-284D-A9C4-9847E5B209DE}"/>
  </pc:docChgLst>
</pc:chgInfo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18-09-07T20:07:02.249" idx="1">
    <p:pos x="6715" y="2266"/>
    <p:text>Probably not on Friday.  :)</p:text>
    <p:extLst>
      <p:ext uri="{C676402C-5697-4E1C-873F-D02D1690AC5C}">
        <p15:threadingInfo xmlns:p15="http://schemas.microsoft.com/office/powerpoint/2012/main" timeZoneBias="0"/>
      </p:ext>
    </p:extLst>
  </p:cm>
  <p:cm authorId="2" dt="2018-09-07T17:32:03.658" idx="1">
    <p:pos x="6715" y="2362"/>
    <p:text>The date always shows today's date :) This will be the Tuesday lecture.</p:text>
    <p:extLst>
      <p:ext uri="{C676402C-5697-4E1C-873F-D02D1690AC5C}">
        <p15:threadingInfo xmlns:p15="http://schemas.microsoft.com/office/powerpoint/2012/main" timeZoneBias="240">
          <p15:parentCm authorId="1" idx="1"/>
        </p15:threadingInfo>
      </p:ext>
    </p:extLst>
  </p:cm>
</p:cmLst>
</file>

<file path=ppt/comments/comment2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18-09-07T20:10:37.203" idx="2">
    <p:pos x="10" y="10"/>
    <p:text>This is a good place to add a note about ALL THINGS in Verilog HAPPEN IN PARALLEL!</p:text>
    <p:extLst>
      <p:ext uri="{C676402C-5697-4E1C-873F-D02D1690AC5C}">
        <p15:threadingInfo xmlns:p15="http://schemas.microsoft.com/office/powerpoint/2012/main" timeZoneBias="0"/>
      </p:ext>
    </p:extLst>
  </p:cm>
  <p:cm authorId="2" dt="2018-09-07T17:34:09.170" idx="2">
    <p:pos x="10" y="106"/>
    <p:text>Oh, yes. But since we will not use .v to write any gates, to be honest, I find that property does not effect that much.</p:text>
    <p:extLst>
      <p:ext uri="{C676402C-5697-4E1C-873F-D02D1690AC5C}">
        <p15:threadingInfo xmlns:p15="http://schemas.microsoft.com/office/powerpoint/2012/main" timeZoneBias="240">
          <p15:parentCm authorId="1" idx="2"/>
        </p15:threadingInfo>
      </p:ext>
    </p:extLst>
  </p:cm>
</p:cmLst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D9AE51D-F948-044F-B984-1DA50063DADE}" type="datetimeFigureOut">
              <a:rPr lang="en-US" smtClean="0"/>
              <a:t>3/7/2019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1F22CBE-7C8D-5A43-B8F2-1E0DADD690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600875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F22CBE-7C8D-5A43-B8F2-1E0DADD6908B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894209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Do a quick recap on the top-down view.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F22CBE-7C8D-5A43-B8F2-1E0DADD6908B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399967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Show a demo </a:t>
            </a:r>
            <a:r>
              <a:rPr lang="en-US" dirty="0" err="1"/>
              <a:t>vlog_and.v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F22CBE-7C8D-5A43-B8F2-1E0DADD6908B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121479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Examples in examples/alu4b.v. 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F22CBE-7C8D-5A43-B8F2-1E0DADD6908B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912224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C50C2E-867D-DD4E-8391-1B9B8CA1D5E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614383C-97A9-124A-AEF5-0ED806051EC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955C478-F15B-724E-AF85-E64CF8CA62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A73E24-5133-184A-B08C-013331FC8007}" type="datetimeFigureOut">
              <a:rPr lang="en-US" smtClean="0"/>
              <a:t>3/7/2019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98BE228-A5BA-1346-9611-692B566BD9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9986FF3-C71C-ED48-9776-950AEE7CC9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FE2FA4-6E38-7249-B5CA-42FCC46F9C7E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90421B6E-8D43-744E-A3DD-654CDB8D9B3C}"/>
              </a:ext>
            </a:extLst>
          </p:cNvPr>
          <p:cNvSpPr/>
          <p:nvPr userDrawn="1"/>
        </p:nvSpPr>
        <p:spPr>
          <a:xfrm>
            <a:off x="1524000" y="1122363"/>
            <a:ext cx="9144000" cy="175096"/>
          </a:xfrm>
          <a:prstGeom prst="rect">
            <a:avLst/>
          </a:prstGeom>
          <a:solidFill>
            <a:srgbClr val="751F1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7B69AB1C-D320-0549-AAEC-F1230F672AD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664146" y="1110006"/>
            <a:ext cx="2003854" cy="3295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48425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73CA9A-9B9A-534F-95FD-E891BFCBDB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FC2A16F-A91B-1C45-A986-5C111876A10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07C7840-6E64-8C40-87C1-E12DB45344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A73E24-5133-184A-B08C-013331FC8007}" type="datetimeFigureOut">
              <a:rPr lang="en-US" smtClean="0"/>
              <a:t>3/7/2019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23C8D39-5AC8-9E42-A42F-03D15CA953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527BFAA-C162-184D-8DCA-D6DDCA02FA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FE2FA4-6E38-7249-B5CA-42FCC46F9C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92715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073DC46-CC52-D542-BD49-F11617E6E97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CC0C099-3287-F646-A0E4-D1BB443905A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23F5DF1-C987-6449-B6D5-246B71A058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A73E24-5133-184A-B08C-013331FC8007}" type="datetimeFigureOut">
              <a:rPr lang="en-US" smtClean="0"/>
              <a:t>3/7/2019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E033583-2CA5-3A43-B1BD-8E3BB11554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BF48078-4E13-0B41-81CB-4185BDE2A7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FE2FA4-6E38-7249-B5CA-42FCC46F9C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3977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47302F-1F2D-B444-B55A-C4F3C5F782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7B3F27F-A93E-5F4D-A56A-2D1A7D97426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895850"/>
          </a:xfrm>
        </p:spPr>
        <p:txBody>
          <a:bodyPr/>
          <a:lstStyle>
            <a:lvl1pPr marL="228600" indent="-228600">
              <a:buClr>
                <a:srgbClr val="751F1C"/>
              </a:buClr>
              <a:buFont typeface="Wingdings" pitchFamily="2" charset="2"/>
              <a:buChar char="q"/>
              <a:defRPr/>
            </a:lvl1pPr>
            <a:lvl2pPr marL="685800" indent="-228600">
              <a:buClr>
                <a:srgbClr val="751F1C"/>
              </a:buClr>
              <a:buFont typeface="Wingdings" pitchFamily="2" charset="2"/>
              <a:buChar char="Ø"/>
              <a:defRPr/>
            </a:lvl2pPr>
            <a:lvl3pPr marL="1143000" indent="-228600">
              <a:buClr>
                <a:srgbClr val="751F1C"/>
              </a:buClr>
              <a:buFont typeface="Wingdings" pitchFamily="2" charset="2"/>
              <a:buChar char="§"/>
              <a:defRPr/>
            </a:lvl3pPr>
            <a:lvl4pPr>
              <a:buClr>
                <a:srgbClr val="751F1C"/>
              </a:buClr>
              <a:defRPr/>
            </a:lvl4pPr>
            <a:lvl5pPr>
              <a:buClr>
                <a:srgbClr val="751F1C"/>
              </a:buClr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CA6111E-CDCA-8A48-9E4F-8E5C4713BD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A73E24-5133-184A-B08C-013331FC8007}" type="datetimeFigureOut">
              <a:rPr lang="en-US" smtClean="0"/>
              <a:t>3/7/2019</a:t>
            </a:fld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8313A7B-5F0D-4D4D-A4B4-A06C125AD5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FE2FA4-6E38-7249-B5CA-42FCC46F9C7E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22FA7A1E-BB98-BA4F-A384-E8137C5DE3C4}"/>
              </a:ext>
            </a:extLst>
          </p:cNvPr>
          <p:cNvSpPr/>
          <p:nvPr userDrawn="1"/>
        </p:nvSpPr>
        <p:spPr>
          <a:xfrm>
            <a:off x="838200" y="365125"/>
            <a:ext cx="10515600" cy="178572"/>
          </a:xfrm>
          <a:prstGeom prst="rect">
            <a:avLst/>
          </a:prstGeom>
          <a:solidFill>
            <a:srgbClr val="751F1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102498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8AFB0A-3DB3-A345-8219-B9F6A9BEBD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706411F-41B2-6C48-AEAE-739BFA0B007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3342461-54E1-6D46-BF93-16AF14599A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A73E24-5133-184A-B08C-013331FC8007}" type="datetimeFigureOut">
              <a:rPr lang="en-US" smtClean="0"/>
              <a:t>3/7/2019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D2B9FC0-1363-5C49-95B8-D929F1D583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F4E236B-134F-2D4A-A8EE-1AB7716087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FE2FA4-6E38-7249-B5CA-42FCC46F9C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18447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460E46-5FB9-D54A-A84B-C2E808F19A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265E903-D205-FE44-AFD4-CC6488ABEB0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D07CC95-2BD1-7846-BA8B-97AEE593183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0B6A5F7-1AF4-814F-8923-481A41578C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A73E24-5133-184A-B08C-013331FC8007}" type="datetimeFigureOut">
              <a:rPr lang="en-US" smtClean="0"/>
              <a:t>3/7/2019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BC7A40A-2F2B-974A-AE7F-0A87A06D39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AB1A5CD-B1E3-5B48-A31B-01F28C2C00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FE2FA4-6E38-7249-B5CA-42FCC46F9C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49974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93F3A7-41ED-9647-BE17-414DBD1B6E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5B4396B-9CAE-1F4F-847C-3288D7154C5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047488D-3628-DE4C-B7DE-20FB932AB2C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593BD86-7421-2A48-9E0C-66FD535F292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9B96888-D23C-794B-80C0-857A859C410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31AC07E-EBF4-D445-9566-2243B94CDD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A73E24-5133-184A-B08C-013331FC8007}" type="datetimeFigureOut">
              <a:rPr lang="en-US" smtClean="0"/>
              <a:t>3/7/2019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A584534-286B-904C-BAFA-9A52EFE774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B55E670-3727-FC4D-B4D4-98EC3A19EE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FE2FA4-6E38-7249-B5CA-42FCC46F9C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32696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027FA2-1C3C-9343-92D7-79C4B67FD1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4A71575-3DCB-CE46-A2C2-9C3A61D80B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A73E24-5133-184A-B08C-013331FC8007}" type="datetimeFigureOut">
              <a:rPr lang="en-US" smtClean="0"/>
              <a:t>3/7/2019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B18BB28-0374-1E4F-A7F5-5025E3F35F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52AA72F-893E-0648-B7C9-0BD8B47601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FE2FA4-6E38-7249-B5CA-42FCC46F9C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21012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8212482-2FDF-9B4F-8A5B-856E6A2475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A73E24-5133-184A-B08C-013331FC8007}" type="datetimeFigureOut">
              <a:rPr lang="en-US" smtClean="0"/>
              <a:t>3/7/2019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B070C3A-5E05-3440-BA03-3B8D486A94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2FB9481-276E-454B-91C5-5F96691691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FE2FA4-6E38-7249-B5CA-42FCC46F9C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75494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77C88E-401E-A641-AB5F-46850AAD5B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3A1F259-08BD-6749-AAE9-40552F8525F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06B348D-083C-D14B-9355-CB6846E4598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5E574DF-2974-094A-9235-E60900E6A3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A73E24-5133-184A-B08C-013331FC8007}" type="datetimeFigureOut">
              <a:rPr lang="en-US" smtClean="0"/>
              <a:t>3/7/2019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DEC1D92-8C0D-184B-A3EC-0A1F2DC8EA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6364B88-CE34-E74B-9539-6BF57D0BC1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FE2FA4-6E38-7249-B5CA-42FCC46F9C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07475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9B96E4-8440-9640-8587-4336F34E75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2627953-0506-4A49-B74D-FF283697A34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9273257-CCDC-2B4A-8EAA-8F439A857AC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03AE1DD-6ED4-8848-B4FC-3F1B05408C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A73E24-5133-184A-B08C-013331FC8007}" type="datetimeFigureOut">
              <a:rPr lang="en-US" smtClean="0"/>
              <a:t>3/7/2019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A112C85-25D2-F84A-93AF-2096AC7200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F095BE9-A449-FE48-80C3-F628DFD186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FE2FA4-6E38-7249-B5CA-42FCC46F9C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97841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6363FAC-3948-4045-A622-D3E6711AD8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FBBDCE7-7668-0541-B5C2-982FAF9B96A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D5F9D35-7B43-CB43-BB2B-2A28B469EA1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A73E24-5133-184A-B08C-013331FC8007}" type="datetimeFigureOut">
              <a:rPr lang="en-US" smtClean="0"/>
              <a:t>3/7/2019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8B45A10-1710-E346-8043-8C09C02324C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1948019-EBED-594E-8C9E-EAF1B5AEFDD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FE2FA4-6E38-7249-B5CA-42FCC46F9C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41586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comments" Target="../comments/comment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omments" Target="../comments/comment2.xml"/><Relationship Id="rId2" Type="http://schemas.openxmlformats.org/officeDocument/2006/relationships/image" Target="../media/image12.tif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DA001A-43E3-1449-893B-948F2BFF68B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46414" y="980849"/>
            <a:ext cx="9699171" cy="2387600"/>
          </a:xfrm>
        </p:spPr>
        <p:txBody>
          <a:bodyPr>
            <a:normAutofit/>
          </a:bodyPr>
          <a:lstStyle/>
          <a:p>
            <a:r>
              <a:rPr lang="en-US" dirty="0"/>
              <a:t>CSSE 132</a:t>
            </a:r>
            <a:br>
              <a:rPr lang="en-US" dirty="0"/>
            </a:br>
            <a:r>
              <a:rPr lang="en-US" dirty="0"/>
              <a:t>Build ALU with Verilog</a:t>
            </a:r>
            <a:endParaRPr lang="en-US" dirty="0">
              <a:solidFill>
                <a:srgbClr val="751F1C"/>
              </a:solidFill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0CD6248-7B83-4848-9D4F-9F93CCFC5F01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fld id="{B7B09853-F130-A44D-A7BC-226D14CA7C56}" type="datetime2">
              <a:rPr lang="en-US" smtClean="0"/>
              <a:t>Thursday, March 7, 2019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01115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AC0B3B-A5EC-4F48-8E2A-6D408F7FBD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Verilog: Variables (cont.)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3E0CF53-0666-4C43-91EB-9C96684A2AB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Values and Radix: </a:t>
            </a:r>
            <a:r>
              <a:rPr lang="en-US" dirty="0" err="1"/>
              <a:t>s’bxx</a:t>
            </a:r>
            <a:r>
              <a:rPr lang="en-US" dirty="0"/>
              <a:t> for size s, base b and value xx. </a:t>
            </a:r>
          </a:p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F36708B-35EA-0447-A381-E15C643B507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22102" y="2715833"/>
            <a:ext cx="4709206" cy="32213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120696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AC0B3B-A5EC-4F48-8E2A-6D408F7FBD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Verilog: Time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3E0CF53-0666-4C43-91EB-9C96684A2AB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Everything is in parallel unless you specify. </a:t>
            </a:r>
          </a:p>
          <a:p>
            <a:pPr lvl="1"/>
            <a:r>
              <a:rPr lang="en-US" dirty="0"/>
              <a:t>Blocking assignments are serialized</a:t>
            </a:r>
          </a:p>
          <a:p>
            <a:pPr lvl="1"/>
            <a:r>
              <a:rPr lang="en-US" dirty="0"/>
              <a:t>non-blocking are parallel (updated after block completes)</a:t>
            </a:r>
          </a:p>
          <a:p>
            <a:pPr lvl="1"/>
            <a:r>
              <a:rPr lang="en-US" dirty="0"/>
              <a:t>a single module can have multiple things happening at once! </a:t>
            </a:r>
          </a:p>
          <a:p>
            <a:pPr lvl="1"/>
            <a:r>
              <a:rPr lang="en-US" dirty="0"/>
              <a:t>indicate delay with the # operator. #5; //waits 5ns </a:t>
            </a:r>
          </a:p>
          <a:p>
            <a:r>
              <a:rPr lang="en-US" dirty="0"/>
              <a:t>Example: assuming all values are initially zero, what are the values of A and B after executing this Verilog code? </a:t>
            </a:r>
          </a:p>
          <a:p>
            <a:endParaRPr lang="en-US" dirty="0"/>
          </a:p>
          <a:p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D492206-AF49-224C-B8E2-33BC29CE521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27689" y="4858937"/>
            <a:ext cx="2411748" cy="18625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960658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C87CF9-22CC-0B48-A5A9-4A7DCD2383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Verilog: Execution Blocks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35BCE93-AC27-A144-9D85-6F5BF92A1D7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latin typeface="Arial Rounded MT Bold" panose="020F0704030504030204" pitchFamily="34" charset="77"/>
              </a:rPr>
              <a:t>begin</a:t>
            </a:r>
            <a:r>
              <a:rPr lang="en-US" dirty="0"/>
              <a:t> and </a:t>
            </a:r>
            <a:r>
              <a:rPr lang="en-US" dirty="0">
                <a:latin typeface="Arial Rounded MT Bold" panose="020F0704030504030204" pitchFamily="34" charset="77"/>
              </a:rPr>
              <a:t>end</a:t>
            </a:r>
            <a:r>
              <a:rPr lang="en-US" dirty="0"/>
              <a:t>.</a:t>
            </a:r>
            <a:br>
              <a:rPr lang="en-US" dirty="0"/>
            </a:br>
            <a:endParaRPr lang="en-US" dirty="0"/>
          </a:p>
          <a:p>
            <a:r>
              <a:rPr lang="en-US" dirty="0"/>
              <a:t>A block of things can run once, run repeatedly, or get re-run when something changes. </a:t>
            </a:r>
          </a:p>
          <a:p>
            <a:pPr lvl="1"/>
            <a:r>
              <a:rPr lang="en-US" dirty="0"/>
              <a:t>Once: initial begin</a:t>
            </a:r>
          </a:p>
          <a:p>
            <a:pPr lvl="1"/>
            <a:r>
              <a:rPr lang="en-US" dirty="0"/>
              <a:t>Repeated: always begin</a:t>
            </a:r>
          </a:p>
          <a:p>
            <a:pPr lvl="1"/>
            <a:r>
              <a:rPr lang="en-US" dirty="0"/>
              <a:t>Triggered (on either): always @(</a:t>
            </a:r>
            <a:r>
              <a:rPr lang="en-US" dirty="0" err="1"/>
              <a:t>var</a:t>
            </a:r>
            <a:r>
              <a:rPr lang="en-US" dirty="0"/>
              <a:t>) </a:t>
            </a:r>
          </a:p>
        </p:txBody>
      </p:sp>
    </p:spTree>
    <p:extLst>
      <p:ext uri="{BB962C8B-B14F-4D97-AF65-F5344CB8AC3E}">
        <p14:creationId xmlns:p14="http://schemas.microsoft.com/office/powerpoint/2010/main" val="7231217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C87CF9-22CC-0B48-A5A9-4A7DCD2383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Verilog: Abstract concepts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35BCE93-AC27-A144-9D85-6F5BF92A1D7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These are extras for the simulator and are useful for writing test fixtures. </a:t>
            </a:r>
          </a:p>
          <a:p>
            <a:pPr lvl="1"/>
            <a:r>
              <a:rPr lang="en-US" dirty="0"/>
              <a:t>$write : like </a:t>
            </a:r>
            <a:r>
              <a:rPr lang="en-US" dirty="0" err="1"/>
              <a:t>printf</a:t>
            </a:r>
            <a:endParaRPr lang="en-US" dirty="0"/>
          </a:p>
          <a:p>
            <a:pPr lvl="1"/>
            <a:r>
              <a:rPr lang="en-US" dirty="0"/>
              <a:t>$display : like </a:t>
            </a:r>
            <a:r>
              <a:rPr lang="en-US" dirty="0" err="1"/>
              <a:t>printf</a:t>
            </a:r>
            <a:r>
              <a:rPr lang="en-US" dirty="0"/>
              <a:t> with newline</a:t>
            </a:r>
          </a:p>
          <a:p>
            <a:pPr lvl="1"/>
            <a:r>
              <a:rPr lang="en-US" dirty="0"/>
              <a:t>$finish : halts the simulation </a:t>
            </a:r>
          </a:p>
        </p:txBody>
      </p:sp>
    </p:spTree>
    <p:extLst>
      <p:ext uri="{BB962C8B-B14F-4D97-AF65-F5344CB8AC3E}">
        <p14:creationId xmlns:p14="http://schemas.microsoft.com/office/powerpoint/2010/main" val="258261669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441777-B213-0146-89E4-7AB8EC81FA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Verilog: Selection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2615069-B69D-5540-8D01-22598013CDF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Similar to C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E362738-43D3-5A4E-922B-C4AB527619D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23742" y="2415773"/>
            <a:ext cx="3136900" cy="3340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380149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421A9C-EAA1-DA4C-ADB9-786DDE14A4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Verilog: Looping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C4EC0526-DC8E-F048-9888-1029EFF9120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18504" y="2275447"/>
            <a:ext cx="6438900" cy="4305300"/>
          </a:xfrm>
          <a:prstGeom prst="rect">
            <a:avLst/>
          </a:prstGeom>
        </p:spPr>
      </p:pic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7541030A-49E7-EB42-88A4-6F6CE914D83C}"/>
              </a:ext>
            </a:extLst>
          </p:cNvPr>
          <p:cNvSpPr txBox="1">
            <a:spLocks/>
          </p:cNvSpPr>
          <p:nvPr/>
        </p:nvSpPr>
        <p:spPr>
          <a:xfrm>
            <a:off x="838200" y="1825625"/>
            <a:ext cx="10515600" cy="48958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751F1C"/>
              </a:buClr>
              <a:buFont typeface="Wingdings" pitchFamily="2" charset="2"/>
              <a:buChar char="q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751F1C"/>
              </a:buClr>
              <a:buFont typeface="Wingdings" pitchFamily="2" charset="2"/>
              <a:buChar char="Ø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751F1C"/>
              </a:buClr>
              <a:buFont typeface="Wingdings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751F1C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751F1C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/>
              <a:t>Similar to C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4502774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184C2C-6038-9F4A-B6E9-66BB728DF3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Questions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D98735C-6DBA-BD49-BF2B-FA3450F8EA6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How to add more features to the ALU?</a:t>
            </a:r>
          </a:p>
          <a:p>
            <a:pPr lvl="1"/>
            <a:r>
              <a:rPr lang="en-US" dirty="0"/>
              <a:t>Overflow detector (cont.)</a:t>
            </a:r>
          </a:p>
          <a:p>
            <a:pPr lvl="1"/>
            <a:r>
              <a:rPr lang="en-US" dirty="0"/>
              <a:t>Zero detector</a:t>
            </a:r>
          </a:p>
          <a:p>
            <a:r>
              <a:rPr lang="en-US" dirty="0"/>
              <a:t>How to program the gates -- Verilog</a:t>
            </a:r>
            <a:r>
              <a:rPr lang="en-US"/>
              <a:t>?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3131268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B6862B-C122-664A-AF3B-84298C3C0E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ALU (adding </a:t>
            </a:r>
            <a:r>
              <a:rPr lang="en-US" b="1" dirty="0"/>
              <a:t>Zero Detector</a:t>
            </a:r>
            <a:r>
              <a:rPr lang="en-US" dirty="0"/>
              <a:t>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4195291-3783-6946-B7E6-3515D6E47EB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Why zero detector?</a:t>
            </a:r>
          </a:p>
          <a:p>
            <a:pPr lvl="1"/>
            <a:r>
              <a:rPr lang="en-US" dirty="0"/>
              <a:t>Set less than </a:t>
            </a:r>
            <a:r>
              <a:rPr lang="en-US" dirty="0">
                <a:sym typeface="Wingdings" pitchFamily="2" charset="2"/>
              </a:rPr>
              <a:t> a – b &lt; 0</a:t>
            </a:r>
          </a:p>
          <a:p>
            <a:pPr lvl="1"/>
            <a:r>
              <a:rPr lang="en-US" dirty="0">
                <a:sym typeface="Wingdings" pitchFamily="2" charset="2"/>
              </a:rPr>
              <a:t>Set on equal  a – b = 0</a:t>
            </a:r>
          </a:p>
          <a:p>
            <a:r>
              <a:rPr lang="en-US" dirty="0">
                <a:sym typeface="Wingdings" pitchFamily="2" charset="2"/>
              </a:rPr>
              <a:t>All results return 0</a:t>
            </a: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E6BE100-97FD-E44C-A7B8-1B877A40B23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57896" y="1825625"/>
            <a:ext cx="4848491" cy="4518489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CA5C006C-1184-414A-948B-66B8BB9AA5B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3082" y="3667588"/>
            <a:ext cx="5867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03090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681F3B-A5D0-8C48-A939-0D6E765E9B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ALU (adding </a:t>
            </a:r>
            <a:r>
              <a:rPr lang="en-US" b="1" i="1" dirty="0"/>
              <a:t>Overflow Detector</a:t>
            </a:r>
            <a:r>
              <a:rPr lang="en-US" dirty="0"/>
              <a:t>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A36A0ED-B884-534C-A2CD-21287193ED6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For addition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A9A83D8-4F78-284A-8318-FB9A3E2EA70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2421688"/>
            <a:ext cx="4734983" cy="1646443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CF98B991-75B0-C743-8DF4-29B0ED0028A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14692" y="1574800"/>
            <a:ext cx="4547008" cy="3867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63029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9603C1-3AFA-3C4A-997E-E5BC5FEFD4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ALU (Overflow Detector cont.)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C0437669-E52A-794D-A90A-A77CBE33004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56699" y="2382838"/>
            <a:ext cx="2298700" cy="32131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32A9B515-8692-FD42-BD88-0B1836DAC66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84313" y="2382838"/>
            <a:ext cx="5956300" cy="609600"/>
          </a:xfrm>
          <a:prstGeom prst="rect">
            <a:avLst/>
          </a:prstGeom>
        </p:spPr>
      </p:pic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34763C55-2855-6F4C-8001-C9AC76792500}"/>
              </a:ext>
            </a:extLst>
          </p:cNvPr>
          <p:cNvSpPr txBox="1">
            <a:spLocks/>
          </p:cNvSpPr>
          <p:nvPr/>
        </p:nvSpPr>
        <p:spPr>
          <a:xfrm>
            <a:off x="838200" y="1825625"/>
            <a:ext cx="10515600" cy="48958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751F1C"/>
              </a:buClr>
              <a:buFont typeface="Wingdings" pitchFamily="2" charset="2"/>
              <a:buChar char="q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751F1C"/>
              </a:buClr>
              <a:buFont typeface="Wingdings" pitchFamily="2" charset="2"/>
              <a:buChar char="Ø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751F1C"/>
              </a:buClr>
              <a:buFont typeface="Wingdings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751F1C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751F1C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/>
              <a:t>For addition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5508426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1D26C4-711F-EA4C-88E3-FD04E99B55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ALU (Overflow Detection cont.)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E8AC179-5456-7942-95E2-1820A7D97632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For Subtraction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𝐵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+(−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𝐵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b="0" dirty="0"/>
              </a:p>
              <a:p>
                <a:pPr lvl="1"/>
                <a:r>
                  <a:rPr lang="en-US" dirty="0" err="1"/>
                  <a:t>Binv</a:t>
                </a:r>
                <a:r>
                  <a:rPr lang="en-US" dirty="0"/>
                  <a:t> = 1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E8AC179-5456-7942-95E2-1820A7D9763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965" t="-23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3">
            <a:extLst>
              <a:ext uri="{FF2B5EF4-FFF2-40B4-BE49-F238E27FC236}">
                <a16:creationId xmlns:a16="http://schemas.microsoft.com/office/drawing/2014/main" id="{D2781FA9-C18C-CF44-B392-B4987D9F167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95132" y="1599876"/>
            <a:ext cx="1909901" cy="2618413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7E395DFB-C0FD-2B48-A2EE-85353A5A94B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010220" y="1669085"/>
            <a:ext cx="2163822" cy="2479997"/>
          </a:xfrm>
          <a:prstGeom prst="rect">
            <a:avLst/>
          </a:prstGeom>
        </p:spPr>
      </p:pic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EBCBF78F-0D1A-7B4E-9E1E-2F1FF5B4BDE0}"/>
              </a:ext>
            </a:extLst>
          </p:cNvPr>
          <p:cNvCxnSpPr>
            <a:cxnSpLocks/>
            <a:stCxn id="4" idx="3"/>
            <a:endCxn id="5" idx="1"/>
          </p:cNvCxnSpPr>
          <p:nvPr/>
        </p:nvCxnSpPr>
        <p:spPr>
          <a:xfrm>
            <a:off x="7505033" y="2909083"/>
            <a:ext cx="1505187" cy="1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Picture 13">
            <a:extLst>
              <a:ext uri="{FF2B5EF4-FFF2-40B4-BE49-F238E27FC236}">
                <a16:creationId xmlns:a16="http://schemas.microsoft.com/office/drawing/2014/main" id="{A0A423C9-DC84-6E40-A2AF-E8119A91810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38200" y="4464122"/>
            <a:ext cx="6261100" cy="457200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F27F6065-B685-1145-9626-3DCC7F31731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44190" y="5237140"/>
            <a:ext cx="6489700" cy="431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497332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A07B7C-C92E-AB4F-A43F-9A2C1821A4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Introduce to Verilog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C07F5B1-F9EE-CC4D-9504-F23518A5BD8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Hardware Description Language</a:t>
            </a:r>
          </a:p>
          <a:p>
            <a:r>
              <a:rPr lang="en-US" dirty="0"/>
              <a:t>Basically, it describes how to design circuits out of gates.</a:t>
            </a:r>
          </a:p>
          <a:p>
            <a:r>
              <a:rPr lang="en-US" dirty="0"/>
              <a:t>All things in Verilog happen in parallel.</a:t>
            </a:r>
          </a:p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D38871E-5FD2-5D4D-BBE8-6E022DB6BDF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00034" y="4050393"/>
            <a:ext cx="3975368" cy="25337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88993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FA9F0A-D86E-CD41-9103-AB0E1849B6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Verilog: Basic Syntax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AECBC0B-3CAD-FB40-A969-03D77E1F602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3995626"/>
          </a:xfrm>
        </p:spPr>
        <p:txBody>
          <a:bodyPr/>
          <a:lstStyle/>
          <a:p>
            <a:r>
              <a:rPr lang="en-US" dirty="0"/>
              <a:t>No braces, instead begin and end</a:t>
            </a:r>
          </a:p>
          <a:p>
            <a:r>
              <a:rPr lang="en-US" dirty="0"/>
              <a:t>Components are enclosed in module tags.</a:t>
            </a:r>
          </a:p>
          <a:p>
            <a:r>
              <a:rPr lang="en-US" dirty="0"/>
              <a:t>Each module name is followed by a list of inputs and outputs </a:t>
            </a:r>
          </a:p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FEB0C52-AB50-8B48-BADF-95BEE5B304A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5430" y="3387857"/>
            <a:ext cx="9454607" cy="23303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256752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8A8243-F005-A842-9C5D-17E430FFE7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Verilog: Variables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A9DD427-9D9B-6F4A-9A91-499EEE9D7DC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Types</a:t>
            </a:r>
          </a:p>
          <a:p>
            <a:pPr lvl="1"/>
            <a:r>
              <a:rPr lang="en-US" dirty="0"/>
              <a:t>wire : Just wires, used for combinational logic. </a:t>
            </a:r>
          </a:p>
          <a:p>
            <a:pPr lvl="1"/>
            <a:r>
              <a:rPr lang="en-US" dirty="0" err="1"/>
              <a:t>reg</a:t>
            </a:r>
            <a:r>
              <a:rPr lang="en-US" dirty="0"/>
              <a:t> : similar to registers: used for sequential (and sometimes combinational). </a:t>
            </a:r>
          </a:p>
          <a:p>
            <a:r>
              <a:rPr lang="en-US" dirty="0"/>
              <a:t>Assignment </a:t>
            </a:r>
          </a:p>
          <a:p>
            <a:pPr lvl="1"/>
            <a:r>
              <a:rPr lang="en-US" dirty="0"/>
              <a:t>– Blocking assignment (=): execution pauses until this is done.</a:t>
            </a:r>
          </a:p>
          <a:p>
            <a:pPr lvl="1"/>
            <a:r>
              <a:rPr lang="en-US" dirty="0"/>
              <a:t>– Non-Blocking assignment (&lt;=): happens in parallel to everything else. </a:t>
            </a:r>
          </a:p>
          <a:p>
            <a:r>
              <a:rPr lang="en-US" dirty="0"/>
              <a:t>Busses: arrays of wires. </a:t>
            </a:r>
          </a:p>
          <a:p>
            <a:pPr lvl="1"/>
            <a:r>
              <a:rPr lang="en-US" dirty="0"/>
              <a:t>– Declare: wire [15:0] blah;</a:t>
            </a:r>
          </a:p>
          <a:p>
            <a:pPr lvl="1"/>
            <a:r>
              <a:rPr lang="en-US" dirty="0"/>
              <a:t>– Assign: foo = 16’b0010101111110101;</a:t>
            </a:r>
          </a:p>
          <a:p>
            <a:pPr lvl="1"/>
            <a:r>
              <a:rPr lang="en-US" dirty="0"/>
              <a:t>– Reference: foo = blah[15:8];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4361073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ose_themed" id="{974E9FA3-6890-AF45-9A34-E5F284D2E92C}" vid="{20B007DF-B7A4-1A47-878F-F510C21538E3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2243</TotalTime>
  <Words>411</Words>
  <Application>Microsoft Office PowerPoint</Application>
  <PresentationFormat>Widescreen</PresentationFormat>
  <Paragraphs>70</Paragraphs>
  <Slides>15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2" baseType="lpstr">
      <vt:lpstr>Arial</vt:lpstr>
      <vt:lpstr>Arial Rounded MT Bold</vt:lpstr>
      <vt:lpstr>Calibri</vt:lpstr>
      <vt:lpstr>Calibri Light</vt:lpstr>
      <vt:lpstr>Cambria Math</vt:lpstr>
      <vt:lpstr>Wingdings</vt:lpstr>
      <vt:lpstr>Office Theme</vt:lpstr>
      <vt:lpstr>CSSE 132 Build ALU with Verilog</vt:lpstr>
      <vt:lpstr>Questions</vt:lpstr>
      <vt:lpstr>ALU (adding Zero Detector)</vt:lpstr>
      <vt:lpstr>ALU (adding Overflow Detector)</vt:lpstr>
      <vt:lpstr>ALU (Overflow Detector cont.)</vt:lpstr>
      <vt:lpstr>ALU (Overflow Detection cont.)</vt:lpstr>
      <vt:lpstr>Introduce to Verilog</vt:lpstr>
      <vt:lpstr>Verilog: Basic Syntax</vt:lpstr>
      <vt:lpstr>Verilog: Variables</vt:lpstr>
      <vt:lpstr>Verilog: Variables (cont.)</vt:lpstr>
      <vt:lpstr>Verilog: Time</vt:lpstr>
      <vt:lpstr>Verilog: Execution Blocks</vt:lpstr>
      <vt:lpstr>Verilog: Abstract concepts</vt:lpstr>
      <vt:lpstr>Verilog: Selection</vt:lpstr>
      <vt:lpstr>Verilog: Looping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CSSE 132 Introduction to Computer Systems</dc:title>
  <dc:creator>Song, Lixing</dc:creator>
  <cp:lastModifiedBy>Song, Lixing</cp:lastModifiedBy>
  <cp:revision>101</cp:revision>
  <dcterms:created xsi:type="dcterms:W3CDTF">2018-07-09T21:38:51Z</dcterms:created>
  <dcterms:modified xsi:type="dcterms:W3CDTF">2019-03-08T02:02:59Z</dcterms:modified>
</cp:coreProperties>
</file>