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58" r:id="rId6"/>
    <p:sldId id="277" r:id="rId7"/>
    <p:sldId id="263" r:id="rId8"/>
    <p:sldId id="264" r:id="rId9"/>
    <p:sldId id="265" r:id="rId10"/>
    <p:sldId id="278" r:id="rId11"/>
    <p:sldId id="284" r:id="rId12"/>
    <p:sldId id="280" r:id="rId13"/>
    <p:sldId id="285" r:id="rId14"/>
    <p:sldId id="286" r:id="rId15"/>
    <p:sldId id="287" r:id="rId16"/>
    <p:sldId id="272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171B5-30BF-400C-9417-15627D0DBB1C}" v="2" dt="2019-10-08T13:11:43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9"/>
    <p:restoredTop sz="94733"/>
  </p:normalViewPr>
  <p:slideViewPr>
    <p:cSldViewPr snapToGrid="0" snapToObjects="1">
      <p:cViewPr varScale="1">
        <p:scale>
          <a:sx n="101" d="100"/>
          <a:sy n="101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F6ACCFC8-3EA6-9647-BA57-6AB35016EFFF}"/>
  </pc:docChgLst>
  <pc:docChgLst>
    <pc:chgData name="Song, Lixing" userId="S::song3@rose-hulman.edu::d86a4794-d57c-4f6d-acee-3349d9d3edfc" providerId="AD" clId="Web-{7DBC45EE-0074-456E-D72F-5AEFB421317C}"/>
  </pc:docChgLst>
  <pc:docChgLst>
    <pc:chgData name="Song, Lixing" userId="d86a4794-d57c-4f6d-acee-3349d9d3edfc" providerId="ADAL" clId="{B33AF24C-D541-4FF5-AC19-37F02A3C809E}"/>
  </pc:docChgLst>
  <pc:docChgLst>
    <pc:chgData name="Song, Lixing" userId="d86a4794-d57c-4f6d-acee-3349d9d3edfc" providerId="ADAL" clId="{017C6E1C-222A-E645-A719-6E598AF3D917}"/>
  </pc:docChgLst>
  <pc:docChgLst>
    <pc:chgData name="Song, Lixing" userId="d86a4794-d57c-4f6d-acee-3349d9d3edfc" providerId="ADAL" clId="{9B1171B5-30BF-400C-9417-15627D0DBB1C}"/>
    <pc:docChg chg="modSld">
      <pc:chgData name="Song, Lixing" userId="d86a4794-d57c-4f6d-acee-3349d9d3edfc" providerId="ADAL" clId="{9B1171B5-30BF-400C-9417-15627D0DBB1C}" dt="2019-10-08T13:11:43.255" v="1"/>
      <pc:docMkLst>
        <pc:docMk/>
      </pc:docMkLst>
      <pc:sldChg chg="delSp modAnim">
        <pc:chgData name="Song, Lixing" userId="d86a4794-d57c-4f6d-acee-3349d9d3edfc" providerId="ADAL" clId="{9B1171B5-30BF-400C-9417-15627D0DBB1C}" dt="2019-10-08T13:11:43.255" v="1"/>
        <pc:sldMkLst>
          <pc:docMk/>
          <pc:sldMk cId="705596819" sldId="277"/>
        </pc:sldMkLst>
        <pc:inkChg chg="del">
          <ac:chgData name="Song, Lixing" userId="d86a4794-d57c-4f6d-acee-3349d9d3edfc" providerId="ADAL" clId="{9B1171B5-30BF-400C-9417-15627D0DBB1C}" dt="2019-10-08T13:11:32.514" v="0"/>
          <ac:inkMkLst>
            <pc:docMk/>
            <pc:sldMk cId="705596819" sldId="277"/>
            <ac:inkMk id="76" creationId="{8234A254-7CA3-4EB7-B141-B03785ECF09D}"/>
          </ac:inkMkLst>
        </pc:inkChg>
      </pc:sldChg>
    </pc:docChg>
  </pc:docChgLst>
  <pc:docChgLst>
    <pc:chgData name="Song, Lixing" userId="S::song3@rose-hulman.edu::d86a4794-d57c-4f6d-acee-3349d9d3edfc" providerId="AD" clId="Web-{6608B76C-CE00-8018-15DE-AB8D7BCE6252}"/>
    <pc:docChg chg="modSld sldOrd">
      <pc:chgData name="Song, Lixing" userId="S::song3@rose-hulman.edu::d86a4794-d57c-4f6d-acee-3349d9d3edfc" providerId="AD" clId="Web-{6608B76C-CE00-8018-15DE-AB8D7BCE6252}" dt="2019-10-04T18:43:43.403" v="11"/>
      <pc:docMkLst>
        <pc:docMk/>
      </pc:docMkLst>
      <pc:sldChg chg="mod ord modShow">
        <pc:chgData name="Song, Lixing" userId="S::song3@rose-hulman.edu::d86a4794-d57c-4f6d-acee-3349d9d3edfc" providerId="AD" clId="Web-{6608B76C-CE00-8018-15DE-AB8D7BCE6252}" dt="2019-10-04T18:43:43.403" v="11"/>
        <pc:sldMkLst>
          <pc:docMk/>
          <pc:sldMk cId="3801095407" sldId="258"/>
        </pc:sldMkLst>
      </pc:sldChg>
      <pc:sldChg chg="modSp">
        <pc:chgData name="Song, Lixing" userId="S::song3@rose-hulman.edu::d86a4794-d57c-4f6d-acee-3349d9d3edfc" providerId="AD" clId="Web-{6608B76C-CE00-8018-15DE-AB8D7BCE6252}" dt="2019-10-04T18:38:31.313" v="6" actId="20577"/>
        <pc:sldMkLst>
          <pc:docMk/>
          <pc:sldMk cId="1641175946" sldId="275"/>
        </pc:sldMkLst>
        <pc:spChg chg="mod">
          <ac:chgData name="Song, Lixing" userId="S::song3@rose-hulman.edu::d86a4794-d57c-4f6d-acee-3349d9d3edfc" providerId="AD" clId="Web-{6608B76C-CE00-8018-15DE-AB8D7BCE6252}" dt="2019-10-04T18:38:31.313" v="6" actId="20577"/>
          <ac:spMkLst>
            <pc:docMk/>
            <pc:sldMk cId="1641175946" sldId="275"/>
            <ac:spMk id="6" creationId="{9A49505A-3259-4924-BD4B-89580D7ECBC0}"/>
          </ac:spMkLst>
        </pc:spChg>
      </pc:sldChg>
      <pc:sldChg chg="ord">
        <pc:chgData name="Song, Lixing" userId="S::song3@rose-hulman.edu::d86a4794-d57c-4f6d-acee-3349d9d3edfc" providerId="AD" clId="Web-{6608B76C-CE00-8018-15DE-AB8D7BCE6252}" dt="2019-10-04T18:43:33.684" v="9"/>
        <pc:sldMkLst>
          <pc:docMk/>
          <pc:sldMk cId="2033074946" sldId="276"/>
        </pc:sldMkLst>
      </pc:sldChg>
      <pc:sldChg chg="ord">
        <pc:chgData name="Song, Lixing" userId="S::song3@rose-hulman.edu::d86a4794-d57c-4f6d-acee-3349d9d3edfc" providerId="AD" clId="Web-{6608B76C-CE00-8018-15DE-AB8D7BCE6252}" dt="2019-10-04T18:43:01.214" v="8"/>
        <pc:sldMkLst>
          <pc:docMk/>
          <pc:sldMk cId="705596819" sldId="277"/>
        </pc:sldMkLst>
      </pc:sldChg>
    </pc:docChg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FBFE2C61-FE6C-E94E-A333-00BF94AE04D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zeria-labs.com/functions-and-the-stack-part-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The Stack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Monday, April 20, 2020</a:t>
            </a: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add(), C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</p:cNvCxnSpPr>
          <p:nvPr/>
        </p:nvCxnSpPr>
        <p:spPr>
          <a:xfrm flipV="1">
            <a:off x="3325018" y="2906098"/>
            <a:ext cx="1053462" cy="1157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>
            <a:cxnSpLocks/>
          </p:cNvCxnSpPr>
          <p:nvPr/>
        </p:nvCxnSpPr>
        <p:spPr>
          <a:xfrm flipV="1">
            <a:off x="7315201" y="2906098"/>
            <a:ext cx="1269680" cy="11770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59DE3-7AFD-EE4B-B4C8-59B36A916949}"/>
              </a:ext>
            </a:extLst>
          </p:cNvPr>
          <p:cNvSpPr/>
          <p:nvPr/>
        </p:nvSpPr>
        <p:spPr>
          <a:xfrm>
            <a:off x="8584881" y="2783554"/>
            <a:ext cx="2486818" cy="17543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a = 3;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b = 4;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B1435-154A-0F4A-A301-C61D4BD507C1}"/>
              </a:ext>
            </a:extLst>
          </p:cNvPr>
          <p:cNvSpPr/>
          <p:nvPr/>
        </p:nvSpPr>
        <p:spPr>
          <a:xfrm>
            <a:off x="4378481" y="2816504"/>
            <a:ext cx="2936720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add(int a, int b)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result;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result = a + b;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result;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ED50-171F-624E-B14F-A3B622621702}"/>
              </a:ext>
            </a:extLst>
          </p:cNvPr>
          <p:cNvSpPr/>
          <p:nvPr/>
        </p:nvSpPr>
        <p:spPr>
          <a:xfrm>
            <a:off x="838200" y="2506555"/>
            <a:ext cx="2486818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res =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a = 1;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b = 2;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res = add(a, b);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res;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68E10-D5C2-8944-A519-357F827ABED6}"/>
              </a:ext>
            </a:extLst>
          </p:cNvPr>
          <p:cNvCxnSpPr>
            <a:cxnSpLocks/>
          </p:cNvCxnSpPr>
          <p:nvPr/>
        </p:nvCxnSpPr>
        <p:spPr>
          <a:xfrm flipH="1" flipV="1">
            <a:off x="7315201" y="4205665"/>
            <a:ext cx="1269680" cy="39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346C18-D091-7C43-85E8-5A2064A7AE51}"/>
              </a:ext>
            </a:extLst>
          </p:cNvPr>
          <p:cNvCxnSpPr>
            <a:cxnSpLocks/>
          </p:cNvCxnSpPr>
          <p:nvPr/>
        </p:nvCxnSpPr>
        <p:spPr>
          <a:xfrm flipH="1" flipV="1">
            <a:off x="3351290" y="4205664"/>
            <a:ext cx="1027190" cy="257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9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add(), ARM assembly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</p:cNvCxnSpPr>
          <p:nvPr/>
        </p:nvCxnSpPr>
        <p:spPr>
          <a:xfrm flipV="1">
            <a:off x="3216910" y="205577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>
            <a:cxnSpLocks/>
          </p:cNvCxnSpPr>
          <p:nvPr/>
        </p:nvCxnSpPr>
        <p:spPr>
          <a:xfrm flipV="1">
            <a:off x="7085920" y="2359665"/>
            <a:ext cx="1498961" cy="1657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59DE3-7AFD-EE4B-B4C8-59B36A916949}"/>
              </a:ext>
            </a:extLst>
          </p:cNvPr>
          <p:cNvSpPr/>
          <p:nvPr/>
        </p:nvSpPr>
        <p:spPr>
          <a:xfrm>
            <a:off x="8584881" y="2164760"/>
            <a:ext cx="2513090" cy="258532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.DO_NOTHING: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#3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#4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r0, #0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bx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B1435-154A-0F4A-A301-C61D4BD507C1}"/>
              </a:ext>
            </a:extLst>
          </p:cNvPr>
          <p:cNvSpPr/>
          <p:nvPr/>
        </p:nvSpPr>
        <p:spPr>
          <a:xfrm>
            <a:off x="4396850" y="192018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ED50-171F-624E-B14F-A3B622621702}"/>
              </a:ext>
            </a:extLst>
          </p:cNvPr>
          <p:cNvSpPr/>
          <p:nvPr/>
        </p:nvSpPr>
        <p:spPr>
          <a:xfrm>
            <a:off x="798793" y="153705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68E10-D5C2-8944-A519-357F827ABED6}"/>
              </a:ext>
            </a:extLst>
          </p:cNvPr>
          <p:cNvCxnSpPr>
            <a:cxnSpLocks/>
          </p:cNvCxnSpPr>
          <p:nvPr/>
        </p:nvCxnSpPr>
        <p:spPr>
          <a:xfrm flipH="1" flipV="1">
            <a:off x="7085920" y="4212416"/>
            <a:ext cx="1498961" cy="346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346C18-D091-7C43-85E8-5A2064A7AE51}"/>
              </a:ext>
            </a:extLst>
          </p:cNvPr>
          <p:cNvCxnSpPr>
            <a:cxnSpLocks/>
          </p:cNvCxnSpPr>
          <p:nvPr/>
        </p:nvCxnSpPr>
        <p:spPr>
          <a:xfrm flipH="1" flipV="1">
            <a:off x="3326326" y="487290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9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Caller prologue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7484790" y="24023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8664730" y="22667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5066673" y="18836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7594206" y="52194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1538ED4-35FF-2747-A0A7-8DA8ACA5ADC6}"/>
              </a:ext>
            </a:extLst>
          </p:cNvPr>
          <p:cNvSpPr/>
          <p:nvPr/>
        </p:nvSpPr>
        <p:spPr>
          <a:xfrm>
            <a:off x="1107409" y="4358669"/>
            <a:ext cx="388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set b as the 2nd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function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C2F30-B4F8-9C4E-8A54-4C5A74661B5A}"/>
              </a:ext>
            </a:extLst>
          </p:cNvPr>
          <p:cNvSpPr/>
          <p:nvPr/>
        </p:nvSpPr>
        <p:spPr>
          <a:xfrm>
            <a:off x="1198138" y="4632463"/>
            <a:ext cx="379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set a as the 1st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function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288CD-392E-D24D-AD61-B8F760D903CB}"/>
              </a:ext>
            </a:extLst>
          </p:cNvPr>
          <p:cNvSpPr/>
          <p:nvPr/>
        </p:nvSpPr>
        <p:spPr>
          <a:xfrm>
            <a:off x="1395634" y="4896285"/>
            <a:ext cx="359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Branch to function add. Also, load return address into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78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</a:t>
            </a:r>
            <a:r>
              <a:rPr lang="en-US" dirty="0" err="1"/>
              <a:t>Callee</a:t>
            </a:r>
            <a:r>
              <a:rPr lang="en-US" dirty="0"/>
              <a:t> prologue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3256317" y="24785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4436257" y="23429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838200" y="19598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3365733" y="52956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C70098D-A46B-6141-A9C1-E704AEAAD0E0}"/>
              </a:ext>
            </a:extLst>
          </p:cNvPr>
          <p:cNvSpPr/>
          <p:nvPr/>
        </p:nvSpPr>
        <p:spPr>
          <a:xfrm>
            <a:off x="7154215" y="2576636"/>
            <a:ext cx="272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reserve stack space for add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1ADCE-8ED6-3B41-AA7C-B81737BE4C4D}"/>
              </a:ext>
            </a:extLst>
          </p:cNvPr>
          <p:cNvSpPr/>
          <p:nvPr/>
        </p:nvSpPr>
        <p:spPr>
          <a:xfrm>
            <a:off x="7163013" y="2867046"/>
            <a:ext cx="449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save LR onto the stack so we can overwrite it*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2BC14-3B72-BA42-8EE9-749953506953}"/>
              </a:ext>
            </a:extLst>
          </p:cNvPr>
          <p:cNvSpPr/>
          <p:nvPr/>
        </p:nvSpPr>
        <p:spPr>
          <a:xfrm>
            <a:off x="7154215" y="3163010"/>
            <a:ext cx="177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input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B4385-3E21-6848-96E2-2BBBBE02634B}"/>
              </a:ext>
            </a:extLst>
          </p:cNvPr>
          <p:cNvSpPr/>
          <p:nvPr/>
        </p:nvSpPr>
        <p:spPr>
          <a:xfrm>
            <a:off x="7154215" y="3436957"/>
            <a:ext cx="173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input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B4CB5-F2C3-7F43-B931-E8449E0321DE}"/>
              </a:ext>
            </a:extLst>
          </p:cNvPr>
          <p:cNvSpPr/>
          <p:nvPr/>
        </p:nvSpPr>
        <p:spPr>
          <a:xfrm>
            <a:off x="5846670" y="5883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*Note: not always necessary. L</a:t>
            </a:r>
            <a:r>
              <a:rPr lang="en-US" dirty="0"/>
              <a:t>eaf vs. non-leaf function</a:t>
            </a:r>
          </a:p>
          <a:p>
            <a:r>
              <a:rPr lang="en-US" dirty="0">
                <a:hlinkClick r:id="rId2"/>
              </a:rPr>
              <a:t>https://azeria-labs.com/functions-and-the-stack-part-7/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</a:t>
            </a:r>
            <a:r>
              <a:rPr lang="en-US" dirty="0" err="1"/>
              <a:t>Callee</a:t>
            </a:r>
            <a:r>
              <a:rPr lang="en-US" dirty="0"/>
              <a:t> epilogue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3256317" y="24785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4436257" y="23429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838200" y="19598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3365733" y="52956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0B31322-D2EE-294A-A3C6-E1D8DBCB02F2}"/>
              </a:ext>
            </a:extLst>
          </p:cNvPr>
          <p:cNvSpPr/>
          <p:nvPr/>
        </p:nvSpPr>
        <p:spPr>
          <a:xfrm>
            <a:off x="7174926" y="4838972"/>
            <a:ext cx="270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release stack space for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EE798-607C-8541-972D-297278560236}"/>
              </a:ext>
            </a:extLst>
          </p:cNvPr>
          <p:cNvSpPr/>
          <p:nvPr/>
        </p:nvSpPr>
        <p:spPr>
          <a:xfrm>
            <a:off x="7163013" y="5129816"/>
            <a:ext cx="419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load next instruction’s address from the saved prior value of LR.</a:t>
            </a:r>
          </a:p>
        </p:txBody>
      </p:sp>
    </p:spTree>
    <p:extLst>
      <p:ext uri="{BB962C8B-B14F-4D97-AF65-F5344CB8AC3E}">
        <p14:creationId xmlns:p14="http://schemas.microsoft.com/office/powerpoint/2010/main" val="195068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Caller epilogue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7484790" y="24023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8664730" y="22667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5066673" y="18836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7594206" y="52194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F8CCB6-A525-2B42-94A7-814240F0A816}"/>
              </a:ext>
            </a:extLst>
          </p:cNvPr>
          <p:cNvSpPr/>
          <p:nvPr/>
        </p:nvSpPr>
        <p:spPr>
          <a:xfrm>
            <a:off x="1656316" y="5176587"/>
            <a:ext cx="341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the returned result from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max()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F5356-393C-0041-8F58-C6801100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2486819" cy="345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622C-DA76-FD4E-98DB-EEAC3D4E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80" y="1690688"/>
            <a:ext cx="2517620" cy="4468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77A0-AB8C-DF40-AB66-A26BFF05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05" y="2354437"/>
            <a:ext cx="2954030" cy="21225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25018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/>
          <p:nvPr/>
        </p:nvCxnSpPr>
        <p:spPr>
          <a:xfrm>
            <a:off x="6858000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2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6C6A-A448-004A-BFE7-4F31BE23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DE6B-4B67-C241-87A5-A07CB19F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sub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prologue. Allocating space on the stack for the function called.*/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#14]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prologue. Saving Frame Pointer and LR onto the stack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9BD9-B263-3A47-8810-994B314B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#1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(a=1). This also serves as setting up the first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#2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(b=2). This also serves as setting up the second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bl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max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Calling/branching to function max */</a:t>
            </a:r>
          </a:p>
        </p:txBody>
      </p:sp>
    </p:spTree>
    <p:extLst>
      <p:ext uri="{BB962C8B-B14F-4D97-AF65-F5344CB8AC3E}">
        <p14:creationId xmlns:p14="http://schemas.microsoft.com/office/powerpoint/2010/main" val="3297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3EA3-2D10-3548-8A09-9756286C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645E-CC41-AE4A-BB61-E6D10FBE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epilogue. Readjusting the Stack Pointer The Stack Frame of a function is finally destroyed at this step. 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pc,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#-4]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epilogue. Jumping to previously saved LR via direct load into PC. */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*leaf </a:t>
            </a:r>
            <a:r>
              <a:rPr lang="en-US" dirty="0" err="1"/>
              <a:t>v.s</a:t>
            </a:r>
            <a:r>
              <a:rPr lang="en-US" dirty="0"/>
              <a:t>. non-leaf function https://</a:t>
            </a:r>
            <a:r>
              <a:rPr lang="en-US" dirty="0" err="1"/>
              <a:t>azeria-labs.com</a:t>
            </a:r>
            <a:r>
              <a:rPr lang="en-US" dirty="0"/>
              <a:t>/functions-and-the-stack-part-7/</a:t>
            </a:r>
          </a:p>
        </p:txBody>
      </p:sp>
    </p:spTree>
    <p:extLst>
      <p:ext uri="{BB962C8B-B14F-4D97-AF65-F5344CB8AC3E}">
        <p14:creationId xmlns:p14="http://schemas.microsoft.com/office/powerpoint/2010/main" val="413596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E7D-FBDE-4B15-BDA5-425DB7A3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935C-975B-474E-8B85-8702B589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Stack overview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85169-9BBB-4E30-82A7-67FF91BA61A9}"/>
              </a:ext>
            </a:extLst>
          </p:cNvPr>
          <p:cNvSpPr txBox="1"/>
          <p:nvPr/>
        </p:nvSpPr>
        <p:spPr>
          <a:xfrm>
            <a:off x="5042078" y="573110"/>
            <a:ext cx="6735652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Questions:</a:t>
            </a:r>
          </a:p>
          <a:p>
            <a:pPr marL="457200" indent="-457200">
              <a:buAutoNum type="arabicPeriod"/>
            </a:pPr>
            <a:r>
              <a:rPr lang="en-US" sz="2400" dirty="0"/>
              <a:t>Three functions have </a:t>
            </a:r>
            <a:r>
              <a:rPr lang="en-US" sz="2400" i="1" dirty="0"/>
              <a:t>same</a:t>
            </a:r>
            <a:r>
              <a:rPr lang="en-US" sz="2400" dirty="0"/>
              <a:t> variables named 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/>
              <a:t>. Why they can have different values in different functions and not interfere with each other?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Trace the order in which instructions are executed.</a:t>
            </a:r>
            <a:endParaRPr lang="en-US" sz="2400" dirty="0">
              <a:cs typeface="Calibri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How does the program know to go back to line 20 when the </a:t>
            </a:r>
            <a:r>
              <a:rPr lang="en-US" sz="2400" dirty="0">
                <a:solidFill>
                  <a:srgbClr val="FF0000"/>
                </a:solidFill>
              </a:rPr>
              <a:t>add</a:t>
            </a:r>
            <a:r>
              <a:rPr lang="en-US" sz="2400" dirty="0"/>
              <a:t> function completes?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9505A-3259-4924-BD4B-89580D7ECBC0}"/>
              </a:ext>
            </a:extLst>
          </p:cNvPr>
          <p:cNvSpPr/>
          <p:nvPr/>
        </p:nvSpPr>
        <p:spPr>
          <a:xfrm>
            <a:off x="343436" y="113530"/>
            <a:ext cx="6096000" cy="674030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</a:t>
            </a:r>
            <a:r>
              <a:rPr lang="en-US" dirty="0" err="1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result = a + b;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res = add(a, b);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21 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E6AE-81D7-4D7F-B544-E839C1E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0298-84BF-4E9D-B4EF-1FA11B1F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local variables/automatic variables.</a:t>
            </a:r>
          </a:p>
          <a:p>
            <a:endParaRPr lang="en-US" dirty="0"/>
          </a:p>
          <a:p>
            <a:r>
              <a:rPr lang="en-US" dirty="0"/>
              <a:t>Handle function calls.</a:t>
            </a:r>
          </a:p>
        </p:txBody>
      </p:sp>
      <p:pic>
        <p:nvPicPr>
          <p:cNvPr id="1026" name="Picture 2" descr="Image result for stack memory in c">
            <a:extLst>
              <a:ext uri="{FF2B5EF4-FFF2-40B4-BE49-F238E27FC236}">
                <a16:creationId xmlns:a16="http://schemas.microsoft.com/office/drawing/2014/main" id="{A29092DD-01AF-43BD-8316-8B452AB1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9" y="635725"/>
            <a:ext cx="3760742" cy="6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7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CE5-290B-D34A-B09C-0A2131EC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variable: Begin with some boring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8237-DDDB-5841-B851-DC780004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926"/>
            <a:ext cx="10927080" cy="5141074"/>
          </a:xfrm>
        </p:spPr>
        <p:txBody>
          <a:bodyPr/>
          <a:lstStyle/>
          <a:p>
            <a:r>
              <a:rPr lang="en-US" dirty="0"/>
              <a:t>When a function is called, a ”private space” (a.k.a. stack frame) is created. </a:t>
            </a:r>
          </a:p>
          <a:p>
            <a:r>
              <a:rPr lang="en-US" dirty="0"/>
              <a:t>A stack frame is specified by a stack pointer (</a:t>
            </a:r>
            <a:r>
              <a:rPr lang="en-US" dirty="0" err="1"/>
              <a:t>sp</a:t>
            </a:r>
            <a:r>
              <a:rPr lang="en-US" dirty="0"/>
              <a:t>) (and/or frame pointer).</a:t>
            </a:r>
          </a:p>
          <a:p>
            <a:r>
              <a:rPr lang="en-US" dirty="0"/>
              <a:t>When another function is called, the previous “private space” gets set aside for later, and a new ”private space” is created for the new function.</a:t>
            </a:r>
          </a:p>
          <a:p>
            <a:r>
              <a:rPr lang="en-US" dirty="0"/>
              <a:t>After a function is finished, its stack frame gets released, and back to where it was called.</a:t>
            </a:r>
          </a:p>
        </p:txBody>
      </p:sp>
    </p:spTree>
    <p:extLst>
      <p:ext uri="{BB962C8B-B14F-4D97-AF65-F5344CB8AC3E}">
        <p14:creationId xmlns:p14="http://schemas.microsoft.com/office/powerpoint/2010/main" val="38010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10B4-1AD1-4279-8FFD-1B167C0F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local variables: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EA53C-F4CD-4C48-A98C-816CFB786B35}"/>
              </a:ext>
            </a:extLst>
          </p:cNvPr>
          <p:cNvSpPr/>
          <p:nvPr/>
        </p:nvSpPr>
        <p:spPr>
          <a:xfrm>
            <a:off x="838200" y="20169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 ==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 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 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 -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8E18B-E895-47D0-BDD4-8F1C7BDB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307"/>
              </p:ext>
            </p:extLst>
          </p:nvPr>
        </p:nvGraphicFramePr>
        <p:xfrm>
          <a:off x="7663542" y="1832429"/>
          <a:ext cx="2098768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768">
                  <a:extLst>
                    <a:ext uri="{9D8B030D-6E8A-4147-A177-3AD203B41FA5}">
                      <a16:colId xmlns:a16="http://schemas.microsoft.com/office/drawing/2014/main" val="3959991791"/>
                    </a:ext>
                  </a:extLst>
                </a:gridCol>
              </a:tblGrid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972808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x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14389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781130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070947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09578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54901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620394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81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E879-767C-844C-8A24-C74A8963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5DED-1DFF-6949-AA43-769C978A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Caller vs.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caller </a:t>
            </a:r>
            <a:r>
              <a:rPr lang="en-US" dirty="0"/>
              <a:t>the code that calls the procedure</a:t>
            </a:r>
          </a:p>
          <a:p>
            <a:pPr lvl="1"/>
            <a:r>
              <a:rPr lang="en-US" b="1" dirty="0" err="1"/>
              <a:t>callee</a:t>
            </a:r>
            <a:r>
              <a:rPr lang="en-US" b="1" dirty="0"/>
              <a:t> </a:t>
            </a:r>
            <a:r>
              <a:rPr lang="en-US" dirty="0"/>
              <a:t>the code that implements the procedure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26B8-B67D-464F-AF42-993DE999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61" y="3504622"/>
            <a:ext cx="330503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07FB-7B9F-FD4A-B218-3308D7D2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caller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40A4-DF91-C34A-9A1A-E0EE02A5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6691"/>
            <a:ext cx="10515600" cy="202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 up input argument in registers (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r0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r2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r3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dirty="0"/>
              <a:t>: Branch link to procedure</a:t>
            </a:r>
          </a:p>
          <a:p>
            <a:pPr lvl="1"/>
            <a:r>
              <a:rPr lang="en-US" dirty="0"/>
              <a:t>return address goes in </a:t>
            </a:r>
            <a:r>
              <a:rPr lang="en-US" b="1" dirty="0" err="1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/>
              <a:t>, a.k.a.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r14</a:t>
            </a:r>
          </a:p>
          <a:p>
            <a:r>
              <a:rPr lang="en-US" dirty="0"/>
              <a:t>On return, read return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val</a:t>
            </a:r>
            <a:r>
              <a:rPr lang="en-US" dirty="0"/>
              <a:t> from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r0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57FE3-A45B-0D49-B2DE-024CE9CC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690688"/>
            <a:ext cx="66294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4B112-D625-6E49-A75D-4E91F8E0F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2412639"/>
            <a:ext cx="5829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00A0-9680-2D4B-9B87-5745837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callee</a:t>
            </a:r>
            <a:r>
              <a:rPr lang="en-US" dirty="0"/>
              <a:t>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CAF8-816D-EC4F-B1AF-5A957E92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 up registers to be modified: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(maybe also other regs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r4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r11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) 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/>
              <a:t>Run function body</a:t>
            </a:r>
          </a:p>
          <a:p>
            <a:r>
              <a:rPr lang="en-US" dirty="0"/>
              <a:t>Fill up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dirty="0"/>
              <a:t> for return</a:t>
            </a:r>
          </a:p>
          <a:p>
            <a:r>
              <a:rPr lang="en-US" dirty="0"/>
              <a:t>Restore registers </a:t>
            </a:r>
          </a:p>
          <a:p>
            <a:r>
              <a:rPr lang="en-US" dirty="0"/>
              <a:t>Go back to </a:t>
            </a:r>
            <a:r>
              <a:rPr lang="en-US" dirty="0">
                <a:latin typeface="Anonymous Pro for Powerline"/>
              </a:rPr>
              <a:t>where it was called by checking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</a:rPr>
              <a:t> or the place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</a:rPr>
              <a:t> was stored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9022</TotalTime>
  <Words>1937</Words>
  <Application>Microsoft Macintosh PowerPoint</Application>
  <PresentationFormat>Widescreen</PresentationFormat>
  <Paragraphs>281</Paragraphs>
  <Slides>19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The Stack</vt:lpstr>
      <vt:lpstr>Outline</vt:lpstr>
      <vt:lpstr>PowerPoint Presentation</vt:lpstr>
      <vt:lpstr>Why Stack?</vt:lpstr>
      <vt:lpstr>Local variable: Begin with some boring text</vt:lpstr>
      <vt:lpstr>How to handle local variables: Example</vt:lpstr>
      <vt:lpstr>How to handle a function call</vt:lpstr>
      <vt:lpstr>What the caller does</vt:lpstr>
      <vt:lpstr>What the callee does</vt:lpstr>
      <vt:lpstr>Example: add(), C code</vt:lpstr>
      <vt:lpstr>Example: add(), ARM assembly code</vt:lpstr>
      <vt:lpstr>Function call: Caller prologue</vt:lpstr>
      <vt:lpstr>Function call: Callee prologue</vt:lpstr>
      <vt:lpstr>Function call: Callee epilogue</vt:lpstr>
      <vt:lpstr>Function call: Caller epilogue</vt:lpstr>
      <vt:lpstr>Example: max()</vt:lpstr>
      <vt:lpstr>Function call: Prologue</vt:lpstr>
      <vt:lpstr>Function call: Prologue (cont.)</vt:lpstr>
      <vt:lpstr>Function call: 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130</cp:revision>
  <dcterms:created xsi:type="dcterms:W3CDTF">2018-07-09T21:38:51Z</dcterms:created>
  <dcterms:modified xsi:type="dcterms:W3CDTF">2020-04-14T03:48:32Z</dcterms:modified>
</cp:coreProperties>
</file>