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82F4C-2A8C-47A7-A4F8-9EAE68AEAB87}" v="1" dt="2019-10-17T18:43:50.7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4"/>
    <p:restoredTop sz="94807"/>
  </p:normalViewPr>
  <p:slideViewPr>
    <p:cSldViewPr snapToGrid="0" snapToObjects="1">
      <p:cViewPr varScale="1">
        <p:scale>
          <a:sx n="80" d="100"/>
          <a:sy n="80" d="100"/>
        </p:scale>
        <p:origin x="51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B0382F4C-2A8C-47A7-A4F8-9EAE68AEAB87}"/>
    <pc:docChg chg="modSld">
      <pc:chgData name="Song, Lixing" userId="d86a4794-d57c-4f6d-acee-3349d9d3edfc" providerId="ADAL" clId="{B0382F4C-2A8C-47A7-A4F8-9EAE68AEAB87}" dt="2019-10-17T18:43:50.723" v="0"/>
      <pc:docMkLst>
        <pc:docMk/>
      </pc:docMkLst>
      <pc:sldChg chg="addSp">
        <pc:chgData name="Song, Lixing" userId="d86a4794-d57c-4f6d-acee-3349d9d3edfc" providerId="ADAL" clId="{B0382F4C-2A8C-47A7-A4F8-9EAE68AEAB87}" dt="2019-10-17T18:43:50.723" v="0"/>
        <pc:sldMkLst>
          <pc:docMk/>
          <pc:sldMk cId="1711713765" sldId="266"/>
        </pc:sldMkLst>
        <pc:inkChg chg="add">
          <ac:chgData name="Song, Lixing" userId="d86a4794-d57c-4f6d-acee-3349d9d3edfc" providerId="ADAL" clId="{B0382F4C-2A8C-47A7-A4F8-9EAE68AEAB87}" dt="2019-10-17T18:43:50.723" v="0"/>
          <ac:inkMkLst>
            <pc:docMk/>
            <pc:sldMk cId="1711713765" sldId="266"/>
            <ac:inkMk id="4" creationId="{001A0336-3B56-45D3-801F-69A8A8684B94}"/>
          </ac:inkMkLst>
        </pc:inkChg>
      </pc:sldChg>
    </pc:docChg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FBFE2C61-FE6C-E94E-A333-00BF94AE04D6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AFCE29A3-335D-C84F-AFA9-B6785BA35FE2}"/>
  </pc:docChgLst>
  <pc:docChgLst>
    <pc:chgData name="Song, Lixing" userId="d86a4794-d57c-4f6d-acee-3349d9d3edfc" providerId="ADAL" clId="{E532EF27-071A-4413-A545-0C71C82CBB20}"/>
  </pc:docChgLst>
  <pc:docChgLst>
    <pc:chgData name="Song, Lixing" userId="S::song3@rose-hulman.edu::d86a4794-d57c-4f6d-acee-3349d9d3edfc" providerId="AD" clId="Web-{8EC4EC02-1F5E-C32D-672D-B1880107C71F}"/>
    <pc:docChg chg="modSld">
      <pc:chgData name="Song, Lixing" userId="S::song3@rose-hulman.edu::d86a4794-d57c-4f6d-acee-3349d9d3edfc" providerId="AD" clId="Web-{8EC4EC02-1F5E-C32D-672D-B1880107C71F}" dt="2019-10-11T22:24:32.099" v="7" actId="20577"/>
      <pc:docMkLst>
        <pc:docMk/>
      </pc:docMkLst>
      <pc:sldChg chg="modSp">
        <pc:chgData name="Song, Lixing" userId="S::song3@rose-hulman.edu::d86a4794-d57c-4f6d-acee-3349d9d3edfc" providerId="AD" clId="Web-{8EC4EC02-1F5E-C32D-672D-B1880107C71F}" dt="2019-10-11T22:24:32.099" v="6" actId="20577"/>
        <pc:sldMkLst>
          <pc:docMk/>
          <pc:sldMk cId="3812529585" sldId="267"/>
        </pc:sldMkLst>
        <pc:spChg chg="mod">
          <ac:chgData name="Song, Lixing" userId="S::song3@rose-hulman.edu::d86a4794-d57c-4f6d-acee-3349d9d3edfc" providerId="AD" clId="Web-{8EC4EC02-1F5E-C32D-672D-B1880107C71F}" dt="2019-10-11T22:24:32.099" v="6" actId="20577"/>
          <ac:spMkLst>
            <pc:docMk/>
            <pc:sldMk cId="3812529585" sldId="267"/>
            <ac:spMk id="3" creationId="{DF374256-CA35-3741-85B1-98ABA67553A3}"/>
          </ac:spMkLst>
        </pc:spChg>
      </pc:sldChg>
    </pc:docChg>
  </pc:docChgLst>
  <pc:docChgLst>
    <pc:chgData name="Song, Lixing" userId="d86a4794-d57c-4f6d-acee-3349d9d3edfc" providerId="ADAL" clId="{F6ACCFC8-3EA6-9647-BA57-6AB35016EFFF}"/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28:01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24673 15354 633 0,'0'0'56'0,"0"0"-44"0,0 0-12 0,0 0 0 15,0 0 61-15,0 0 11 0,0-3 1 0,0 3 1 16,0 0-41-16,0 0-8 0,0 0-1 0,0 0-1 16,0 0 5-16,0 0 2 0,0 0 0 0,0 0 0 15,0 0 22-15,0 0 5 0,0 0 1 0,0 0 0 16,0 0 10-16,0 0 1 0,0 9 1 0,-3-6 0 16,3-3-23-16,0 0-5 0,0 0-1 0,0 0 0 0,0 0-27 0,-4 10-6 15,4-10 0-15,0 0-8 16,0 0 8-16,0 0-8 0,0 0 0 0,0 0 0 0,0 0 21 0,0 0-2 15,0 0-1-15,0 0 0 0,0 0-18 0,0 0 0 16,0 0 0-16,0 0 0 0,7 6 18 0,-7-6 0 16,11 0 0-16,-11 0 0 0,0 0 2 0,7 3 1 15,-7-3 0-15,7 6 0 0,-7-6-9 0,7 0-1 16,-7 0-1-16,7 0 0 0,-7 0-10 0,11 0 10 16,-11 0-10-16,7 7 10 0,0-7-10 0,-7 0 8 15,0 0-8-15,10 0 8 0,-3 0-8 0,0 0 0 16,-7 0 9-16,0 0-9 0,11-7 12 0,-4 7-1 15,0 0-1-15,0 0 0 0,-7 0 2 0,11 0 1 16,-4 0 0-16,3 0 0 0,-10 0 3 0,8 0 1 0,-1-6 0 16,3 6 0-16,-3 0-5 0,4 0 0 0,-4 6-1 0,0-6 0 15,3 0-11-15,-2 0 0 16,-8 0 9-16,7 0-9 0,0 0 15 0,0 0-2 0,0 0 0 0,0 0 0 16,0 0-13-16,3 0-18 0,-6 0 4 0,-4 0 1 15,0 0 13-15,0 0 16 0,0 0-3 0,0 0-1 16,0 0-12-16,0 0-8 0,7 0 8 0,0 0-13 15,-7 0 13-15,0 0 0 0,0 0 12 0,7 0-12 16,0 0 0-16,-7 0 0 0,0 0 0 0,0 0 0 16,7 7 0-16,-7-7 0 0,0 0 0 0,0 0 0 15,0 0 0-15,0 0 0 0,11 3 0 0,-11-3 0 16,0 0 0-16,0 0 0 0,0 0 0 0,0 0 0 16,0 0 8-16,0 0-8 0,7 6 0 0,-7-6 0 15,0 0 0-15,0 0 0 0,0 0 0 0,0 0 0 16,0 0 0-16,0 0 0 0,0 10 0 0,0-10 0 0,0 0 0 15,0 0-19-15,0 0 3 0,-4 3 0 16,4-3-10-16,-3 9-2 0,3-9 0 16,-7 0 0-16,0 9-37 0,7-9-8 0,0 0-2 0,0 0-783 15</inkml:trace>
  <inkml:trace contextRef="#ctx0" brushRef="#br0" timeOffset="1254.072">29676 15370 403 0,'0'0'36'0,"0"0"-36"16,0 0 0-16,0 0 0 0,0 0 101 0,0 0 14 15,0 0 2-15,0 0 1 0,0 0-65 0,0 0-13 16,0 0-2-16,7-7-1 0,-7 7-11 0,10 0-2 0,-10 0-1 0,7-3 0 16,0-3 11-16,-7 6 2 15,0 0 1-15,7 0 0 0,1-3 19 0,-8 3 3 0,0 0 1 0,7-6 0 16,0 6-4-16,-7 0 0 0,0 0 0 0,7 0 0 16,-7 0-32-16,10 0-6 0,-10 0-2 0,7 0 0 15,-7 0-4-15,7 0 0 0,0 0-1 0,1-4 0 16,2 4 13-16,-10 0 2 0,0 0 1 0,7-6 0 15,0 6-14-15,4 0-2 0,-11 0-1 0,7-6 0 16,0 3 2-16,-7 3 0 0,0 0 0 0,0 0 0 16,10 0 2-16,1 0 1 0,-11 0 0 0,0 0 0 15,0 0-6-15,7-7-1 0,0 7 0 0,-7 0 0 16,11 0-16-16,-11 0-4 0,10 0-1 0,-10 0 0 16,7 0 21-16,-7 0 4 0,0 0 0 0,7 7 1 15,4-7-13-15,0 0 0 0,-11 0 0 0,7 0 0 16,3 0 0-16,-10 0 0 0,7 3 0 0,4 3 0 15,-11-6 21-15,7 0-1 0,-7 0-1 0,11 0 0 0,-1 0-9 16,-3 6-2-16,-7-6 0 0,7 0 0 0,-7 0-8 16,11 4 10-16,-1-4-10 0,1 0 10 0,-11 0-10 0,7 0 0 15,-7 0 0-15,11 0 8 0,-11 0-8 0,0 0 0 16,0 0 0-16,7 0 0 0,3 6 0 0,-10-6 0 16,0 0 0-16,0 0 0 0,0 0 0 0,0 0 8 15,0 0-8-15,0 0 0 0,0 0 9 0,0 0-9 16,0 0 10-16,0 0-10 0,0 0 8 0,0 0-8 15,7 0 0-15,-7 0 9 0,0 0-9 0,0 0 0 16,0 0-10-16,0 0 10 0,0 0-23 0,0 0 2 16,0 0 0-16,0 0 0 15,0 0-24-15,0 0-5 0,0 0-1 0,0 0-797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  <p:extLst>
      <p:ext uri="{BB962C8B-B14F-4D97-AF65-F5344CB8AC3E}">
        <p14:creationId xmlns:p14="http://schemas.microsoft.com/office/powerpoint/2010/main" val="211434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0F98D-AA7F-D543-82BF-B40D74155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CSSE 132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Data Representation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fld id="{B7B09853-F130-A44D-A7BC-226D14CA7C56}" type="datetime2">
              <a:rPr lang="en-US">
                <a:solidFill>
                  <a:srgbClr val="FFFFFF"/>
                </a:solidFill>
              </a:rPr>
              <a:pPr/>
              <a:t>Thursday, October 17, 2019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6C58-F378-1949-9C42-4E256C3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74256-CA35-3741-85B1-98ABA675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 bit sign</a:t>
            </a:r>
          </a:p>
          <a:p>
            <a:r>
              <a:rPr lang="en-US" dirty="0"/>
              <a:t>8 bit exponent (unsigned)</a:t>
            </a:r>
          </a:p>
          <a:p>
            <a:r>
              <a:rPr lang="en-US" dirty="0"/>
              <a:t>24 bit fraction/significand (unsigned)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Special cases:</a:t>
            </a:r>
          </a:p>
          <a:p>
            <a:pPr lvl="1"/>
            <a:r>
              <a:rPr lang="en-US" dirty="0"/>
              <a:t>Zeros: sign = 1 or 0, exp = all 0, significand = all 0</a:t>
            </a:r>
          </a:p>
          <a:p>
            <a:pPr lvl="1"/>
            <a:r>
              <a:rPr lang="en-US" dirty="0"/>
              <a:t>Infinity: sign = 1 or 0, exp = all 1, significand = all 0 </a:t>
            </a:r>
          </a:p>
          <a:p>
            <a:pPr lvl="1"/>
            <a:r>
              <a:rPr lang="en-US" dirty="0" err="1"/>
              <a:t>NaN</a:t>
            </a:r>
            <a:r>
              <a:rPr lang="en-US" dirty="0"/>
              <a:t>: sign = 1 or 0, exp = all 1, significand = anything not all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2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represent fractional numbers?</a:t>
            </a:r>
          </a:p>
          <a:p>
            <a:r>
              <a:rPr lang="en-US" dirty="0"/>
              <a:t>What is the precision or range?</a:t>
            </a:r>
          </a:p>
          <a:p>
            <a:r>
              <a:rPr lang="en-US" dirty="0"/>
              <a:t>What your computer really does?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ED8A-A954-BF45-B392-8608824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 data type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08129-41F8-7044-AC76-6CD71CB70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3500" y="1690688"/>
            <a:ext cx="6985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/>
        </p:nvSpPr>
        <p:spPr bwMode="auto">
          <a:xfrm>
            <a:off x="9586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1011.101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716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5638800" y="1079501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5105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/>
        </p:nvGraphicFramePr>
        <p:xfrm>
          <a:off x="2425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4" name="Rectangle 96"/>
          <p:cNvSpPr>
            <a:spLocks/>
          </p:cNvSpPr>
          <p:nvPr/>
        </p:nvSpPr>
        <p:spPr bwMode="auto">
          <a:xfrm>
            <a:off x="9586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7729539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704850" y="127001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704850" y="4841081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Representation</a:t>
            </a:r>
            <a:endParaRPr lang="en-US" dirty="0"/>
          </a:p>
          <a:p>
            <a:pPr lvl="1"/>
            <a:r>
              <a:rPr lang="en-US" dirty="0"/>
              <a:t>Bits to right of “binary point” represent fractional powers of 2</a:t>
            </a:r>
          </a:p>
          <a:p>
            <a:pPr lvl="1"/>
            <a:r>
              <a:rPr lang="en-US" dirty="0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5564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5029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4479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3302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2552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3635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5822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5810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5808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5799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5865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89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6E44-7823-9948-A095-CBBAF322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decimal to binary float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74AB-E470-CA41-8BC2-5E32B102A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r>
              <a:rPr lang="en-US" dirty="0"/>
              <a:t>Try 0.1: 0.0001100110011…</a:t>
            </a:r>
          </a:p>
          <a:p>
            <a:pPr marL="457200" lvl="1" indent="0">
              <a:buNone/>
            </a:pPr>
            <a:r>
              <a:rPr lang="en-US" dirty="0"/>
              <a:t>0.1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.2 – 0</a:t>
            </a:r>
          </a:p>
          <a:p>
            <a:pPr marL="457200" lvl="1" indent="0">
              <a:buNone/>
            </a:pPr>
            <a:r>
              <a:rPr lang="en-US" dirty="0"/>
              <a:t>0.2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.4 – 0</a:t>
            </a:r>
          </a:p>
          <a:p>
            <a:pPr marL="457200" lvl="1" indent="0">
              <a:buNone/>
            </a:pPr>
            <a:r>
              <a:rPr lang="en-US" dirty="0"/>
              <a:t>0.4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.8 – 0</a:t>
            </a:r>
          </a:p>
          <a:p>
            <a:pPr marL="457200" lvl="1" indent="0">
              <a:buNone/>
            </a:pPr>
            <a:r>
              <a:rPr lang="en-US" dirty="0"/>
              <a:t>0.8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.6 – 1</a:t>
            </a:r>
          </a:p>
          <a:p>
            <a:pPr marL="457200" lvl="1" indent="0">
              <a:buNone/>
            </a:pPr>
            <a:r>
              <a:rPr lang="en-US" dirty="0"/>
              <a:t>0.6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.2 – 1</a:t>
            </a:r>
          </a:p>
          <a:p>
            <a:pPr marL="457200" lvl="1" indent="0">
              <a:buNone/>
            </a:pPr>
            <a:r>
              <a:rPr lang="en-US" dirty="0"/>
              <a:t>0.2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.4 – 0</a:t>
            </a:r>
          </a:p>
          <a:p>
            <a:pPr marL="457200" lvl="1" indent="0">
              <a:buNone/>
            </a:pPr>
            <a:r>
              <a:rPr lang="en-US" dirty="0"/>
              <a:t>0.4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.8 – 0</a:t>
            </a:r>
          </a:p>
          <a:p>
            <a:pPr marL="457200" lvl="1" indent="0">
              <a:buNone/>
            </a:pPr>
            <a:r>
              <a:rPr lang="en-US" dirty="0"/>
              <a:t>0.8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.6 – 1</a:t>
            </a:r>
          </a:p>
          <a:p>
            <a:pPr marL="457200" lvl="1" indent="0">
              <a:buNone/>
            </a:pPr>
            <a:r>
              <a:rPr lang="en-US" dirty="0"/>
              <a:t>0.6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.2 – 1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F9374-90F0-5441-A77C-C6988210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30" y="2787650"/>
            <a:ext cx="2730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7057-C038-7643-B2AE-C876FC3B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verse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693E-B318-E143-8A49-479A96E0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Range: Max – Min</a:t>
            </a:r>
          </a:p>
          <a:p>
            <a:r>
              <a:rPr lang="en-US" dirty="0"/>
              <a:t>Precision: Minimal tick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0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20F4-7C33-D442-B12A-ED80171E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0C725-5624-3345-BA82-B9C5EBA67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bits to represent 126,000,000,000?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1.26∗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12611?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0C725-5624-3345-BA82-B9C5EBA67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17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765-2B53-7744-A90B-10555552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6306-FC8D-A244-8E90-84797062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Half-precision 16-bit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seeeeeffffffffff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 bit sign</a:t>
            </a:r>
          </a:p>
          <a:p>
            <a:pPr lvl="1"/>
            <a:r>
              <a:rPr lang="en-US" dirty="0"/>
              <a:t>5 bit exponent (unsigned)</a:t>
            </a:r>
          </a:p>
          <a:p>
            <a:pPr lvl="1"/>
            <a:r>
              <a:rPr lang="en-US" dirty="0"/>
              <a:t>10 bit fraction/significand (unsigned) </a:t>
            </a:r>
          </a:p>
          <a:p>
            <a:endParaRPr lang="en-US" dirty="0"/>
          </a:p>
          <a:p>
            <a:r>
              <a:rPr lang="en-US" dirty="0"/>
              <a:t>Formula: −1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sign</a:t>
            </a:r>
            <a:r>
              <a:rPr lang="en-US" dirty="0"/>
              <a:t> × 2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exp</a:t>
            </a:r>
            <a:r>
              <a:rPr lang="en-US" baseline="30000" dirty="0"/>
              <a:t>−15 </a:t>
            </a:r>
            <a:r>
              <a:rPr lang="en-US" dirty="0"/>
              <a:t>× 1.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significand</a:t>
            </a:r>
            <a:r>
              <a:rPr lang="en-US" dirty="0"/>
              <a:t> </a:t>
            </a:r>
          </a:p>
          <a:p>
            <a:r>
              <a:rPr lang="en-US" dirty="0"/>
              <a:t>Simple Examples:</a:t>
            </a:r>
            <a:br>
              <a:rPr lang="en-US" dirty="0"/>
            </a:br>
            <a:r>
              <a:rPr lang="en-US" dirty="0"/>
              <a:t>0 01111 0000000000 = −1</a:t>
            </a:r>
            <a:r>
              <a:rPr lang="en-US" baseline="30000" dirty="0"/>
              <a:t>0</a:t>
            </a:r>
            <a:r>
              <a:rPr lang="en-US" dirty="0"/>
              <a:t> × 2 </a:t>
            </a:r>
            <a:r>
              <a:rPr lang="en-US" baseline="30000" dirty="0"/>
              <a:t>15−15 </a:t>
            </a:r>
            <a:r>
              <a:rPr lang="en-US" dirty="0"/>
              <a:t>× 1.0000000000</a:t>
            </a:r>
            <a:r>
              <a:rPr lang="en-US" baseline="-25000" dirty="0"/>
              <a:t>2</a:t>
            </a:r>
            <a:r>
              <a:rPr lang="en-US" dirty="0"/>
              <a:t> = 1</a:t>
            </a:r>
            <a:br>
              <a:rPr lang="en-US" dirty="0"/>
            </a:br>
            <a:r>
              <a:rPr lang="en-US" dirty="0"/>
              <a:t>1 00111 0000000000 = −1</a:t>
            </a:r>
            <a:r>
              <a:rPr lang="en-US" baseline="30000" dirty="0"/>
              <a:t>1</a:t>
            </a:r>
            <a:r>
              <a:rPr lang="en-US" dirty="0"/>
              <a:t> × 2 </a:t>
            </a:r>
            <a:r>
              <a:rPr lang="en-US" baseline="30000" dirty="0"/>
              <a:t>7−15 </a:t>
            </a:r>
            <a:r>
              <a:rPr lang="en-US" dirty="0"/>
              <a:t>× 1.0000000000</a:t>
            </a:r>
            <a:r>
              <a:rPr lang="en-US" baseline="-25000" dirty="0"/>
              <a:t>2</a:t>
            </a:r>
            <a:r>
              <a:rPr lang="en-US" dirty="0"/>
              <a:t> = 1 × 2</a:t>
            </a:r>
            <a:r>
              <a:rPr lang="en-US" baseline="30000" dirty="0"/>
              <a:t>−8</a:t>
            </a:r>
            <a:r>
              <a:rPr lang="en-US" dirty="0"/>
              <a:t> × 1 = 2</a:t>
            </a:r>
            <a:r>
              <a:rPr lang="en-US" baseline="30000" dirty="0"/>
              <a:t>−8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1A0336-3B56-45D3-801F-69A8A8684B94}"/>
                  </a:ext>
                </a:extLst>
              </p14:cNvPr>
              <p14:cNvContentPartPr/>
              <p14:nvPr/>
            </p14:nvContentPartPr>
            <p14:xfrm>
              <a:off x="8879760" y="5514840"/>
              <a:ext cx="1947240" cy="4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1A0336-3B56-45D3-801F-69A8A8684B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0400" y="5505480"/>
                <a:ext cx="196596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71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7927</TotalTime>
  <Words>277</Words>
  <Application>Microsoft Office PowerPoint</Application>
  <PresentationFormat>Widescreen</PresentationFormat>
  <Paragraphs>79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Anonymous Pro for Powerline</vt:lpstr>
      <vt:lpstr>Monaco</vt:lpstr>
      <vt:lpstr>Arial</vt:lpstr>
      <vt:lpstr>Calibri</vt:lpstr>
      <vt:lpstr>Calibri Italic</vt:lpstr>
      <vt:lpstr>Calibri Light</vt:lpstr>
      <vt:lpstr>Cambria Math</vt:lpstr>
      <vt:lpstr>Times</vt:lpstr>
      <vt:lpstr>Times New Roman</vt:lpstr>
      <vt:lpstr>Wingdings</vt:lpstr>
      <vt:lpstr>Wingdings 2</vt:lpstr>
      <vt:lpstr>Office Theme</vt:lpstr>
      <vt:lpstr>CSSE 132 Data Representation II</vt:lpstr>
      <vt:lpstr>Questions</vt:lpstr>
      <vt:lpstr>Recap: C data type</vt:lpstr>
      <vt:lpstr>Fractional binary numbers</vt:lpstr>
      <vt:lpstr>Fractional Binary Numbers</vt:lpstr>
      <vt:lpstr>Convert decimal to binary float</vt:lpstr>
      <vt:lpstr>Range verse Precision</vt:lpstr>
      <vt:lpstr>Intuition</vt:lpstr>
      <vt:lpstr>IEEE 754</vt:lpstr>
      <vt:lpstr>IEEE 754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103</cp:revision>
  <dcterms:created xsi:type="dcterms:W3CDTF">2018-07-09T21:38:51Z</dcterms:created>
  <dcterms:modified xsi:type="dcterms:W3CDTF">2019-10-17T18:43:51Z</dcterms:modified>
</cp:coreProperties>
</file>