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7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3DA73-CE0E-4952-98B0-4BCBC5AB5D50}" v="181" dt="2019-03-05T19:48:34.1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63"/>
  </p:normalViewPr>
  <p:slideViewPr>
    <p:cSldViewPr snapToGrid="0">
      <p:cViewPr varScale="1">
        <p:scale>
          <a:sx n="117" d="100"/>
          <a:sy n="117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56939A97-7A9D-7B48-BCE6-E0098EB16FDE}"/>
  </pc:docChgLst>
  <pc:docChgLst>
    <pc:chgData name="Song, Lixing" userId="d86a4794-d57c-4f6d-acee-3349d9d3edfc" providerId="ADAL" clId="{F043DA73-CE0E-4952-98B0-4BCBC5AB5D50}"/>
    <pc:docChg chg="custSel addSld delSld modSld">
      <pc:chgData name="Song, Lixing" userId="d86a4794-d57c-4f6d-acee-3349d9d3edfc" providerId="ADAL" clId="{F043DA73-CE0E-4952-98B0-4BCBC5AB5D50}" dt="2019-03-05T19:48:34.142" v="429" actId="20577"/>
      <pc:docMkLst>
        <pc:docMk/>
      </pc:docMkLst>
      <pc:sldChg chg="modSp">
        <pc:chgData name="Song, Lixing" userId="d86a4794-d57c-4f6d-acee-3349d9d3edfc" providerId="ADAL" clId="{F043DA73-CE0E-4952-98B0-4BCBC5AB5D50}" dt="2019-03-03T23:57:18.556" v="14" actId="20577"/>
        <pc:sldMkLst>
          <pc:docMk/>
          <pc:sldMk cId="3231312687" sldId="257"/>
        </pc:sldMkLst>
        <pc:spChg chg="mod">
          <ac:chgData name="Song, Lixing" userId="d86a4794-d57c-4f6d-acee-3349d9d3edfc" providerId="ADAL" clId="{F043DA73-CE0E-4952-98B0-4BCBC5AB5D50}" dt="2019-03-03T23:57:18.556" v="14" actId="20577"/>
          <ac:spMkLst>
            <pc:docMk/>
            <pc:sldMk cId="3231312687" sldId="257"/>
            <ac:spMk id="3" creationId="{ED98735C-6DBA-BD49-BF2B-FA3450F8EA67}"/>
          </ac:spMkLst>
        </pc:spChg>
      </pc:sldChg>
      <pc:sldChg chg="modSp modAnim modNotesTx">
        <pc:chgData name="Song, Lixing" userId="d86a4794-d57c-4f6d-acee-3349d9d3edfc" providerId="ADAL" clId="{F043DA73-CE0E-4952-98B0-4BCBC5AB5D50}" dt="2019-03-05T19:48:34.142" v="429" actId="20577"/>
        <pc:sldMkLst>
          <pc:docMk/>
          <pc:sldMk cId="2831179410" sldId="259"/>
        </pc:sldMkLst>
        <pc:spChg chg="mod">
          <ac:chgData name="Song, Lixing" userId="d86a4794-d57c-4f6d-acee-3349d9d3edfc" providerId="ADAL" clId="{F043DA73-CE0E-4952-98B0-4BCBC5AB5D50}" dt="2019-03-05T19:48:34.142" v="429" actId="20577"/>
          <ac:spMkLst>
            <pc:docMk/>
            <pc:sldMk cId="2831179410" sldId="259"/>
            <ac:spMk id="3" creationId="{E8D6F062-CEB6-E44D-8D23-819B8D4AC820}"/>
          </ac:spMkLst>
        </pc:spChg>
      </pc:sldChg>
      <pc:sldChg chg="modSp modAnim">
        <pc:chgData name="Song, Lixing" userId="d86a4794-d57c-4f6d-acee-3349d9d3edfc" providerId="ADAL" clId="{F043DA73-CE0E-4952-98B0-4BCBC5AB5D50}" dt="2019-03-04T00:09:05.288" v="192"/>
        <pc:sldMkLst>
          <pc:docMk/>
          <pc:sldMk cId="3791637840" sldId="263"/>
        </pc:sldMkLst>
        <pc:spChg chg="mod">
          <ac:chgData name="Song, Lixing" userId="d86a4794-d57c-4f6d-acee-3349d9d3edfc" providerId="ADAL" clId="{F043DA73-CE0E-4952-98B0-4BCBC5AB5D50}" dt="2019-03-04T00:08:42.966" v="191" actId="20577"/>
          <ac:spMkLst>
            <pc:docMk/>
            <pc:sldMk cId="3791637840" sldId="263"/>
            <ac:spMk id="3" creationId="{AF000AD2-B875-1E49-9EE3-B8578A63BC47}"/>
          </ac:spMkLst>
        </pc:spChg>
      </pc:sldChg>
      <pc:sldChg chg="modSp add">
        <pc:chgData name="Song, Lixing" userId="d86a4794-d57c-4f6d-acee-3349d9d3edfc" providerId="ADAL" clId="{F043DA73-CE0E-4952-98B0-4BCBC5AB5D50}" dt="2019-03-05T18:56:41.385" v="428" actId="313"/>
        <pc:sldMkLst>
          <pc:docMk/>
          <pc:sldMk cId="832008332" sldId="275"/>
        </pc:sldMkLst>
        <pc:spChg chg="mod">
          <ac:chgData name="Song, Lixing" userId="d86a4794-d57c-4f6d-acee-3349d9d3edfc" providerId="ADAL" clId="{F043DA73-CE0E-4952-98B0-4BCBC5AB5D50}" dt="2019-03-05T18:53:59.948" v="297" actId="20577"/>
          <ac:spMkLst>
            <pc:docMk/>
            <pc:sldMk cId="832008332" sldId="275"/>
            <ac:spMk id="2" creationId="{93AD54D6-9BF7-459F-8197-061B38932953}"/>
          </ac:spMkLst>
        </pc:spChg>
        <pc:spChg chg="mod">
          <ac:chgData name="Song, Lixing" userId="d86a4794-d57c-4f6d-acee-3349d9d3edfc" providerId="ADAL" clId="{F043DA73-CE0E-4952-98B0-4BCBC5AB5D50}" dt="2019-03-05T18:56:41.385" v="428" actId="313"/>
          <ac:spMkLst>
            <pc:docMk/>
            <pc:sldMk cId="832008332" sldId="275"/>
            <ac:spMk id="3" creationId="{1F4DA53C-0BF7-4CE7-BB29-A8E4E35A4EB1}"/>
          </ac:spMkLst>
        </pc:spChg>
      </pc:sldChg>
    </pc:docChg>
  </pc:docChgLst>
  <pc:docChgLst>
    <pc:chgData name="Song, Lixing" userId="S::song3@rose-hulman.edu::d86a4794-d57c-4f6d-acee-3349d9d3edfc" providerId="AD" clId="Web-{27FF3D2A-8578-DEE6-7F96-C624ABB786F0}"/>
    <pc:docChg chg="delSld modSld">
      <pc:chgData name="Song, Lixing" userId="S::song3@rose-hulman.edu::d86a4794-d57c-4f6d-acee-3349d9d3edfc" providerId="AD" clId="Web-{27FF3D2A-8578-DEE6-7F96-C624ABB786F0}" dt="2019-03-05T19:20:34.468" v="8"/>
      <pc:docMkLst>
        <pc:docMk/>
      </pc:docMkLst>
      <pc:sldChg chg="del">
        <pc:chgData name="Song, Lixing" userId="S::song3@rose-hulman.edu::d86a4794-d57c-4f6d-acee-3349d9d3edfc" providerId="AD" clId="Web-{27FF3D2A-8578-DEE6-7F96-C624ABB786F0}" dt="2019-03-05T19:20:34.468" v="8"/>
        <pc:sldMkLst>
          <pc:docMk/>
          <pc:sldMk cId="1606388996" sldId="261"/>
        </pc:sldMkLst>
      </pc:sldChg>
      <pc:sldChg chg="modSp">
        <pc:chgData name="Song, Lixing" userId="S::song3@rose-hulman.edu::d86a4794-d57c-4f6d-acee-3349d9d3edfc" providerId="AD" clId="Web-{27FF3D2A-8578-DEE6-7F96-C624ABB786F0}" dt="2019-03-05T19:13:40.827" v="6" actId="20577"/>
        <pc:sldMkLst>
          <pc:docMk/>
          <pc:sldMk cId="603220492" sldId="262"/>
        </pc:sldMkLst>
        <pc:spChg chg="mod">
          <ac:chgData name="Song, Lixing" userId="S::song3@rose-hulman.edu::d86a4794-d57c-4f6d-acee-3349d9d3edfc" providerId="AD" clId="Web-{27FF3D2A-8578-DEE6-7F96-C624ABB786F0}" dt="2019-03-05T19:13:40.827" v="6" actId="20577"/>
          <ac:spMkLst>
            <pc:docMk/>
            <pc:sldMk cId="603220492" sldId="262"/>
            <ac:spMk id="3" creationId="{53B8B473-C06E-A64A-888A-479B798975BC}"/>
          </ac:spMkLst>
        </pc:spChg>
      </pc:sldChg>
    </pc:docChg>
  </pc:docChgLst>
  <pc:docChgLst>
    <pc:chgData name="Song, Lixing" userId="d86a4794-d57c-4f6d-acee-3349d9d3edfc" providerId="ADAL" clId="{B9F20216-7B97-324B-8116-747AFD825B88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5D7D2C-EEF8-B74E-87CD-E469C14122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0EAE-0C00-3A4D-B2E3-B00BA0E4A8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A817A-658B-E24D-B06C-3FACD935F9BE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7F757-C8D3-674E-ABD5-D446E58869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9F7AA-080C-C647-82C3-DAC6850DE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EE56E-2602-204F-B6F7-1EC16014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44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wasteful to use MSB as sign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2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2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5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brief counting example. From 0 -&gt; exhausted the least digit -&gt; reset to 0 -&gt; add one to the higher significant digit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3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Write the 3-digit binary table on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5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0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>
                <a:solidFill>
                  <a:srgbClr val="751F1C"/>
                </a:solidFill>
              </a:rPr>
              <a:t>Data Representation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Tuesday, March 10, 2020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70809-53DA-8F4F-8A14-E50653C36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68" y="4602389"/>
            <a:ext cx="2616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7F03-CF33-9E45-9195-9317F591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CBB1-39DC-ED48-B448-4F5B6E31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027"/>
          </a:xfrm>
        </p:spPr>
        <p:txBody>
          <a:bodyPr/>
          <a:lstStyle/>
          <a:p>
            <a:r>
              <a:rPr lang="en-US"/>
              <a:t>Converting from decimal to hex:</a:t>
            </a:r>
          </a:p>
          <a:p>
            <a:pPr lvl="1"/>
            <a:r>
              <a:rPr lang="en-US"/>
              <a:t>Divide by base, recursively.</a:t>
            </a:r>
          </a:p>
          <a:p>
            <a:pPr lvl="1"/>
            <a:r>
              <a:rPr lang="en-US"/>
              <a:t>Take remainder as the digit, starting from the least significant digit.</a:t>
            </a:r>
          </a:p>
          <a:p>
            <a:pPr lvl="1"/>
            <a:r>
              <a:rPr lang="en-US"/>
              <a:t>Example: convert 3101 of decimal to hex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Another example: 500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CCF25-41FE-2246-9913-543F7098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54" y="3672590"/>
            <a:ext cx="8699292" cy="156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249D8-7C6D-AD45-B496-4E73BD2F344B}"/>
              </a:ext>
            </a:extLst>
          </p:cNvPr>
          <p:cNvSpPr txBox="1"/>
          <p:nvPr/>
        </p:nvSpPr>
        <p:spPr>
          <a:xfrm>
            <a:off x="10289754" y="523689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0xC1D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0E70C-A370-2B43-8B7B-1D6FD923CEBB}"/>
              </a:ext>
            </a:extLst>
          </p:cNvPr>
          <p:cNvSpPr txBox="1"/>
          <p:nvPr/>
        </p:nvSpPr>
        <p:spPr>
          <a:xfrm>
            <a:off x="10522252" y="48675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13D30-3A86-C646-A34C-B7693E778F2C}"/>
              </a:ext>
            </a:extLst>
          </p:cNvPr>
          <p:cNvSpPr txBox="1"/>
          <p:nvPr/>
        </p:nvSpPr>
        <p:spPr>
          <a:xfrm>
            <a:off x="10522252" y="43135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45365-71EF-1D4E-BE5F-F96EC8FC2669}"/>
              </a:ext>
            </a:extLst>
          </p:cNvPr>
          <p:cNvSpPr txBox="1"/>
          <p:nvPr/>
        </p:nvSpPr>
        <p:spPr>
          <a:xfrm>
            <a:off x="10572389" y="371608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21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84EE-1352-A943-B74A-4D259DBC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Naïve approach: use one more bit as the sign?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Two’s complement for signed number: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1</a:t>
                </a:r>
                <a:r>
                  <a:rPr lang="en-US" dirty="0">
                    <a:sym typeface="Wingdings" pitchFamily="2" charset="2"/>
                  </a:rPr>
                  <a:t>011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5A5557-51E4-BA42-A4AD-E924974C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474" y="1690688"/>
            <a:ext cx="15748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E0D1-6EC2-7A46-98F7-65C539D0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A5FB-01D1-3446-AE4A-C5E048B1C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Shortcut to find –x from x (≠ min value): </a:t>
            </a:r>
            <a:r>
              <a:rPr lang="en-US" i="1" dirty="0"/>
              <a:t>Flip all bits and add 1.</a:t>
            </a:r>
          </a:p>
          <a:p>
            <a:pPr lvl="1"/>
            <a:r>
              <a:rPr lang="en-US" i="1" dirty="0"/>
              <a:t> </a:t>
            </a:r>
            <a:r>
              <a:rPr lang="en-US" dirty="0"/>
              <a:t>5 (0101) </a:t>
            </a:r>
            <a:r>
              <a:rPr lang="en-US" dirty="0">
                <a:sym typeface="Wingdings" pitchFamily="2" charset="2"/>
              </a:rPr>
              <a:t> –5</a:t>
            </a:r>
          </a:p>
          <a:p>
            <a:pPr lvl="2"/>
            <a:r>
              <a:rPr lang="en-US" dirty="0">
                <a:sym typeface="Wingdings" pitchFamily="2" charset="2"/>
              </a:rPr>
              <a:t>0101 flip bits  1010</a:t>
            </a:r>
          </a:p>
          <a:p>
            <a:pPr lvl="2"/>
            <a:r>
              <a:rPr lang="en-US" dirty="0">
                <a:sym typeface="Wingdings" pitchFamily="2" charset="2"/>
              </a:rPr>
              <a:t>Add one 1010 + 1 = 1011  (–5)</a:t>
            </a:r>
            <a:endParaRPr lang="en-US" dirty="0"/>
          </a:p>
          <a:p>
            <a:r>
              <a:rPr lang="en-US" dirty="0"/>
              <a:t>Can be used to identify the value of a negative number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6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C12C-D34C-804F-B7F2-BE02CEA0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numbers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Addition/Subtraction: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5 −3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0011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=0101+1101=0010=2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3 −5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What about 127 + 1?</a:t>
                </a:r>
              </a:p>
              <a:p>
                <a:pPr lvl="1"/>
                <a:r>
                  <a:rPr lang="en-US" dirty="0"/>
                  <a:t>0111 1111 + 1 = 1000 0000 = –128 ?</a:t>
                </a:r>
              </a:p>
              <a:p>
                <a:pPr lvl="1"/>
                <a:r>
                  <a:rPr lang="en-US" dirty="0"/>
                  <a:t>Overflow!!!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1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54D6-9BF7-459F-8197-061B3893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 of Week 1 - 3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DA53C-0BF7-4CE7-BB29-A8E4E35A4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the core of a CPU - Arithmetic Logic Unit (ALU)</a:t>
            </a:r>
          </a:p>
          <a:p>
            <a:r>
              <a:rPr lang="en-US" dirty="0"/>
              <a:t>Let’s begin with building an Adder</a:t>
            </a:r>
          </a:p>
          <a:p>
            <a:r>
              <a:rPr lang="en-US" dirty="0"/>
              <a:t>Before that: how are “numbers” represented on a computer?</a:t>
            </a:r>
          </a:p>
        </p:txBody>
      </p:sp>
    </p:spTree>
    <p:extLst>
      <p:ext uri="{BB962C8B-B14F-4D97-AF65-F5344CB8AC3E}">
        <p14:creationId xmlns:p14="http://schemas.microsoft.com/office/powerpoint/2010/main" val="8320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convert </a:t>
            </a:r>
            <a:r>
              <a:rPr lang="en-US" i="1" u="sng" dirty="0"/>
              <a:t>binary</a:t>
            </a:r>
            <a:r>
              <a:rPr lang="en-US" dirty="0"/>
              <a:t>, </a:t>
            </a:r>
            <a:r>
              <a:rPr lang="en-US" i="1" u="sng" dirty="0"/>
              <a:t>decimal</a:t>
            </a:r>
            <a:r>
              <a:rPr lang="en-US" dirty="0"/>
              <a:t>, and </a:t>
            </a:r>
            <a:r>
              <a:rPr lang="en-US" i="1" u="sng" dirty="0"/>
              <a:t>hexadecimal</a:t>
            </a:r>
            <a:r>
              <a:rPr lang="en-US" dirty="0"/>
              <a:t>?</a:t>
            </a:r>
          </a:p>
          <a:p>
            <a:r>
              <a:rPr lang="en-US" dirty="0"/>
              <a:t>How do computers represent information?</a:t>
            </a:r>
          </a:p>
          <a:p>
            <a:pPr lvl="1"/>
            <a:r>
              <a:rPr lang="en-US" dirty="0"/>
              <a:t>Bits, bytes, words, etc.</a:t>
            </a:r>
          </a:p>
          <a:p>
            <a:r>
              <a:rPr lang="en-US" dirty="0"/>
              <a:t>How do computers handle signed numbers?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E9CE-A050-3F4B-BB71-06C8F526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recap on numbering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F6CA1-86E8-E441-8AC5-0B6C1672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b="0"/>
              <a:t>Decimal is a 10 digit number system (base 10)</a:t>
            </a:r>
          </a:p>
          <a:p>
            <a:pPr lvl="1"/>
            <a:r>
              <a:rPr lang="en-US"/>
              <a:t>0,1,2,3,4,5,6,7,8,9</a:t>
            </a:r>
            <a:endParaRPr lang="en-US" b="0"/>
          </a:p>
          <a:p>
            <a:r>
              <a:rPr lang="en-US"/>
              <a:t>Binary is a 2 digit number system (base 2)</a:t>
            </a:r>
          </a:p>
          <a:p>
            <a:pPr lvl="1"/>
            <a:r>
              <a:rPr lang="en-US"/>
              <a:t>0,1</a:t>
            </a:r>
          </a:p>
          <a:p>
            <a:r>
              <a:rPr lang="en-US"/>
              <a:t>Hexadecimal is a 16 digit number system (base 16)</a:t>
            </a:r>
          </a:p>
          <a:p>
            <a:pPr lvl="1"/>
            <a:r>
              <a:rPr lang="en-US" b="0"/>
              <a:t>0,1,2,3,4,5,6,7,8,9,A,B,C,D,E,F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77EA-36DB-BF47-BD07-E1209DB8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Use decimal as an 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i="1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=6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1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0B7D-2B16-5E4F-922A-AA91458E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B473-C06E-A64A-888A-479B7989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1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Bit (b): One bit</a:t>
            </a:r>
          </a:p>
          <a:p>
            <a:r>
              <a:rPr lang="en-US"/>
              <a:t>Bytes (B): 8 bits</a:t>
            </a:r>
          </a:p>
          <a:p>
            <a:r>
              <a:rPr lang="en-US" err="1"/>
              <a:t>Nybble</a:t>
            </a:r>
            <a:r>
              <a:rPr lang="en-US"/>
              <a:t>: 4 bits</a:t>
            </a:r>
            <a:endParaRPr lang="en-US">
              <a:cs typeface="Calibri"/>
            </a:endParaRPr>
          </a:p>
          <a:p>
            <a:r>
              <a:rPr lang="en-US"/>
              <a:t>Word: many bytes. Commonly 4 bytes</a:t>
            </a:r>
            <a:r>
              <a:rPr lang="en-US">
                <a:sym typeface="Wingdings" pitchFamily="2" charset="2"/>
              </a:rPr>
              <a:t>, depends on hardware.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C61CD-CCFE-2044-B15F-EFDBC3535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55" y="4032380"/>
            <a:ext cx="4677764" cy="246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379F-60E0-1543-A0EF-C710E6BA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</p:spPr>
            <p:txBody>
              <a:bodyPr/>
              <a:lstStyle/>
              <a:p>
                <a:r>
                  <a:rPr lang="en-US" dirty="0"/>
                  <a:t>Larger quantities:</a:t>
                </a:r>
              </a:p>
              <a:p>
                <a:pPr lvl="1"/>
                <a:r>
                  <a:rPr lang="en-US" dirty="0"/>
                  <a:t>Kilo (K)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3</a:t>
                </a:r>
                <a:r>
                  <a:rPr lang="en-US" dirty="0"/>
                  <a:t> — thousand</a:t>
                </a:r>
              </a:p>
              <a:p>
                <a:pPr lvl="1"/>
                <a:r>
                  <a:rPr lang="en-US" dirty="0"/>
                  <a:t>Mega (M)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6</a:t>
                </a:r>
                <a:r>
                  <a:rPr lang="en-US" dirty="0"/>
                  <a:t> — million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Giga (G)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9</a:t>
                </a:r>
                <a:r>
                  <a:rPr lang="en-US" dirty="0"/>
                  <a:t> — billion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Try some examples:</a:t>
                </a:r>
              </a:p>
              <a:p>
                <a:pPr lvl="1"/>
                <a:r>
                  <a:rPr lang="en-US" dirty="0"/>
                  <a:t>How many GB is 2</a:t>
                </a:r>
                <a:r>
                  <a:rPr lang="en-US" baseline="30000" dirty="0"/>
                  <a:t>34</a:t>
                </a:r>
                <a:r>
                  <a:rPr lang="en-US" dirty="0"/>
                  <a:t> B?</a:t>
                </a:r>
              </a:p>
              <a:p>
                <a:pPr lvl="1"/>
                <a:r>
                  <a:rPr lang="en-US" dirty="0"/>
                  <a:t>Convert 2</a:t>
                </a:r>
                <a:r>
                  <a:rPr lang="en-US" baseline="30000" dirty="0"/>
                  <a:t>26</a:t>
                </a:r>
                <a:r>
                  <a:rPr lang="en-US" dirty="0"/>
                  <a:t> B to MB.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  <a:blipFill>
                <a:blip r:embed="rId3"/>
                <a:stretch>
                  <a:fillRect l="-965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6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789D-C444-4F4A-A1F8-F92673C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2F88-3D2A-F242-A87C-168CA112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058"/>
          </a:xfrm>
        </p:spPr>
        <p:txBody>
          <a:bodyPr>
            <a:normAutofit/>
          </a:bodyPr>
          <a:lstStyle/>
          <a:p>
            <a:r>
              <a:rPr lang="en-US"/>
              <a:t>Writing zeros and ones is annoying.</a:t>
            </a:r>
          </a:p>
          <a:p>
            <a:r>
              <a:rPr lang="en-US"/>
              <a:t>Let’s do 4 bits (a </a:t>
            </a:r>
            <a:r>
              <a:rPr lang="en-US" err="1"/>
              <a:t>nybble</a:t>
            </a:r>
            <a:r>
              <a:rPr lang="en-US"/>
              <a:t>) a time.</a:t>
            </a:r>
          </a:p>
          <a:p>
            <a:r>
              <a:rPr lang="en-US"/>
              <a:t>Let’s write out all hex and their binary.</a:t>
            </a:r>
          </a:p>
          <a:p>
            <a:r>
              <a:rPr lang="en-US"/>
              <a:t>An example: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How  about hex to binary? Say </a:t>
            </a:r>
            <a:r>
              <a:rPr lang="en-US">
                <a:solidFill>
                  <a:srgbClr val="FF0000"/>
                </a:solidFill>
              </a:rPr>
              <a:t>0xA7F8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B1A7A-EC7D-3940-BC3E-F002E22D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25" y="3804819"/>
            <a:ext cx="9988446" cy="719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AF333D-77CF-CF4A-ADEA-4D063F78474E}"/>
              </a:ext>
            </a:extLst>
          </p:cNvPr>
          <p:cNvSpPr txBox="1"/>
          <p:nvPr/>
        </p:nvSpPr>
        <p:spPr>
          <a:xfrm>
            <a:off x="5081665" y="4391714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0xCAFE</a:t>
            </a:r>
          </a:p>
        </p:txBody>
      </p:sp>
    </p:spTree>
    <p:extLst>
      <p:ext uri="{BB962C8B-B14F-4D97-AF65-F5344CB8AC3E}">
        <p14:creationId xmlns:p14="http://schemas.microsoft.com/office/powerpoint/2010/main" val="17792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67F6-99BE-9840-A434-316E218C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Converting from hex to decimal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 0x</a:t>
                </a:r>
                <a:r>
                  <a:rPr lang="en-US">
                    <a:solidFill>
                      <a:srgbClr val="FF0000"/>
                    </a:solidFill>
                  </a:rPr>
                  <a:t>12F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=303</m:t>
                    </m:r>
                  </m:oMath>
                </a14:m>
                <a:endParaRPr lang="en-US" b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  <a:blipFill>
                <a:blip r:embed="rId3"/>
                <a:stretch>
                  <a:fillRect l="-1043" t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1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585</Words>
  <Application>Microsoft Macintosh PowerPoint</Application>
  <PresentationFormat>Widescreen</PresentationFormat>
  <Paragraphs>102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Office Theme</vt:lpstr>
      <vt:lpstr>CSSE 132 Data Representation</vt:lpstr>
      <vt:lpstr>Goal of Week 1 - 3</vt:lpstr>
      <vt:lpstr>Questions</vt:lpstr>
      <vt:lpstr>A recap on numbering systems</vt:lpstr>
      <vt:lpstr>Binary</vt:lpstr>
      <vt:lpstr>Units of data</vt:lpstr>
      <vt:lpstr>Units of data (cont.)</vt:lpstr>
      <vt:lpstr>Hexadecimal</vt:lpstr>
      <vt:lpstr>Hexadecimal (cont.)</vt:lpstr>
      <vt:lpstr>Hexadecimal (cont.)</vt:lpstr>
      <vt:lpstr>Negative numbers</vt:lpstr>
      <vt:lpstr>Negative numbers (cont.)</vt:lpstr>
      <vt:lpstr>Negative numbers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Nathan</cp:lastModifiedBy>
  <cp:revision>7</cp:revision>
  <cp:lastPrinted>2018-09-02T18:28:42Z</cp:lastPrinted>
  <dcterms:created xsi:type="dcterms:W3CDTF">2018-07-09T21:38:51Z</dcterms:created>
  <dcterms:modified xsi:type="dcterms:W3CDTF">2020-03-10T15:49:10Z</dcterms:modified>
</cp:coreProperties>
</file>