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75" r:id="rId4"/>
    <p:sldId id="276" r:id="rId5"/>
    <p:sldId id="258" r:id="rId6"/>
    <p:sldId id="277" r:id="rId7"/>
    <p:sldId id="263" r:id="rId8"/>
    <p:sldId id="264" r:id="rId9"/>
    <p:sldId id="265" r:id="rId10"/>
    <p:sldId id="272" r:id="rId11"/>
    <p:sldId id="270" r:id="rId12"/>
    <p:sldId id="27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171B5-30BF-400C-9417-15627D0DBB1C}" v="2" dt="2019-10-08T13:11:43.2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9"/>
    <p:restoredTop sz="94740"/>
  </p:normalViewPr>
  <p:slideViewPr>
    <p:cSldViewPr snapToGrid="0" snapToObjects="1">
      <p:cViewPr varScale="1">
        <p:scale>
          <a:sx n="74" d="100"/>
          <a:sy n="74" d="100"/>
        </p:scale>
        <p:origin x="5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017C6E1C-222A-E645-A719-6E598AF3D917}"/>
  </pc:docChgLst>
  <pc:docChgLst>
    <pc:chgData name="Song, Lixing" userId="d86a4794-d57c-4f6d-acee-3349d9d3edfc" providerId="ADAL" clId="{B33AF24C-D541-4FF5-AC19-37F02A3C809E}"/>
  </pc:docChgLst>
  <pc:docChgLst>
    <pc:chgData name="Song, Lixing" userId="d86a4794-d57c-4f6d-acee-3349d9d3edfc" providerId="ADAL" clId="{C0D8B9DF-B20C-4B48-A711-F6EF4CC8E90A}"/>
  </pc:docChgLst>
  <pc:docChgLst>
    <pc:chgData name="Song, Lixing" userId="S::song3@rose-hulman.edu::d86a4794-d57c-4f6d-acee-3349d9d3edfc" providerId="AD" clId="Web-{7DBC45EE-0074-456E-D72F-5AEFB421317C}"/>
  </pc:docChgLst>
  <pc:docChgLst>
    <pc:chgData name="Song, Lixing" userId="d86a4794-d57c-4f6d-acee-3349d9d3edfc" providerId="ADAL" clId="{9B1171B5-30BF-400C-9417-15627D0DBB1C}"/>
    <pc:docChg chg="modSld">
      <pc:chgData name="Song, Lixing" userId="d86a4794-d57c-4f6d-acee-3349d9d3edfc" providerId="ADAL" clId="{9B1171B5-30BF-400C-9417-15627D0DBB1C}" dt="2019-10-08T13:11:43.255" v="1"/>
      <pc:docMkLst>
        <pc:docMk/>
      </pc:docMkLst>
      <pc:sldChg chg="delSp modAnim">
        <pc:chgData name="Song, Lixing" userId="d86a4794-d57c-4f6d-acee-3349d9d3edfc" providerId="ADAL" clId="{9B1171B5-30BF-400C-9417-15627D0DBB1C}" dt="2019-10-08T13:11:43.255" v="1"/>
        <pc:sldMkLst>
          <pc:docMk/>
          <pc:sldMk cId="705596819" sldId="277"/>
        </pc:sldMkLst>
        <pc:inkChg chg="del">
          <ac:chgData name="Song, Lixing" userId="d86a4794-d57c-4f6d-acee-3349d9d3edfc" providerId="ADAL" clId="{9B1171B5-30BF-400C-9417-15627D0DBB1C}" dt="2019-10-08T13:11:32.514" v="0"/>
          <ac:inkMkLst>
            <pc:docMk/>
            <pc:sldMk cId="705596819" sldId="277"/>
            <ac:inkMk id="76" creationId="{8234A254-7CA3-4EB7-B141-B03785ECF09D}"/>
          </ac:inkMkLst>
        </pc:inkChg>
      </pc:sldChg>
    </pc:docChg>
  </pc:docChgLst>
  <pc:docChgLst>
    <pc:chgData name="Song, Lixing" userId="d86a4794-d57c-4f6d-acee-3349d9d3edfc" providerId="ADAL" clId="{9A9788E0-D5D7-E542-8125-CE6756F33A31}"/>
  </pc:docChgLst>
  <pc:docChgLst>
    <pc:chgData name="Song, Lixing" userId="d86a4794-d57c-4f6d-acee-3349d9d3edfc" providerId="ADAL" clId="{FBFE2C61-FE6C-E94E-A333-00BF94AE04D6}"/>
  </pc:docChgLst>
  <pc:docChgLst>
    <pc:chgData name="Song, Lixing" userId="d86a4794-d57c-4f6d-acee-3349d9d3edfc" providerId="ADAL" clId="{F6ACCFC8-3EA6-9647-BA57-6AB35016EFFF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9DBF514A-520D-134A-B101-4A9A9B049DE2}"/>
  </pc:docChgLst>
  <pc:docChgLst>
    <pc:chgData name="Song, Lixing" userId="d86a4794-d57c-4f6d-acee-3349d9d3edfc" providerId="ADAL" clId="{284E4B17-AF49-E245-A1A9-3FCBC9BF0706}"/>
  </pc:docChgLst>
  <pc:docChgLst>
    <pc:chgData name="Song, Lixing" userId="S::song3@rose-hulman.edu::d86a4794-d57c-4f6d-acee-3349d9d3edfc" providerId="AD" clId="Web-{6608B76C-CE00-8018-15DE-AB8D7BCE6252}"/>
    <pc:docChg chg="modSld sldOrd">
      <pc:chgData name="Song, Lixing" userId="S::song3@rose-hulman.edu::d86a4794-d57c-4f6d-acee-3349d9d3edfc" providerId="AD" clId="Web-{6608B76C-CE00-8018-15DE-AB8D7BCE6252}" dt="2019-10-04T18:43:43.403" v="11"/>
      <pc:docMkLst>
        <pc:docMk/>
      </pc:docMkLst>
      <pc:sldChg chg="mod ord modShow">
        <pc:chgData name="Song, Lixing" userId="S::song3@rose-hulman.edu::d86a4794-d57c-4f6d-acee-3349d9d3edfc" providerId="AD" clId="Web-{6608B76C-CE00-8018-15DE-AB8D7BCE6252}" dt="2019-10-04T18:43:43.403" v="11"/>
        <pc:sldMkLst>
          <pc:docMk/>
          <pc:sldMk cId="3801095407" sldId="258"/>
        </pc:sldMkLst>
      </pc:sldChg>
      <pc:sldChg chg="modSp">
        <pc:chgData name="Song, Lixing" userId="S::song3@rose-hulman.edu::d86a4794-d57c-4f6d-acee-3349d9d3edfc" providerId="AD" clId="Web-{6608B76C-CE00-8018-15DE-AB8D7BCE6252}" dt="2019-10-04T18:38:31.313" v="6" actId="20577"/>
        <pc:sldMkLst>
          <pc:docMk/>
          <pc:sldMk cId="1641175946" sldId="275"/>
        </pc:sldMkLst>
        <pc:spChg chg="mod">
          <ac:chgData name="Song, Lixing" userId="S::song3@rose-hulman.edu::d86a4794-d57c-4f6d-acee-3349d9d3edfc" providerId="AD" clId="Web-{6608B76C-CE00-8018-15DE-AB8D7BCE6252}" dt="2019-10-04T18:38:31.313" v="6" actId="20577"/>
          <ac:spMkLst>
            <pc:docMk/>
            <pc:sldMk cId="1641175946" sldId="275"/>
            <ac:spMk id="6" creationId="{9A49505A-3259-4924-BD4B-89580D7ECBC0}"/>
          </ac:spMkLst>
        </pc:spChg>
      </pc:sldChg>
      <pc:sldChg chg="ord">
        <pc:chgData name="Song, Lixing" userId="S::song3@rose-hulman.edu::d86a4794-d57c-4f6d-acee-3349d9d3edfc" providerId="AD" clId="Web-{6608B76C-CE00-8018-15DE-AB8D7BCE6252}" dt="2019-10-04T18:43:33.684" v="9"/>
        <pc:sldMkLst>
          <pc:docMk/>
          <pc:sldMk cId="2033074946" sldId="276"/>
        </pc:sldMkLst>
      </pc:sldChg>
      <pc:sldChg chg="ord">
        <pc:chgData name="Song, Lixing" userId="S::song3@rose-hulman.edu::d86a4794-d57c-4f6d-acee-3349d9d3edfc" providerId="AD" clId="Web-{6608B76C-CE00-8018-15DE-AB8D7BCE6252}" dt="2019-10-04T18:43:01.214" v="8"/>
        <pc:sldMkLst>
          <pc:docMk/>
          <pc:sldMk cId="70559681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The Stack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October 8,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2BD9-E74F-9B4D-A784-BC0E6C97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max()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2637F-55F1-DF4B-9E35-AF286BEAF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712" y="3902927"/>
            <a:ext cx="6213088" cy="28185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F5356-393C-0041-8F58-C6801100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2486819" cy="3450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D622C-DA76-FD4E-98DB-EEAC3D4E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80" y="1690688"/>
            <a:ext cx="2517620" cy="4468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B77A0-AB8C-DF40-AB66-A26BFF054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605" y="2354437"/>
            <a:ext cx="2954030" cy="21225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46474-3BCC-5940-BDC1-C26DF6CB78FE}"/>
              </a:ext>
            </a:extLst>
          </p:cNvPr>
          <p:cNvCxnSpPr>
            <a:stCxn id="7" idx="3"/>
          </p:cNvCxnSpPr>
          <p:nvPr/>
        </p:nvCxnSpPr>
        <p:spPr>
          <a:xfrm>
            <a:off x="3325018" y="3415700"/>
            <a:ext cx="1015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D1366-5FFA-DB4E-A633-4A5442AB24FE}"/>
              </a:ext>
            </a:extLst>
          </p:cNvPr>
          <p:cNvCxnSpPr/>
          <p:nvPr/>
        </p:nvCxnSpPr>
        <p:spPr>
          <a:xfrm>
            <a:off x="6858000" y="3415700"/>
            <a:ext cx="1015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2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6C6A-A448-004A-BFE7-4F31BE23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Prologue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9DE6B-4B67-C241-87A5-A07CB19F7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sub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#16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End of the prologue. Allocating space on the stack for the function called.*/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lr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[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#14]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Start of the prologue. Saving Frame Pointer and LR onto the stack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7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Prologue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C9BD9-B263-3A47-8810-994B314BA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mov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r0, #1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setting up local variables (a=1). This also serves as setting up the first parameter for the function max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mov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r1, #2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setting up local variables (b=2). This also serves as setting up the second parameter for the function max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bl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max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Calling/branching to function max */</a:t>
            </a:r>
          </a:p>
        </p:txBody>
      </p:sp>
    </p:spTree>
    <p:extLst>
      <p:ext uri="{BB962C8B-B14F-4D97-AF65-F5344CB8AC3E}">
        <p14:creationId xmlns:p14="http://schemas.microsoft.com/office/powerpoint/2010/main" val="3297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3EA3-2D10-3548-8A09-9756286C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Epilogue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645E-CC41-AE4A-BB61-E6D10FBE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#16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Start of the epilogue. Readjusting the Stack Pointer The Stack Frame of a function is finally destroyed at this step. */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pc, [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#-4]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End of the epilogue. Jumping to previously saved LR via direct load into PC. */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*leaf </a:t>
            </a:r>
            <a:r>
              <a:rPr lang="en-US" dirty="0" err="1"/>
              <a:t>v.s</a:t>
            </a:r>
            <a:r>
              <a:rPr lang="en-US" dirty="0"/>
              <a:t>. non-leaf function https://</a:t>
            </a:r>
            <a:r>
              <a:rPr lang="en-US" dirty="0" err="1"/>
              <a:t>azeria-labs.com</a:t>
            </a:r>
            <a:r>
              <a:rPr lang="en-US" dirty="0"/>
              <a:t>/functions-and-the-stack-part-7/</a:t>
            </a:r>
          </a:p>
        </p:txBody>
      </p:sp>
    </p:spTree>
    <p:extLst>
      <p:ext uri="{BB962C8B-B14F-4D97-AF65-F5344CB8AC3E}">
        <p14:creationId xmlns:p14="http://schemas.microsoft.com/office/powerpoint/2010/main" val="413596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DE7D-FBDE-4B15-BDA5-425DB7A3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935C-975B-474E-8B85-8702B589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Stack overview</a:t>
            </a:r>
          </a:p>
          <a:p>
            <a:r>
              <a:rPr lang="en-US" dirty="0"/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C85169-9BBB-4E30-82A7-67FF91BA61A9}"/>
              </a:ext>
            </a:extLst>
          </p:cNvPr>
          <p:cNvSpPr txBox="1"/>
          <p:nvPr/>
        </p:nvSpPr>
        <p:spPr>
          <a:xfrm>
            <a:off x="5042078" y="573110"/>
            <a:ext cx="6735652" cy="3908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Questions:</a:t>
            </a:r>
          </a:p>
          <a:p>
            <a:pPr marL="457200" indent="-457200">
              <a:buAutoNum type="arabicPeriod"/>
            </a:pPr>
            <a:r>
              <a:rPr lang="en-US" sz="2400" dirty="0"/>
              <a:t>Three functions have </a:t>
            </a:r>
            <a:r>
              <a:rPr lang="en-US" sz="2400" i="1" dirty="0"/>
              <a:t>same</a:t>
            </a:r>
            <a:r>
              <a:rPr lang="en-US" sz="2400" dirty="0"/>
              <a:t> variables named </a:t>
            </a:r>
            <a:r>
              <a:rPr lang="en-US" sz="2400" dirty="0" err="1">
                <a:solidFill>
                  <a:srgbClr val="FF0000"/>
                </a:solidFill>
              </a:rPr>
              <a:t>a,b</a:t>
            </a:r>
            <a:r>
              <a:rPr lang="en-US" sz="2400" dirty="0"/>
              <a:t>. Why they can have different values in different functions and not interfere with each other?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Write the sequence of line numbers in the order of the </a:t>
            </a:r>
            <a:r>
              <a:rPr lang="en-US" sz="2400"/>
              <a:t>code being executed</a:t>
            </a:r>
            <a:r>
              <a:rPr lang="en-US" sz="2400" dirty="0"/>
              <a:t>.</a:t>
            </a:r>
            <a:endParaRPr lang="en-US" sz="2400">
              <a:cs typeface="Calibri"/>
            </a:endParaRP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/>
              <a:t>How</a:t>
            </a:r>
            <a:r>
              <a:rPr lang="en-US" sz="2400" dirty="0"/>
              <a:t> does the program know to go back line 20 when </a:t>
            </a:r>
            <a:r>
              <a:rPr lang="en-US" sz="2400" dirty="0">
                <a:solidFill>
                  <a:srgbClr val="FF0000"/>
                </a:solidFill>
              </a:rPr>
              <a:t>add</a:t>
            </a:r>
            <a:r>
              <a:rPr lang="en-US" sz="2400" dirty="0"/>
              <a:t> function completes?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9505A-3259-4924-BD4B-89580D7ECBC0}"/>
              </a:ext>
            </a:extLst>
          </p:cNvPr>
          <p:cNvSpPr/>
          <p:nvPr/>
        </p:nvSpPr>
        <p:spPr>
          <a:xfrm>
            <a:off x="343436" y="113530"/>
            <a:ext cx="6096000" cy="6740307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do_nothing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()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{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a =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3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3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b =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4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4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5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}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6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add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a,</a:t>
            </a:r>
            <a:r>
              <a:rPr lang="en-US" dirty="0" err="1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b)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7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{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8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result;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9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result = a + b;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do_nothing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();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result;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12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13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}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14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main()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15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{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16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res =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17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a =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18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b =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19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res = add(a, b);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20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res;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21 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}</a:t>
            </a:r>
            <a:endParaRPr lang="en-US" dirty="0">
              <a:cs typeface="Calibri" panose="020F0502020204030204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E6AE-81D7-4D7F-B544-E839C1ED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0298-84BF-4E9D-B4EF-1FA11B1F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Handle local variables/automatic variable.</a:t>
            </a:r>
          </a:p>
          <a:p>
            <a:endParaRPr lang="en-US" dirty="0"/>
          </a:p>
          <a:p>
            <a:r>
              <a:rPr lang="en-US" dirty="0"/>
              <a:t>Handle function calls.</a:t>
            </a:r>
          </a:p>
        </p:txBody>
      </p:sp>
      <p:pic>
        <p:nvPicPr>
          <p:cNvPr id="1026" name="Picture 2" descr="Image result for stack memory in c">
            <a:extLst>
              <a:ext uri="{FF2B5EF4-FFF2-40B4-BE49-F238E27FC236}">
                <a16:creationId xmlns:a16="http://schemas.microsoft.com/office/drawing/2014/main" id="{A29092DD-01AF-43BD-8316-8B452AB1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29" y="635725"/>
            <a:ext cx="3760742" cy="6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7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ECE5-290B-D34A-B09C-0A2131EC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variable: Begin with some boring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D8237-DDDB-5841-B851-DC780004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926"/>
            <a:ext cx="10927080" cy="5141074"/>
          </a:xfrm>
        </p:spPr>
        <p:txBody>
          <a:bodyPr/>
          <a:lstStyle/>
          <a:p>
            <a:r>
              <a:rPr lang="en-US" dirty="0"/>
              <a:t>When a function is called, a ”private space” (a.k.a. stack frame) is created. </a:t>
            </a:r>
          </a:p>
          <a:p>
            <a:r>
              <a:rPr lang="en-US" dirty="0"/>
              <a:t>A stack frame is specified by a stack pointer (</a:t>
            </a:r>
            <a:r>
              <a:rPr lang="en-US" dirty="0" err="1"/>
              <a:t>sp</a:t>
            </a:r>
            <a:r>
              <a:rPr lang="en-US" dirty="0"/>
              <a:t>) (and/or frame pointer).</a:t>
            </a:r>
          </a:p>
          <a:p>
            <a:r>
              <a:rPr lang="en-US" dirty="0"/>
              <a:t>When another function is called, the previous “private space” gets set aside for later, and a new ”private space” is created for the new function.</a:t>
            </a:r>
          </a:p>
          <a:p>
            <a:r>
              <a:rPr lang="en-US" dirty="0"/>
              <a:t>After a function is finished, its stack frame gets released, and back to where it was called.</a:t>
            </a:r>
          </a:p>
        </p:txBody>
      </p:sp>
    </p:spTree>
    <p:extLst>
      <p:ext uri="{BB962C8B-B14F-4D97-AF65-F5344CB8AC3E}">
        <p14:creationId xmlns:p14="http://schemas.microsoft.com/office/powerpoint/2010/main" val="38010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10B4-1AD1-4279-8FFD-1B167C0F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local variable: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EA53C-F4CD-4C48-A98C-816CFB786B35}"/>
              </a:ext>
            </a:extLst>
          </p:cNvPr>
          <p:cNvSpPr/>
          <p:nvPr/>
        </p:nvSpPr>
        <p:spPr>
          <a:xfrm>
            <a:off x="838200" y="20169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i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){</a:t>
            </a:r>
            <a:endParaRPr lang="en-US" dirty="0"/>
          </a:p>
          <a:p>
            <a:r>
              <a:rPr lang="en-US" dirty="0">
                <a:solidFill>
                  <a:srgbClr val="37474F"/>
                </a:solidFill>
                <a:latin typeface="Roboto Mono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x =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i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37474F"/>
                </a:solidFill>
                <a:latin typeface="Roboto Mono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if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(x ==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37474F"/>
                </a:solidFill>
                <a:latin typeface="Roboto Mono"/>
              </a:rPr>
              <a:t>   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37474F"/>
                </a:solidFill>
                <a:latin typeface="Roboto Mono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else</a:t>
            </a:r>
            <a:endParaRPr lang="en-US" dirty="0"/>
          </a:p>
          <a:p>
            <a:r>
              <a:rPr lang="en-US" dirty="0">
                <a:solidFill>
                  <a:srgbClr val="37474F"/>
                </a:solidFill>
                <a:latin typeface="Roboto Mono"/>
              </a:rPr>
              <a:t>   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(x -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37474F"/>
                </a:solidFill>
                <a:latin typeface="Roboto Mono"/>
              </a:rPr>
              <a:t>}</a:t>
            </a:r>
            <a:endParaRPr lang="en-US" dirty="0"/>
          </a:p>
          <a:p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main(){</a:t>
            </a:r>
            <a:endParaRPr lang="en-US" dirty="0"/>
          </a:p>
          <a:p>
            <a:r>
              <a:rPr lang="en-US" dirty="0">
                <a:solidFill>
                  <a:srgbClr val="37474F"/>
                </a:solidFill>
                <a:latin typeface="Roboto Mono"/>
              </a:rPr>
              <a:t>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3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37474F"/>
                </a:solidFill>
                <a:latin typeface="Roboto Mono"/>
              </a:rPr>
              <a:t>}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8E18B-E895-47D0-BDD4-8F1C7BDB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8307"/>
              </p:ext>
            </p:extLst>
          </p:nvPr>
        </p:nvGraphicFramePr>
        <p:xfrm>
          <a:off x="7663542" y="1832429"/>
          <a:ext cx="2098768" cy="414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8768">
                  <a:extLst>
                    <a:ext uri="{9D8B030D-6E8A-4147-A177-3AD203B41FA5}">
                      <a16:colId xmlns:a16="http://schemas.microsoft.com/office/drawing/2014/main" val="3959991791"/>
                    </a:ext>
                  </a:extLst>
                </a:gridCol>
              </a:tblGrid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972808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x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14389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781130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4070947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x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095781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7549011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620394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81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E879-767C-844C-8A24-C74A8963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5DED-1DFF-6949-AA43-769C978A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Caller vs.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caller </a:t>
            </a:r>
            <a:r>
              <a:rPr lang="en-US" dirty="0"/>
              <a:t>the code that calls the procedure</a:t>
            </a:r>
          </a:p>
          <a:p>
            <a:pPr lvl="1"/>
            <a:r>
              <a:rPr lang="en-US" b="1" dirty="0" err="1"/>
              <a:t>callee</a:t>
            </a:r>
            <a:r>
              <a:rPr lang="en-US" b="1" dirty="0"/>
              <a:t> </a:t>
            </a:r>
            <a:r>
              <a:rPr lang="en-US" dirty="0"/>
              <a:t>the code that implements the procedure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D26B8-B67D-464F-AF42-993DE999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761" y="3504622"/>
            <a:ext cx="3305039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4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07FB-7B9F-FD4A-B218-3308D7D2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caller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240A4-DF91-C34A-9A1A-E0EE02A5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96691"/>
            <a:ext cx="10515600" cy="2024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 up </a:t>
            </a:r>
            <a:r>
              <a:rPr lang="en-US"/>
              <a:t>input </a:t>
            </a:r>
            <a:r>
              <a:rPr lang="en-US" dirty="0"/>
              <a:t>argument</a:t>
            </a:r>
            <a:r>
              <a:rPr lang="en-US"/>
              <a:t> in</a:t>
            </a:r>
            <a:r>
              <a:rPr lang="en-US" dirty="0"/>
              <a:t> registers (</a:t>
            </a:r>
            <a:r>
              <a:rPr lang="en-US">
                <a:latin typeface="Anonymous Pro for Powerline"/>
                <a:ea typeface="Anonymous Pro for Powerline" panose="02060609030202000504" pitchFamily="49" charset="0"/>
              </a:rPr>
              <a:t>r0, r1, r2, r3</a:t>
            </a:r>
            <a:r>
              <a:rPr lang="en-US" dirty="0"/>
              <a:t>)</a:t>
            </a:r>
          </a:p>
          <a:p>
            <a:r>
              <a:rPr lang="en-US"/>
              <a:t>bl</a:t>
            </a:r>
            <a:r>
              <a:rPr lang="en-US" dirty="0"/>
              <a:t> </a:t>
            </a:r>
            <a:r>
              <a:rPr lang="en-US" dirty="0" err="1"/>
              <a:t>addr</a:t>
            </a:r>
            <a:r>
              <a:rPr lang="en-US" dirty="0"/>
              <a:t> : Branch link to procedure, return address goes in </a:t>
            </a:r>
            <a:r>
              <a:rPr lang="en-US" err="1">
                <a:latin typeface="Anonymous Pro for Powerline"/>
                <a:ea typeface="Anonymous Pro for Powerline" panose="02060609030202000504" pitchFamily="49" charset="0"/>
              </a:rPr>
              <a:t>lr</a:t>
            </a:r>
            <a:r>
              <a:rPr lang="en-US" dirty="0"/>
              <a:t> aka </a:t>
            </a:r>
            <a:r>
              <a:rPr lang="en-US">
                <a:latin typeface="Anonymous Pro for Powerline"/>
                <a:ea typeface="Anonymous Pro for Powerline" panose="02060609030202000504" pitchFamily="49" charset="0"/>
              </a:rPr>
              <a:t>r14</a:t>
            </a:r>
          </a:p>
          <a:p>
            <a:r>
              <a:rPr lang="en-US" dirty="0"/>
              <a:t>On return, read return </a:t>
            </a:r>
            <a:r>
              <a:rPr lang="en-US" err="1">
                <a:latin typeface="Anonymous Pro for Powerline"/>
                <a:ea typeface="Anonymous Pro for Powerline" panose="02060609030202000504" pitchFamily="49" charset="0"/>
              </a:rPr>
              <a:t>val</a:t>
            </a:r>
            <a:r>
              <a:rPr lang="en-US" dirty="0"/>
              <a:t> from </a:t>
            </a:r>
            <a:r>
              <a:rPr lang="en-US">
                <a:latin typeface="Anonymous Pro for Powerline"/>
                <a:ea typeface="Anonymous Pro for Powerline" panose="02060609030202000504" pitchFamily="49" charset="0"/>
              </a:rPr>
              <a:t>r0</a:t>
            </a:r>
            <a:r>
              <a:rPr lang="en-US" dirty="0"/>
              <a:t>.</a:t>
            </a:r>
            <a:r>
              <a:rPr lang="en-US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57FE3-A45B-0D49-B2DE-024CE9CC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690688"/>
            <a:ext cx="66294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4B112-D625-6E49-A75D-4E91F8E0F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2412639"/>
            <a:ext cx="5829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00A0-9680-2D4B-9B87-57458372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err="1"/>
              <a:t>callee</a:t>
            </a:r>
            <a:r>
              <a:rPr lang="en-US" dirty="0"/>
              <a:t>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CAF8-816D-EC4F-B1AF-5A957E92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 up registers to be modified: </a:t>
            </a:r>
            <a:r>
              <a:rPr lang="en-US" err="1">
                <a:solidFill>
                  <a:srgbClr val="FF0000"/>
                </a:solidFill>
                <a:latin typeface="Anonymous Pro for Powerline"/>
                <a:ea typeface="Anonymous Pro for Powerline" panose="02060609030202000504" pitchFamily="49" charset="0"/>
              </a:rPr>
              <a:t>lr</a:t>
            </a:r>
            <a:r>
              <a:rPr lang="en-US">
                <a:latin typeface="Anonymous Pro for Powerline"/>
                <a:ea typeface="Anonymous Pro for Powerline" panose="02060609030202000504" pitchFamily="49" charset="0"/>
              </a:rPr>
              <a:t> (maybe also other regs </a:t>
            </a:r>
            <a:r>
              <a:rPr lang="en-US">
                <a:solidFill>
                  <a:srgbClr val="FF0000"/>
                </a:solidFill>
                <a:latin typeface="Anonymous Pro for Powerline"/>
                <a:ea typeface="Anonymous Pro for Powerline" panose="02060609030202000504" pitchFamily="49" charset="0"/>
              </a:rPr>
              <a:t>r4-r11</a:t>
            </a:r>
            <a:r>
              <a:rPr lang="en-US">
                <a:latin typeface="Anonymous Pro for Powerline"/>
                <a:ea typeface="Anonymous Pro for Powerline" panose="02060609030202000504" pitchFamily="49" charset="0"/>
              </a:rPr>
              <a:t>) 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/>
              <a:t>Run function body</a:t>
            </a:r>
          </a:p>
          <a:p>
            <a:r>
              <a:rPr lang="en-US" dirty="0"/>
              <a:t>Fill up </a:t>
            </a:r>
            <a:r>
              <a:rPr lang="en-US" dirty="0">
                <a:solidFill>
                  <a:srgbClr val="FF0000"/>
                </a:solidFill>
              </a:rPr>
              <a:t>r0</a:t>
            </a:r>
            <a:r>
              <a:rPr lang="en-US" dirty="0"/>
              <a:t> for return</a:t>
            </a:r>
          </a:p>
          <a:p>
            <a:r>
              <a:rPr lang="en-US" dirty="0"/>
              <a:t>Restore registers</a:t>
            </a:r>
            <a:r>
              <a:rPr lang="en-US"/>
              <a:t> </a:t>
            </a:r>
            <a:endParaRPr lang="en-US" dirty="0"/>
          </a:p>
          <a:p>
            <a:r>
              <a:rPr lang="en-US"/>
              <a:t>Go </a:t>
            </a:r>
            <a:r>
              <a:rPr lang="en-US" dirty="0"/>
              <a:t>back to </a:t>
            </a:r>
            <a:r>
              <a:rPr lang="en-US">
                <a:latin typeface="Anonymous Pro for Powerline"/>
              </a:rPr>
              <a:t>where it was called by checking </a:t>
            </a:r>
            <a:r>
              <a:rPr lang="en-US" err="1">
                <a:solidFill>
                  <a:srgbClr val="FF0000"/>
                </a:solidFill>
                <a:latin typeface="Anonymous Pro for Powerline"/>
              </a:rPr>
              <a:t>lr</a:t>
            </a:r>
            <a:r>
              <a:rPr lang="en-US">
                <a:latin typeface="Anonymous Pro for Powerline"/>
              </a:rPr>
              <a:t> or the place </a:t>
            </a:r>
            <a:r>
              <a:rPr lang="en-US" err="1">
                <a:solidFill>
                  <a:srgbClr val="FF0000"/>
                </a:solidFill>
                <a:latin typeface="Anonymous Pro for Powerline"/>
              </a:rPr>
              <a:t>lr</a:t>
            </a:r>
            <a:r>
              <a:rPr lang="en-US">
                <a:latin typeface="Anonymous Pro for Powerline"/>
              </a:rPr>
              <a:t> was stored</a:t>
            </a:r>
            <a:r>
              <a:rPr lang="en-US" dirty="0"/>
              <a:t>.</a:t>
            </a:r>
            <a:r>
              <a:rPr lang="en-US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8945</TotalTime>
  <Words>529</Words>
  <Application>Microsoft Office PowerPoint</Application>
  <PresentationFormat>Widescreen</PresentationFormat>
  <Paragraphs>102</Paragraphs>
  <Slides>13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Anonymous Pro for Powerline</vt:lpstr>
      <vt:lpstr>Roboto Mono</vt:lpstr>
      <vt:lpstr>Arial</vt:lpstr>
      <vt:lpstr>Calibri</vt:lpstr>
      <vt:lpstr>Calibri Light</vt:lpstr>
      <vt:lpstr>Wingdings</vt:lpstr>
      <vt:lpstr>Office Theme</vt:lpstr>
      <vt:lpstr>CSSE 132 The Stack</vt:lpstr>
      <vt:lpstr>Outline</vt:lpstr>
      <vt:lpstr>PowerPoint Presentation</vt:lpstr>
      <vt:lpstr>Why Stack?</vt:lpstr>
      <vt:lpstr>Local variable: Begin with some boring text</vt:lpstr>
      <vt:lpstr>How to handle local variable: Example</vt:lpstr>
      <vt:lpstr>How to handle function call</vt:lpstr>
      <vt:lpstr>What the caller does</vt:lpstr>
      <vt:lpstr>What the callee does</vt:lpstr>
      <vt:lpstr>Example: max()</vt:lpstr>
      <vt:lpstr>Function call: Prologue</vt:lpstr>
      <vt:lpstr>Function call: Prologue (cont.)</vt:lpstr>
      <vt:lpstr>Function call: Epilogue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105</cp:revision>
  <dcterms:created xsi:type="dcterms:W3CDTF">2018-07-09T21:38:51Z</dcterms:created>
  <dcterms:modified xsi:type="dcterms:W3CDTF">2019-10-08T13:11:43Z</dcterms:modified>
</cp:coreProperties>
</file>