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1" r:id="rId4"/>
    <p:sldId id="260" r:id="rId5"/>
    <p:sldId id="258" r:id="rId6"/>
    <p:sldId id="263" r:id="rId7"/>
    <p:sldId id="262" r:id="rId8"/>
    <p:sldId id="270" r:id="rId9"/>
    <p:sldId id="264" r:id="rId10"/>
    <p:sldId id="265" r:id="rId11"/>
    <p:sldId id="267" r:id="rId12"/>
    <p:sldId id="266" r:id="rId13"/>
    <p:sldId id="259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51F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0129F3-CBAA-AC43-87A4-FD21622634DC}" v="84" dt="2019-10-02T23:47:25.044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255"/>
    <p:restoredTop sz="94633"/>
  </p:normalViewPr>
  <p:slideViewPr>
    <p:cSldViewPr snapToGrid="0" snapToObjects="1">
      <p:cViewPr varScale="1">
        <p:scale>
          <a:sx n="61" d="100"/>
          <a:sy n="61" d="100"/>
        </p:scale>
        <p:origin x="224" y="2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ng, Lixing" userId="d86a4794-d57c-4f6d-acee-3349d9d3edfc" providerId="ADAL" clId="{C0D8B9DF-B20C-4B48-A711-F6EF4CC8E90A}"/>
  </pc:docChgLst>
  <pc:docChgLst>
    <pc:chgData name="Song, Lixing" userId="S::song3@rose-hulman.edu::d86a4794-d57c-4f6d-acee-3349d9d3edfc" providerId="AD" clId="Web-{97B57472-C390-3D56-7BA9-628B8F18D492}"/>
  </pc:docChgLst>
  <pc:docChgLst>
    <pc:chgData name="Song, Lixing" userId="d86a4794-d57c-4f6d-acee-3349d9d3edfc" providerId="ADAL" clId="{97B820EA-19CA-41BB-9B9E-D7CFF20020E1}"/>
  </pc:docChgLst>
  <pc:docChgLst>
    <pc:chgData name="Song, Lixing" userId="d86a4794-d57c-4f6d-acee-3349d9d3edfc" providerId="ADAL" clId="{FBFE2C61-FE6C-E94E-A333-00BF94AE04D6}"/>
  </pc:docChgLst>
  <pc:docChgLst>
    <pc:chgData name="Song, Lixing" userId="d86a4794-d57c-4f6d-acee-3349d9d3edfc" providerId="ADAL" clId="{DDC22EFA-E336-BB4D-87EE-16434BC6AE92}"/>
  </pc:docChgLst>
  <pc:docChgLst>
    <pc:chgData name="Song, Lixing" userId="d86a4794-d57c-4f6d-acee-3349d9d3edfc" providerId="ADAL" clId="{9A0129F3-CBAA-AC43-87A4-FD21622634DC}"/>
    <pc:docChg chg="modSld">
      <pc:chgData name="Song, Lixing" userId="d86a4794-d57c-4f6d-acee-3349d9d3edfc" providerId="ADAL" clId="{9A0129F3-CBAA-AC43-87A4-FD21622634DC}" dt="2019-10-03T00:18:08.064" v="2688" actId="20577"/>
      <pc:docMkLst>
        <pc:docMk/>
      </pc:docMkLst>
      <pc:sldChg chg="modSp">
        <pc:chgData name="Song, Lixing" userId="d86a4794-d57c-4f6d-acee-3349d9d3edfc" providerId="ADAL" clId="{9A0129F3-CBAA-AC43-87A4-FD21622634DC}" dt="2019-10-02T23:47:25.044" v="83" actId="20577"/>
        <pc:sldMkLst>
          <pc:docMk/>
          <pc:sldMk cId="3570721427" sldId="257"/>
        </pc:sldMkLst>
        <pc:spChg chg="mod">
          <ac:chgData name="Song, Lixing" userId="d86a4794-d57c-4f6d-acee-3349d9d3edfc" providerId="ADAL" clId="{9A0129F3-CBAA-AC43-87A4-FD21622634DC}" dt="2019-10-02T23:47:25.044" v="83" actId="20577"/>
          <ac:spMkLst>
            <pc:docMk/>
            <pc:sldMk cId="3570721427" sldId="257"/>
            <ac:spMk id="3" creationId="{E63171C7-C086-194C-B3F2-41B5A893E837}"/>
          </ac:spMkLst>
        </pc:spChg>
      </pc:sldChg>
      <pc:sldChg chg="modSp">
        <pc:chgData name="Song, Lixing" userId="d86a4794-d57c-4f6d-acee-3349d9d3edfc" providerId="ADAL" clId="{9A0129F3-CBAA-AC43-87A4-FD21622634DC}" dt="2019-10-03T00:18:08.064" v="2688" actId="20577"/>
        <pc:sldMkLst>
          <pc:docMk/>
          <pc:sldMk cId="464441757" sldId="262"/>
        </pc:sldMkLst>
        <pc:spChg chg="mod">
          <ac:chgData name="Song, Lixing" userId="d86a4794-d57c-4f6d-acee-3349d9d3edfc" providerId="ADAL" clId="{9A0129F3-CBAA-AC43-87A4-FD21622634DC}" dt="2019-10-03T00:18:08.064" v="2688" actId="20577"/>
          <ac:spMkLst>
            <pc:docMk/>
            <pc:sldMk cId="464441757" sldId="262"/>
            <ac:spMk id="3" creationId="{8EAC15B3-2B41-8F4C-9008-B6AD1FB7629F}"/>
          </ac:spMkLst>
        </pc:spChg>
      </pc:sldChg>
    </pc:docChg>
  </pc:docChgLst>
  <pc:docChgLst>
    <pc:chgData name="Song, Lixing" userId="d86a4794-d57c-4f6d-acee-3349d9d3edfc" providerId="ADAL" clId="{F6ACCFC8-3EA6-9647-BA57-6AB35016EFFF}"/>
  </pc:docChgLst>
  <pc:docChgLst>
    <pc:chgData name="Song, Lixing" userId="d86a4794-d57c-4f6d-acee-3349d9d3edfc" providerId="ADAL" clId="{B3EF8A72-6401-124B-9398-B50FCA318AE9}"/>
  </pc:docChgLst>
  <pc:docChgLst>
    <pc:chgData name="Song, Lixing" userId="d86a4794-d57c-4f6d-acee-3349d9d3edfc" providerId="ADAL" clId="{8117FE46-502D-334E-A16C-6BFA75E0877D}"/>
  </pc:docChgLst>
  <pc:docChgLst>
    <pc:chgData name="Song, Lixing" userId="d86a4794-d57c-4f6d-acee-3349d9d3edfc" providerId="ADAL" clId="{284E4B17-AF49-E245-A1A9-3FCBC9BF0706}"/>
  </pc:docChgLst>
  <pc:docChgLst>
    <pc:chgData name="Song, Lixing" userId="d86a4794-d57c-4f6d-acee-3349d9d3edfc" providerId="ADAL" clId="{1E970137-97BA-8441-8BD1-8BE5E1ED42CF}"/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AE51D-F948-044F-B984-1DA50063DADE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F22CBE-7C8D-5A43-B8F2-1E0DADD690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08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9420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8574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00918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51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904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68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56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22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6204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563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721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F22CBE-7C8D-5A43-B8F2-1E0DADD6908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87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50C2E-867D-DD4E-8391-1B9B8CA1D5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14383C-97A9-124A-AEF5-0ED806051E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5C478-F15B-724E-AF85-E64CF8CA62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8BE228-A5BA-1346-9611-692B566B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986FF3-C71C-ED48-9776-950AEE7CC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421B6E-8D43-744E-A3DD-654CDB8D9B3C}"/>
              </a:ext>
            </a:extLst>
          </p:cNvPr>
          <p:cNvSpPr/>
          <p:nvPr userDrawn="1"/>
        </p:nvSpPr>
        <p:spPr>
          <a:xfrm>
            <a:off x="1524000" y="1122363"/>
            <a:ext cx="9144000" cy="175096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69AB1C-D320-0549-AAEC-F1230F672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64146" y="1110006"/>
            <a:ext cx="2003854" cy="32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42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3CA9A-9B9A-534F-95FD-E891BFCBD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C2A16F-A91B-1C45-A986-5C111876A1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C7840-6E64-8C40-87C1-E12DB4534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3C8D39-5AC8-9E42-A42F-03D15CA95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27BFAA-C162-184D-8DCA-D6DDCA02F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27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73DC46-CC52-D542-BD49-F11617E6E9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C0C099-3287-F646-A0E4-D1BB443905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3F5DF1-C987-6449-B6D5-246B71A05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33583-2CA5-3A43-B1BD-8E3BB1155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48078-4E13-0B41-81CB-4185BDE2A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9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7302F-1F2D-B444-B55A-C4F3C5F78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3F27F-A93E-5F4D-A56A-2D1A7D974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95850"/>
          </a:xfrm>
        </p:spPr>
        <p:txBody>
          <a:bodyPr/>
          <a:lstStyle>
            <a:lvl1pPr marL="228600" indent="-228600">
              <a:buClr>
                <a:srgbClr val="751F1C"/>
              </a:buClr>
              <a:buFont typeface="Wingdings" pitchFamily="2" charset="2"/>
              <a:buChar char="q"/>
              <a:defRPr/>
            </a:lvl1pPr>
            <a:lvl2pPr marL="685800" indent="-228600">
              <a:buClr>
                <a:srgbClr val="751F1C"/>
              </a:buClr>
              <a:buFont typeface="Wingdings" pitchFamily="2" charset="2"/>
              <a:buChar char="Ø"/>
              <a:defRPr/>
            </a:lvl2pPr>
            <a:lvl3pPr marL="1143000" indent="-228600">
              <a:buClr>
                <a:srgbClr val="751F1C"/>
              </a:buClr>
              <a:buFont typeface="Wingdings" pitchFamily="2" charset="2"/>
              <a:buChar char="§"/>
              <a:defRPr/>
            </a:lvl3pPr>
            <a:lvl4pPr>
              <a:buClr>
                <a:srgbClr val="751F1C"/>
              </a:buClr>
              <a:defRPr/>
            </a:lvl4pPr>
            <a:lvl5pPr>
              <a:buClr>
                <a:srgbClr val="751F1C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A6111E-CDCA-8A48-9E4F-8E5C4713B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13A7B-5F0D-4D4D-A4B4-A06C125AD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2FA7A1E-BB98-BA4F-A384-E8137C5DE3C4}"/>
              </a:ext>
            </a:extLst>
          </p:cNvPr>
          <p:cNvSpPr/>
          <p:nvPr userDrawn="1"/>
        </p:nvSpPr>
        <p:spPr>
          <a:xfrm>
            <a:off x="838200" y="365125"/>
            <a:ext cx="10515600" cy="178572"/>
          </a:xfrm>
          <a:prstGeom prst="rect">
            <a:avLst/>
          </a:prstGeom>
          <a:solidFill>
            <a:srgbClr val="751F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249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FB0A-3DB3-A345-8219-B9F6A9BE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06411F-41B2-6C48-AEAE-739BFA0B0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42461-54E1-6D46-BF93-16AF14599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B9FC0-1363-5C49-95B8-D929F1D58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E236B-134F-2D4A-A8EE-1AB771608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44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60E46-5FB9-D54A-A84B-C2E808F19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5E903-D205-FE44-AFD4-CC6488ABEB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7CC95-2BD1-7846-BA8B-97AEE5931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B6A5F7-1AF4-814F-8923-481A41578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C7A40A-2F2B-974A-AE7F-0A87A06D3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B1A5CD-B1E3-5B48-A31B-01F28C2C0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997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3F3A7-41ED-9647-BE17-414DBD1B6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B4396B-9CAE-1F4F-847C-3288D7154C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47488D-3628-DE4C-B7DE-20FB932AB2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93BD86-7421-2A48-9E0C-66FD535F29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B96888-D23C-794B-80C0-857A859C41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1AC07E-EBF4-D445-9566-2243B94CD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584534-286B-904C-BAFA-9A52EFE7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55E670-3727-FC4D-B4D4-98EC3A19E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6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27FA2-1C3C-9343-92D7-79C4B67FD1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A71575-3DCB-CE46-A2C2-9C3A61D80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8BB28-0374-1E4F-A7F5-5025E3F3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AA72F-893E-0648-B7C9-0BD8B4760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101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212482-2FDF-9B4F-8A5B-856E6A247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070C3A-5E05-3440-BA03-3B8D486A94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B9481-276E-454B-91C5-5F9669169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54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77C88E-401E-A641-AB5F-46850AAD5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1F259-08BD-6749-AAE9-40552F85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B348D-083C-D14B-9355-CB6846E459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574DF-2974-094A-9235-E60900E6A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EC1D92-8C0D-184B-A3EC-0A1F2DC8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364B88-CE34-E74B-9539-6BF57D0BC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747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B96E4-8440-9640-8587-4336F34E7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627953-0506-4A49-B74D-FF283697A3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273257-CCDC-2B4A-8EAA-8F439A857A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3AE1DD-6ED4-8848-B4FC-3F1B05408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73E24-5133-184A-B08C-013331FC8007}" type="datetimeFigureOut">
              <a:rPr lang="en-US" smtClean="0"/>
              <a:t>10/2/19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112C85-25D2-F84A-93AF-2096AC72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095BE9-A449-FE48-80C3-F628DFD18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4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6363FAC-3948-4045-A622-D3E6711AD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BDCE7-7668-0541-B5C2-982FAF9B96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5F9D35-7B43-CB43-BB2B-2A28B469EA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73E24-5133-184A-B08C-013331FC8007}" type="datetimeFigureOut">
              <a:rPr lang="en-US" smtClean="0"/>
              <a:t>10/2/19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B45A10-1710-E346-8043-8C09C02324C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48019-EBED-594E-8C9E-EAF1B5AEF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2FA4-6E38-7249-B5CA-42FCC46F9C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15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A001A-43E3-1449-893B-948F2BFF68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6414" y="980849"/>
            <a:ext cx="9699171" cy="2387600"/>
          </a:xfrm>
        </p:spPr>
        <p:txBody>
          <a:bodyPr>
            <a:normAutofit/>
          </a:bodyPr>
          <a:lstStyle/>
          <a:p>
            <a:r>
              <a:rPr lang="en-US" dirty="0"/>
              <a:t>CSSE 132</a:t>
            </a:r>
            <a:br>
              <a:rPr lang="en-US" dirty="0"/>
            </a:br>
            <a:r>
              <a:rPr lang="en-US" dirty="0"/>
              <a:t>Pointer and Arrays</a:t>
            </a:r>
            <a:endParaRPr lang="en-US" dirty="0">
              <a:solidFill>
                <a:srgbClr val="751F1C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D6248-7B83-4848-9D4F-9F93CCFC5F0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B7B09853-F130-A44D-A7BC-226D14CA7C56}" type="datetime2">
              <a:rPr lang="en-US" smtClean="0"/>
              <a:t>Wednesday, October 2, 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11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2D0B4-A658-7E4A-B8D6-CFE2864E5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6A43B-F188-6143-811F-CF8D758063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9045"/>
            <a:ext cx="10515600" cy="4895850"/>
          </a:xfrm>
        </p:spPr>
        <p:txBody>
          <a:bodyPr/>
          <a:lstStyle/>
          <a:p>
            <a:r>
              <a:rPr lang="en-US" dirty="0"/>
              <a:t>Arrays of characters(1byte)</a:t>
            </a:r>
          </a:p>
          <a:p>
            <a:pPr lvl="1"/>
            <a:r>
              <a:rPr lang="en-US" dirty="0"/>
              <a:t>Length is determined by the location of a null char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‘\0’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B9A097-F7A6-F945-8EC7-3223F4C46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077" y="2781085"/>
            <a:ext cx="3383980" cy="353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2212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777C7-C929-3846-9204-D53DF9593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31E5D4-1D61-B743-A36F-F25F77C2B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Declaration</a:t>
            </a:r>
          </a:p>
          <a:p>
            <a:pPr marL="457200" lvl="1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struct </a:t>
            </a:r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name</a:t>
            </a:r>
          </a:p>
          <a:p>
            <a:pPr marL="457200" lvl="1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{</a:t>
            </a:r>
          </a:p>
          <a:p>
            <a:pPr marL="457200" lvl="1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	char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first_name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[10];</a:t>
            </a:r>
          </a:p>
          <a:p>
            <a:pPr marL="457200" lvl="1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	char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last_name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[10];//things in the struct.</a:t>
            </a:r>
          </a:p>
          <a:p>
            <a:pPr marL="457200" lvl="1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};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Use struct</a:t>
            </a:r>
          </a:p>
          <a:p>
            <a:pPr marL="457200" lvl="1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struct </a:t>
            </a:r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name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my_name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my_name.first_name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= “CSSE”;</a:t>
            </a:r>
          </a:p>
          <a:p>
            <a:pPr marL="457200" lvl="1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my_name.last_name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= “132”;</a:t>
            </a:r>
          </a:p>
        </p:txBody>
      </p:sp>
    </p:spTree>
    <p:extLst>
      <p:ext uri="{BB962C8B-B14F-4D97-AF65-F5344CB8AC3E}">
        <p14:creationId xmlns:p14="http://schemas.microsoft.com/office/powerpoint/2010/main" val="234980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1B210-1B47-8540-AE0B-FAB4F3BCD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Multi-dimensional arrays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2674F2-F150-9041-82A9-FCCF709CB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Arrays of another arrays</a:t>
            </a:r>
          </a:p>
          <a:p>
            <a:pPr marL="457200" lvl="1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char array[3][4];</a:t>
            </a:r>
          </a:p>
          <a:p>
            <a:pPr marL="457200" lvl="1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array[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][j] == *(array +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*4 + j)</a:t>
            </a:r>
          </a:p>
          <a:p>
            <a:r>
              <a:rPr lang="en-US" dirty="0">
                <a:ea typeface="Anonymous Pro for Powerline" panose="02060609030202000504" pitchFamily="49" charset="0"/>
              </a:rPr>
              <a:t>Examples:</a:t>
            </a:r>
          </a:p>
          <a:p>
            <a:pPr lvl="1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main(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argc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, char**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argv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</a:t>
            </a:r>
          </a:p>
          <a:p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59133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9E6FA-1AF3-004D-A426-E4FB66001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of pointer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966CA-CE78-AE46-9C6A-105AF9013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31291"/>
            <a:ext cx="10515600" cy="4990183"/>
          </a:xfrm>
        </p:spPr>
        <p:txBody>
          <a:bodyPr>
            <a:normAutofit/>
          </a:bodyPr>
          <a:lstStyle/>
          <a:p>
            <a:r>
              <a:rPr lang="en-US" dirty="0"/>
              <a:t>What is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** </a:t>
            </a:r>
            <a:r>
              <a:rPr lang="en-US" dirty="0"/>
              <a:t>?</a:t>
            </a:r>
          </a:p>
          <a:p>
            <a:pPr marL="457200" lvl="1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x;</a:t>
            </a:r>
          </a:p>
          <a:p>
            <a:pPr marL="457200" lvl="1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 p;</a:t>
            </a:r>
          </a:p>
          <a:p>
            <a:pPr marL="457200" lvl="1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** pp;</a:t>
            </a:r>
          </a:p>
          <a:p>
            <a:pPr marL="457200" lvl="1" indent="0">
              <a:buNone/>
            </a:pP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pPr marL="457200" lvl="1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x = 10;</a:t>
            </a:r>
          </a:p>
          <a:p>
            <a:pPr marL="457200" lvl="1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 = &amp;x;</a:t>
            </a:r>
          </a:p>
          <a:p>
            <a:pPr marL="457200" lvl="1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pp = &amp;pp;</a:t>
            </a:r>
          </a:p>
          <a:p>
            <a:endParaRPr lang="en-US" dirty="0"/>
          </a:p>
          <a:p>
            <a:r>
              <a:rPr lang="en-US" dirty="0"/>
              <a:t>Can we do the same to &amp;, like &amp;&amp;x?</a:t>
            </a:r>
          </a:p>
          <a:p>
            <a:pPr lvl="1"/>
            <a:r>
              <a:rPr lang="en-US" dirty="0"/>
              <a:t>NO. 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C00C5C9B-ABBD-574A-806A-135903F8B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36830"/>
              </p:ext>
            </p:extLst>
          </p:nvPr>
        </p:nvGraphicFramePr>
        <p:xfrm>
          <a:off x="4519817" y="3113862"/>
          <a:ext cx="5117689" cy="1112520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1675500">
                  <a:extLst>
                    <a:ext uri="{9D8B030D-6E8A-4147-A177-3AD203B41FA5}">
                      <a16:colId xmlns:a16="http://schemas.microsoft.com/office/drawing/2014/main" val="2019730061"/>
                    </a:ext>
                  </a:extLst>
                </a:gridCol>
                <a:gridCol w="706870">
                  <a:extLst>
                    <a:ext uri="{9D8B030D-6E8A-4147-A177-3AD203B41FA5}">
                      <a16:colId xmlns:a16="http://schemas.microsoft.com/office/drawing/2014/main" val="1073297302"/>
                    </a:ext>
                  </a:extLst>
                </a:gridCol>
                <a:gridCol w="2735319">
                  <a:extLst>
                    <a:ext uri="{9D8B030D-6E8A-4147-A177-3AD203B41FA5}">
                      <a16:colId xmlns:a16="http://schemas.microsoft.com/office/drawing/2014/main" val="2552009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42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0x0000 0008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00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0x0000 000c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044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21832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AF3C9-CA50-FF45-8414-1ABE8D822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 usage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852113-C25F-6048-A60A-7B0D6B38D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Struct is same as any other data type, any operation applied to other data type is applicable to struct.</a:t>
            </a:r>
          </a:p>
          <a:p>
            <a:pPr lvl="1"/>
            <a:r>
              <a:rPr lang="en-US" dirty="0"/>
              <a:t>struct array</a:t>
            </a:r>
          </a:p>
          <a:p>
            <a:pPr lvl="2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struct name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your_names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[10];</a:t>
            </a:r>
          </a:p>
          <a:p>
            <a:pPr lvl="2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your_names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[0].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first_name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= “CS”;</a:t>
            </a:r>
          </a:p>
          <a:p>
            <a:pPr lvl="2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your_name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[0].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last_name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= “SE”;</a:t>
            </a:r>
          </a:p>
          <a:p>
            <a:pPr lvl="1"/>
            <a:r>
              <a:rPr lang="en-US" dirty="0">
                <a:ea typeface="Anonymous Pro for Powerline" panose="02060609030202000504" pitchFamily="49" charset="0"/>
              </a:rPr>
              <a:t>struct pointer (use -&gt; instead of .)</a:t>
            </a:r>
          </a:p>
          <a:p>
            <a:pPr lvl="2"/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struct name*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another_name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;</a:t>
            </a:r>
          </a:p>
          <a:p>
            <a:pPr lvl="2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another_name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= &amp;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my_name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;</a:t>
            </a:r>
          </a:p>
          <a:p>
            <a:pPr lvl="2"/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printf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(“%s”,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my_name</a:t>
            </a:r>
            <a:r>
              <a:rPr lang="en-US" dirty="0">
                <a:solidFill>
                  <a:srgbClr val="FF0000"/>
                </a:solidFill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-&gt;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last_</a:t>
            </a:r>
            <a:r>
              <a:rPr lang="en-US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name</a:t>
            </a: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);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28796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DF533-F270-214A-9DE4-34E2F76A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Function pointer (Optional)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26FDC-C2B1-E148-85BF-2EF626AAD6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5207"/>
            <a:ext cx="10515600" cy="4895850"/>
          </a:xfrm>
        </p:spPr>
        <p:txBody>
          <a:bodyPr/>
          <a:lstStyle/>
          <a:p>
            <a:r>
              <a:rPr lang="en-US" dirty="0"/>
              <a:t>Declaration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return_type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(*name)(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input_arguments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4AC7DA-900C-734F-9107-07605FAFE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100" y="1841500"/>
            <a:ext cx="5892800" cy="501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626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5CE9E-0009-A14A-B812-B804ECB36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171C7-C086-194C-B3F2-41B5A893E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What is pointer?</a:t>
            </a:r>
          </a:p>
          <a:p>
            <a:r>
              <a:rPr lang="en-US" dirty="0"/>
              <a:t>How to </a:t>
            </a:r>
            <a:r>
              <a:rPr lang="en-US" b="1" i="1" dirty="0"/>
              <a:t>carefully </a:t>
            </a:r>
            <a:r>
              <a:rPr lang="en-US" dirty="0"/>
              <a:t>use pointer?</a:t>
            </a:r>
            <a:endParaRPr lang="en-US" dirty="0">
              <a:cs typeface="Calibri"/>
            </a:endParaRPr>
          </a:p>
          <a:p>
            <a:pPr lvl="1"/>
            <a:r>
              <a:rPr lang="en-US" dirty="0"/>
              <a:t>pointer operation</a:t>
            </a:r>
          </a:p>
          <a:p>
            <a:pPr lvl="1"/>
            <a:r>
              <a:rPr lang="en-US" dirty="0"/>
              <a:t>pointer arithmetic</a:t>
            </a:r>
          </a:p>
          <a:p>
            <a:r>
              <a:rPr lang="en-US" dirty="0"/>
              <a:t>How does data arrays work in C?</a:t>
            </a:r>
          </a:p>
          <a:p>
            <a:r>
              <a:rPr lang="en-US" dirty="0"/>
              <a:t>How to use pointer to access array?</a:t>
            </a:r>
          </a:p>
        </p:txBody>
      </p:sp>
    </p:spTree>
    <p:extLst>
      <p:ext uri="{BB962C8B-B14F-4D97-AF65-F5344CB8AC3E}">
        <p14:creationId xmlns:p14="http://schemas.microsoft.com/office/powerpoint/2010/main" val="3570721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6CEB6-9E52-2E48-A7DD-A49917763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Variables in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624E2-0CEF-674E-A59E-D916E7D8C8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7822" cy="4895850"/>
          </a:xfrm>
        </p:spPr>
        <p:txBody>
          <a:bodyPr/>
          <a:lstStyle/>
          <a:p>
            <a:r>
              <a:rPr lang="en-US" dirty="0"/>
              <a:t>When you do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x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x is placed in certain address</a:t>
            </a:r>
          </a:p>
          <a:p>
            <a:pPr lvl="1"/>
            <a:r>
              <a:rPr lang="en-US" dirty="0"/>
              <a:t>machine handles/remember address of x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0DA6D1C-A614-8E41-AC45-0D34C76BC7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619578"/>
              </p:ext>
            </p:extLst>
          </p:nvPr>
        </p:nvGraphicFramePr>
        <p:xfrm>
          <a:off x="3471852" y="3759524"/>
          <a:ext cx="5663344" cy="432332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1850161">
                  <a:extLst>
                    <a:ext uri="{9D8B030D-6E8A-4147-A177-3AD203B41FA5}">
                      <a16:colId xmlns:a16="http://schemas.microsoft.com/office/drawing/2014/main" val="1403823876"/>
                    </a:ext>
                  </a:extLst>
                </a:gridCol>
                <a:gridCol w="318499">
                  <a:extLst>
                    <a:ext uri="{9D8B030D-6E8A-4147-A177-3AD203B41FA5}">
                      <a16:colId xmlns:a16="http://schemas.microsoft.com/office/drawing/2014/main" val="2019730061"/>
                    </a:ext>
                  </a:extLst>
                </a:gridCol>
                <a:gridCol w="3494684">
                  <a:extLst>
                    <a:ext uri="{9D8B030D-6E8A-4147-A177-3AD203B41FA5}">
                      <a16:colId xmlns:a16="http://schemas.microsoft.com/office/drawing/2014/main" val="2552009191"/>
                    </a:ext>
                  </a:extLst>
                </a:gridCol>
              </a:tblGrid>
              <a:tr h="43233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0x0000 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424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4673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1E9AA-2181-2447-88DA-2AA772A6D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EB08D-B80A-F946-A0FA-3B49586940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Type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 x </a:t>
            </a:r>
            <a:r>
              <a:rPr lang="en-US" dirty="0"/>
              <a:t>means “x is the address of an </a:t>
            </a:r>
            <a:r>
              <a:rPr lang="en-US" dirty="0" err="1"/>
              <a:t>int</a:t>
            </a:r>
            <a:r>
              <a:rPr lang="en-US" dirty="0"/>
              <a:t>”</a:t>
            </a:r>
            <a:br>
              <a:rPr lang="en-US" dirty="0"/>
            </a:br>
            <a:endParaRPr lang="en-US" dirty="0"/>
          </a:p>
          <a:p>
            <a:r>
              <a:rPr lang="en-US" dirty="0"/>
              <a:t>Getting the Address: &amp;x means “address of data in x”</a:t>
            </a:r>
            <a:br>
              <a:rPr lang="en-US" dirty="0"/>
            </a:br>
            <a:r>
              <a:rPr lang="en-US" dirty="0"/>
              <a:t>&amp; is the address operator and asks “where is this thing?” </a:t>
            </a:r>
          </a:p>
          <a:p>
            <a:endParaRPr lang="en-US" dirty="0"/>
          </a:p>
          <a:p>
            <a:r>
              <a:rPr lang="en-US" dirty="0"/>
              <a:t>Retrieving data with an address: *</a:t>
            </a:r>
            <a:r>
              <a:rPr lang="en-US" dirty="0" err="1"/>
              <a:t>xp</a:t>
            </a:r>
            <a:r>
              <a:rPr lang="en-US" dirty="0"/>
              <a:t> means “go get data in memory at </a:t>
            </a:r>
            <a:r>
              <a:rPr lang="en-US" dirty="0" err="1"/>
              <a:t>xp</a:t>
            </a:r>
            <a:r>
              <a:rPr lang="en-US" dirty="0"/>
              <a:t>”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73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8ED8A-A954-BF45-B392-8608824D95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illustration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F4FDF-96DA-7C44-8B53-1E2EC6B80A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97978"/>
            <a:ext cx="5089989" cy="4923497"/>
          </a:xfrm>
        </p:spPr>
        <p:txBody>
          <a:bodyPr/>
          <a:lstStyle/>
          <a:p>
            <a:r>
              <a:rPr lang="en-US" dirty="0"/>
              <a:t>Pointer is the address (key) to a content (cabinet)</a:t>
            </a:r>
          </a:p>
          <a:p>
            <a:endParaRPr lang="en-US" dirty="0"/>
          </a:p>
          <a:p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ptr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var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= 50;</a:t>
            </a:r>
          </a:p>
          <a:p>
            <a:pPr marL="0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ptr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= &amp;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var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 //*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ptr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== 50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12D22B-20C7-D643-9C79-1DD9A3275D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149" y="1797978"/>
            <a:ext cx="4008102" cy="26915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16813B9-97F1-594F-9308-05ACB4FC5D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46" y="4489550"/>
            <a:ext cx="3297796" cy="217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8047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8EB6D-73FB-124E-95E1-300F1891B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Example: pointers1.c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3E31BF-F78C-3B47-B4DD-6EE6A1B8A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9744" y="6080924"/>
            <a:ext cx="6833315" cy="175023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[  ] </a:t>
            </a:r>
            <a:r>
              <a:rPr lang="en-US" dirty="0"/>
              <a:t>means to sum the things inside and use as an address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946B0D-88DA-9E46-9940-4F4309079B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74777"/>
            <a:ext cx="3682285" cy="473436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3B296B8-6B28-4C61-96EA-3E17CDD647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0222" y="1931815"/>
            <a:ext cx="3771429" cy="3552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59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4A7-32E5-2346-8F60-7757D9A2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15B3-2B41-8F4C-9008-B6AD1FB7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Assume a pointer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with type &lt;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&gt;, which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to the address X</a:t>
            </a:r>
          </a:p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Then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 + n (n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is an integer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)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points the address of X +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</a:t>
            </a:r>
            <a:r>
              <a:rPr lang="en-US" b="1" i="1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_size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 other words, 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(p + n) 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points to the next </a:t>
            </a:r>
            <a:r>
              <a:rPr lang="en-US" b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n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object with type &lt;</a:t>
            </a:r>
            <a:r>
              <a:rPr lang="en-US" b="1" i="1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type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&gt;.</a:t>
            </a:r>
          </a:p>
          <a:p>
            <a:pPr marL="0" indent="0">
              <a:buNone/>
            </a:pP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41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224A7-32E5-2346-8F60-7757D9A29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Pointer arithmetic (cont.)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AC15B3-2B41-8F4C-9008-B6AD1FB7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x;</a:t>
            </a:r>
          </a:p>
          <a:p>
            <a:pPr marL="0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xp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int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y;</a:t>
            </a:r>
          </a:p>
          <a:p>
            <a:pPr marL="0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x = 4;</a:t>
            </a:r>
          </a:p>
          <a:p>
            <a:pPr marL="0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xp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= &amp;x;</a:t>
            </a:r>
          </a:p>
          <a:p>
            <a:pPr marL="0" indent="0">
              <a:buNone/>
            </a:pPr>
            <a:r>
              <a:rPr lang="en-US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y = 0;</a:t>
            </a:r>
            <a:endParaRPr lang="en-US" dirty="0">
              <a:latin typeface="Anonymous Pro for Powerline" panose="02060609030202000504" pitchFamily="49" charset="0"/>
              <a:ea typeface="Anonymous Pro for Powerline" panose="02060609030202000504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xp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= 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xp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+ 2 </a:t>
            </a:r>
            <a:r>
              <a:rPr lang="en-US" dirty="0"/>
              <a:t>// it adds two of the size of type in </a:t>
            </a:r>
            <a:r>
              <a:rPr lang="en-US" dirty="0" err="1"/>
              <a:t>xp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*</a:t>
            </a:r>
            <a:r>
              <a:rPr lang="en-US" dirty="0" err="1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xp</a:t>
            </a:r>
            <a:r>
              <a:rPr lang="en-US" dirty="0">
                <a:latin typeface="Anonymous Pro for Powerline" panose="02060609030202000504" pitchFamily="49" charset="0"/>
                <a:ea typeface="Anonymous Pro for Powerline" panose="02060609030202000504" pitchFamily="49" charset="0"/>
              </a:rPr>
              <a:t> = 7;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775BB5-3D9D-B444-8743-4058561AFC5C}"/>
              </a:ext>
            </a:extLst>
          </p:cNvPr>
          <p:cNvSpPr txBox="1"/>
          <p:nvPr/>
        </p:nvSpPr>
        <p:spPr>
          <a:xfrm>
            <a:off x="3606229" y="5147353"/>
            <a:ext cx="45363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What is y? </a:t>
            </a:r>
            <a:r>
              <a:rPr lang="en-US" dirty="0">
                <a:solidFill>
                  <a:srgbClr val="FF0000"/>
                </a:solidFill>
              </a:rPr>
              <a:t>(assume using GCC)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932DB1E-5346-4446-9491-DF49ABA6255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310927" y="1817709"/>
          <a:ext cx="5117689" cy="1112520"/>
        </p:xfrm>
        <a:graphic>
          <a:graphicData uri="http://schemas.openxmlformats.org/drawingml/2006/table">
            <a:tbl>
              <a:tblPr lastCol="1">
                <a:tableStyleId>{5C22544A-7EE6-4342-B048-85BDC9FD1C3A}</a:tableStyleId>
              </a:tblPr>
              <a:tblGrid>
                <a:gridCol w="1675500">
                  <a:extLst>
                    <a:ext uri="{9D8B030D-6E8A-4147-A177-3AD203B41FA5}">
                      <a16:colId xmlns:a16="http://schemas.microsoft.com/office/drawing/2014/main" val="2019730061"/>
                    </a:ext>
                  </a:extLst>
                </a:gridCol>
                <a:gridCol w="706870">
                  <a:extLst>
                    <a:ext uri="{9D8B030D-6E8A-4147-A177-3AD203B41FA5}">
                      <a16:colId xmlns:a16="http://schemas.microsoft.com/office/drawing/2014/main" val="1073297302"/>
                    </a:ext>
                  </a:extLst>
                </a:gridCol>
                <a:gridCol w="2735319">
                  <a:extLst>
                    <a:ext uri="{9D8B030D-6E8A-4147-A177-3AD203B41FA5}">
                      <a16:colId xmlns:a16="http://schemas.microsoft.com/office/drawing/2014/main" val="255200919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424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000c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xp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0002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0x0000 0010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6044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84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6A3FE-9C90-214F-B487-48599B95D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Arrays are Pointers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743646A-7301-0D4F-BAB2-E3EABDC60B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694242" y="2681554"/>
            <a:ext cx="2453111" cy="393499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DCF73F-0843-F44B-A9BF-9A89AD78E8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4273" y="2681554"/>
            <a:ext cx="2600443" cy="393580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F678AC-8E8D-AF4D-A7BD-582417717465}"/>
              </a:ext>
            </a:extLst>
          </p:cNvPr>
          <p:cNvSpPr txBox="1"/>
          <p:nvPr/>
        </p:nvSpPr>
        <p:spPr>
          <a:xfrm>
            <a:off x="838199" y="1690688"/>
            <a:ext cx="72064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 dirty="0"/>
              <a:t>Arrays are a continuous chunk of memory</a:t>
            </a:r>
          </a:p>
          <a:p>
            <a:pPr marL="800100" lvl="1" indent="-342900">
              <a:buClr>
                <a:srgbClr val="751F1C"/>
              </a:buClr>
              <a:buFont typeface="Wingdings" pitchFamily="2" charset="2"/>
              <a:buChar char="q"/>
            </a:pPr>
            <a:r>
              <a:rPr lang="en-US" sz="2800" dirty="0"/>
              <a:t>array[1] is *(array + 1)</a:t>
            </a:r>
          </a:p>
        </p:txBody>
      </p:sp>
    </p:spTree>
    <p:extLst>
      <p:ext uri="{BB962C8B-B14F-4D97-AF65-F5344CB8AC3E}">
        <p14:creationId xmlns:p14="http://schemas.microsoft.com/office/powerpoint/2010/main" val="16041536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ose_themed" id="{974E9FA3-6890-AF45-9A34-E5F284D2E92C}" vid="{20B007DF-B7A4-1A47-878F-F510C21538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5345</TotalTime>
  <Words>523</Words>
  <Application>Microsoft Macintosh PowerPoint</Application>
  <PresentationFormat>Widescreen</PresentationFormat>
  <Paragraphs>117</Paragraphs>
  <Slides>15</Slides>
  <Notes>12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Anonymous Pro for Powerline</vt:lpstr>
      <vt:lpstr>Arial</vt:lpstr>
      <vt:lpstr>Calibri</vt:lpstr>
      <vt:lpstr>Calibri Light</vt:lpstr>
      <vt:lpstr>Wingdings</vt:lpstr>
      <vt:lpstr>Office Theme</vt:lpstr>
      <vt:lpstr>CSSE 132 Pointer and Arrays</vt:lpstr>
      <vt:lpstr>Questions</vt:lpstr>
      <vt:lpstr>Variables in memory</vt:lpstr>
      <vt:lpstr>Pointer operation</vt:lpstr>
      <vt:lpstr>Pointer illustration</vt:lpstr>
      <vt:lpstr>Example: pointers1.c</vt:lpstr>
      <vt:lpstr>Pointer arithmetic</vt:lpstr>
      <vt:lpstr>Pointer arithmetic (cont.)</vt:lpstr>
      <vt:lpstr>Arrays are Pointers</vt:lpstr>
      <vt:lpstr>Strings</vt:lpstr>
      <vt:lpstr>Struct</vt:lpstr>
      <vt:lpstr>Multi-dimensional arrays</vt:lpstr>
      <vt:lpstr>Pointer of pointer</vt:lpstr>
      <vt:lpstr>Struct usage</vt:lpstr>
      <vt:lpstr>Function pointer (Optional)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CSSE 132 Introduction to Computer Systems</dc:title>
  <dc:creator>Song, Lixing</dc:creator>
  <cp:lastModifiedBy>Song, Lixing</cp:lastModifiedBy>
  <cp:revision>99</cp:revision>
  <dcterms:created xsi:type="dcterms:W3CDTF">2018-07-09T21:38:51Z</dcterms:created>
  <dcterms:modified xsi:type="dcterms:W3CDTF">2019-10-03T00:18:09Z</dcterms:modified>
</cp:coreProperties>
</file>