
<file path=[Content_Types].xml><?xml version="1.0" encoding="utf-8"?>
<Types xmlns="http://schemas.openxmlformats.org/package/2006/content-types">
  <Default Extension="(null)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1215" r:id="rId9"/>
    <p:sldId id="263" r:id="rId10"/>
    <p:sldId id="1216" r:id="rId11"/>
    <p:sldId id="1173" r:id="rId12"/>
    <p:sldId id="1203" r:id="rId13"/>
    <p:sldId id="1204" r:id="rId14"/>
    <p:sldId id="1205" r:id="rId15"/>
    <p:sldId id="1206" r:id="rId16"/>
    <p:sldId id="1207" r:id="rId17"/>
    <p:sldId id="1208" r:id="rId18"/>
    <p:sldId id="1209" r:id="rId19"/>
    <p:sldId id="1210" r:id="rId20"/>
    <p:sldId id="1211" r:id="rId21"/>
    <p:sldId id="1179" r:id="rId22"/>
    <p:sldId id="121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1F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F34E65-E8AD-40FB-BF99-F3024607F793}" v="1" dt="2019-09-24T14:50:18.02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95"/>
    <p:restoredTop sz="94674"/>
  </p:normalViewPr>
  <p:slideViewPr>
    <p:cSldViewPr snapToGrid="0" snapToObjects="1">
      <p:cViewPr varScale="1">
        <p:scale>
          <a:sx n="84" d="100"/>
          <a:sy n="84" d="100"/>
        </p:scale>
        <p:origin x="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ng, Lixing" userId="d86a4794-d57c-4f6d-acee-3349d9d3edfc" providerId="ADAL" clId="{C0D8B9DF-B20C-4B48-A711-F6EF4CC8E90A}"/>
  </pc:docChgLst>
  <pc:docChgLst>
    <pc:chgData name="Song, Lixing" userId="d86a4794-d57c-4f6d-acee-3349d9d3edfc" providerId="ADAL" clId="{F6ACCFC8-3EA6-9647-BA57-6AB35016EFFF}"/>
  </pc:docChgLst>
  <pc:docChgLst>
    <pc:chgData name="Song, Lixing" userId="d86a4794-d57c-4f6d-acee-3349d9d3edfc" providerId="ADAL" clId="{56657322-5994-154A-AA07-237BA22C24A5}"/>
  </pc:docChgLst>
  <pc:docChgLst>
    <pc:chgData name="Song, Lixing" userId="d86a4794-d57c-4f6d-acee-3349d9d3edfc" providerId="ADAL" clId="{E19948E5-C505-AB4C-88E5-931DAA1048B2}"/>
  </pc:docChgLst>
  <pc:docChgLst>
    <pc:chgData name="Song, Lixing" userId="S::song3@rose-hulman.edu::d86a4794-d57c-4f6d-acee-3349d9d3edfc" providerId="AD" clId="Web-{C44B2DA1-C695-197E-5D5A-C4FB4B48234E}"/>
  </pc:docChgLst>
  <pc:docChgLst>
    <pc:chgData name="Song, Lixing" userId="d86a4794-d57c-4f6d-acee-3349d9d3edfc" providerId="ADAL" clId="{64F34E65-E8AD-40FB-BF99-F3024607F793}"/>
    <pc:docChg chg="custSel modSld">
      <pc:chgData name="Song, Lixing" userId="d86a4794-d57c-4f6d-acee-3349d9d3edfc" providerId="ADAL" clId="{64F34E65-E8AD-40FB-BF99-F3024607F793}" dt="2019-09-24T19:40:16.823" v="1" actId="478"/>
      <pc:docMkLst>
        <pc:docMk/>
      </pc:docMkLst>
      <pc:sldChg chg="addSp delSp">
        <pc:chgData name="Song, Lixing" userId="d86a4794-d57c-4f6d-acee-3349d9d3edfc" providerId="ADAL" clId="{64F34E65-E8AD-40FB-BF99-F3024607F793}" dt="2019-09-24T19:40:16.823" v="1" actId="478"/>
        <pc:sldMkLst>
          <pc:docMk/>
          <pc:sldMk cId="2784926937" sldId="260"/>
        </pc:sldMkLst>
        <pc:inkChg chg="add del">
          <ac:chgData name="Song, Lixing" userId="d86a4794-d57c-4f6d-acee-3349d9d3edfc" providerId="ADAL" clId="{64F34E65-E8AD-40FB-BF99-F3024607F793}" dt="2019-09-24T19:40:16.823" v="1" actId="478"/>
          <ac:inkMkLst>
            <pc:docMk/>
            <pc:sldMk cId="2784926937" sldId="260"/>
            <ac:inkMk id="5" creationId="{0B87DEAA-D5E4-47CE-B162-11333B9F4030}"/>
          </ac:inkMkLst>
        </pc:inkChg>
      </pc:sldChg>
    </pc:docChg>
  </pc:docChgLst>
  <pc:docChgLst>
    <pc:chgData name="Song, Lixing" userId="d86a4794-d57c-4f6d-acee-3349d9d3edfc" providerId="ADAL" clId="{80FBF134-BCE9-4350-A524-0DAB94106256}"/>
  </pc:docChgLst>
  <pc:docChgLst>
    <pc:chgData name="Song, Lixing" userId="d86a4794-d57c-4f6d-acee-3349d9d3edfc" providerId="ADAL" clId="{B3EF8A72-6401-124B-9398-B50FCA318AE9}"/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9AE51D-F948-044F-B984-1DA50063DADE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22CBE-7C8D-5A43-B8F2-1E0DADD69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008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420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0313" y="711200"/>
            <a:ext cx="4833937" cy="3624263"/>
          </a:xfrm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1202" y="4572145"/>
            <a:ext cx="5386817" cy="4331160"/>
          </a:xfrm>
          <a:noFill/>
          <a:ln/>
        </p:spPr>
        <p:txBody>
          <a:bodyPr lIns="94886" tIns="47442" rIns="94886" bIns="47442"/>
          <a:lstStyle/>
          <a:p>
            <a:r>
              <a:rPr lang="en-US"/>
              <a:t>Goal:</a:t>
            </a:r>
          </a:p>
          <a:p>
            <a:r>
              <a:rPr lang="en-US"/>
              <a:t>	Show the inefficeincy of current disk requests.</a:t>
            </a:r>
          </a:p>
          <a:p>
            <a:r>
              <a:rPr lang="en-US"/>
              <a:t>Conveyed Ideas:</a:t>
            </a:r>
          </a:p>
          <a:p>
            <a:r>
              <a:rPr lang="en-US"/>
              <a:t>	Rotational latency is wasted time that can be used to service tasks</a:t>
            </a:r>
          </a:p>
          <a:p>
            <a:r>
              <a:rPr lang="en-US"/>
              <a:t>Background Information:</a:t>
            </a:r>
          </a:p>
          <a:p>
            <a:r>
              <a:rPr lang="en-US"/>
              <a:t>	None.</a:t>
            </a:r>
          </a:p>
          <a:p>
            <a:r>
              <a:rPr lang="en-US"/>
              <a:t>Slide Background:</a:t>
            </a:r>
          </a:p>
          <a:p>
            <a:r>
              <a:rPr lang="en-US"/>
              <a:t>	None.</a:t>
            </a:r>
          </a:p>
          <a:p>
            <a:endParaRPr lang="en-US"/>
          </a:p>
          <a:p>
            <a:r>
              <a:rPr lang="en-US"/>
              <a:t>Kill text and arrows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2559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0313" y="711200"/>
            <a:ext cx="4833937" cy="3624263"/>
          </a:xfrm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1202" y="4572145"/>
            <a:ext cx="5386817" cy="4331160"/>
          </a:xfrm>
          <a:noFill/>
          <a:ln/>
        </p:spPr>
        <p:txBody>
          <a:bodyPr lIns="94886" tIns="47442" rIns="94886" bIns="47442"/>
          <a:lstStyle/>
          <a:p>
            <a:r>
              <a:rPr lang="en-US"/>
              <a:t>Goal:</a:t>
            </a:r>
          </a:p>
          <a:p>
            <a:r>
              <a:rPr lang="en-US"/>
              <a:t>	Show the inefficeincy of current disk requests.</a:t>
            </a:r>
          </a:p>
          <a:p>
            <a:r>
              <a:rPr lang="en-US"/>
              <a:t>Conveyed Ideas:</a:t>
            </a:r>
          </a:p>
          <a:p>
            <a:r>
              <a:rPr lang="en-US"/>
              <a:t>	Rotational latency is wasted time that can be used to service tasks</a:t>
            </a:r>
          </a:p>
          <a:p>
            <a:r>
              <a:rPr lang="en-US"/>
              <a:t>Background Information:</a:t>
            </a:r>
          </a:p>
          <a:p>
            <a:r>
              <a:rPr lang="en-US"/>
              <a:t>	None.</a:t>
            </a:r>
          </a:p>
          <a:p>
            <a:r>
              <a:rPr lang="en-US"/>
              <a:t>Slide Background:</a:t>
            </a:r>
          </a:p>
          <a:p>
            <a:r>
              <a:rPr lang="en-US"/>
              <a:t>	None.</a:t>
            </a:r>
          </a:p>
          <a:p>
            <a:endParaRPr lang="en-US"/>
          </a:p>
          <a:p>
            <a:r>
              <a:rPr lang="en-US"/>
              <a:t>Kill text and arrows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7943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7038" y="711200"/>
            <a:ext cx="6440487" cy="3624263"/>
          </a:xfrm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1202" y="4572145"/>
            <a:ext cx="5386817" cy="4331160"/>
          </a:xfrm>
          <a:noFill/>
          <a:ln/>
        </p:spPr>
        <p:txBody>
          <a:bodyPr lIns="94886" tIns="47442" rIns="94886" bIns="47442"/>
          <a:lstStyle/>
          <a:p>
            <a:r>
              <a:rPr lang="en-US"/>
              <a:t>Goal:</a:t>
            </a:r>
          </a:p>
          <a:p>
            <a:r>
              <a:rPr lang="en-US"/>
              <a:t>	Show the inefficeincy of current disk requests.</a:t>
            </a:r>
          </a:p>
          <a:p>
            <a:r>
              <a:rPr lang="en-US"/>
              <a:t>Conveyed Ideas:</a:t>
            </a:r>
          </a:p>
          <a:p>
            <a:r>
              <a:rPr lang="en-US"/>
              <a:t>	Rotational latency is wasted time that can be used to service tasks</a:t>
            </a:r>
          </a:p>
          <a:p>
            <a:r>
              <a:rPr lang="en-US"/>
              <a:t>Background Information:</a:t>
            </a:r>
          </a:p>
          <a:p>
            <a:r>
              <a:rPr lang="en-US"/>
              <a:t>	None.</a:t>
            </a:r>
          </a:p>
          <a:p>
            <a:r>
              <a:rPr lang="en-US"/>
              <a:t>Slide Background:</a:t>
            </a:r>
          </a:p>
          <a:p>
            <a:r>
              <a:rPr lang="en-US"/>
              <a:t>	None.</a:t>
            </a:r>
          </a:p>
          <a:p>
            <a:endParaRPr lang="en-US"/>
          </a:p>
          <a:p>
            <a:r>
              <a:rPr lang="en-US"/>
              <a:t>Kill text and arrows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8124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736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a quick recap on the top-down view.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999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92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0313" y="711200"/>
            <a:ext cx="4833937" cy="3624263"/>
          </a:xfrm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1202" y="4572145"/>
            <a:ext cx="5386817" cy="4331160"/>
          </a:xfrm>
          <a:noFill/>
          <a:ln/>
        </p:spPr>
        <p:txBody>
          <a:bodyPr lIns="94886" tIns="47442" rIns="94886" bIns="47442"/>
          <a:lstStyle/>
          <a:p>
            <a:r>
              <a:rPr lang="en-US"/>
              <a:t>Goal:</a:t>
            </a:r>
          </a:p>
          <a:p>
            <a:r>
              <a:rPr lang="en-US"/>
              <a:t>	Show the inefficeincy of current disk requests.</a:t>
            </a:r>
          </a:p>
          <a:p>
            <a:r>
              <a:rPr lang="en-US"/>
              <a:t>Conveyed Ideas:</a:t>
            </a:r>
          </a:p>
          <a:p>
            <a:r>
              <a:rPr lang="en-US"/>
              <a:t>	Rotational latency is wasted time that can be used to service tasks</a:t>
            </a:r>
          </a:p>
          <a:p>
            <a:r>
              <a:rPr lang="en-US"/>
              <a:t>Background Information:</a:t>
            </a:r>
          </a:p>
          <a:p>
            <a:r>
              <a:rPr lang="en-US"/>
              <a:t>	None.</a:t>
            </a:r>
          </a:p>
          <a:p>
            <a:r>
              <a:rPr lang="en-US"/>
              <a:t>Slide Background:</a:t>
            </a:r>
          </a:p>
          <a:p>
            <a:r>
              <a:rPr lang="en-US"/>
              <a:t>	None.</a:t>
            </a:r>
          </a:p>
          <a:p>
            <a:endParaRPr lang="en-US"/>
          </a:p>
          <a:p>
            <a:r>
              <a:rPr lang="en-US"/>
              <a:t>Kill text and arrows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0785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0313" y="711200"/>
            <a:ext cx="4833937" cy="3624263"/>
          </a:xfrm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1202" y="4572145"/>
            <a:ext cx="5386817" cy="4331160"/>
          </a:xfrm>
          <a:noFill/>
          <a:ln/>
        </p:spPr>
        <p:txBody>
          <a:bodyPr lIns="94886" tIns="47442" rIns="94886" bIns="47442"/>
          <a:lstStyle/>
          <a:p>
            <a:r>
              <a:rPr lang="en-US"/>
              <a:t>Goal:</a:t>
            </a:r>
          </a:p>
          <a:p>
            <a:r>
              <a:rPr lang="en-US"/>
              <a:t>	Show the inefficeincy of current disk requests.</a:t>
            </a:r>
          </a:p>
          <a:p>
            <a:r>
              <a:rPr lang="en-US"/>
              <a:t>Conveyed Ideas:</a:t>
            </a:r>
          </a:p>
          <a:p>
            <a:r>
              <a:rPr lang="en-US"/>
              <a:t>	Rotational latency is wasted time that can be used to service tasks</a:t>
            </a:r>
          </a:p>
          <a:p>
            <a:r>
              <a:rPr lang="en-US"/>
              <a:t>Background Information:</a:t>
            </a:r>
          </a:p>
          <a:p>
            <a:r>
              <a:rPr lang="en-US"/>
              <a:t>	None.</a:t>
            </a:r>
          </a:p>
          <a:p>
            <a:r>
              <a:rPr lang="en-US"/>
              <a:t>Slide Background:</a:t>
            </a:r>
          </a:p>
          <a:p>
            <a:r>
              <a:rPr lang="en-US"/>
              <a:t>	None.</a:t>
            </a:r>
          </a:p>
          <a:p>
            <a:endParaRPr lang="en-US"/>
          </a:p>
          <a:p>
            <a:r>
              <a:rPr lang="en-US"/>
              <a:t>Kill text and arrows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982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0313" y="711200"/>
            <a:ext cx="4833937" cy="3624263"/>
          </a:xfrm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1202" y="4572145"/>
            <a:ext cx="5386817" cy="4331160"/>
          </a:xfrm>
          <a:noFill/>
          <a:ln/>
        </p:spPr>
        <p:txBody>
          <a:bodyPr lIns="94886" tIns="47442" rIns="94886" bIns="47442"/>
          <a:lstStyle/>
          <a:p>
            <a:r>
              <a:rPr lang="en-US"/>
              <a:t>Goal:</a:t>
            </a:r>
          </a:p>
          <a:p>
            <a:r>
              <a:rPr lang="en-US"/>
              <a:t>	Show the inefficeincy of current disk requests.</a:t>
            </a:r>
          </a:p>
          <a:p>
            <a:r>
              <a:rPr lang="en-US"/>
              <a:t>Conveyed Ideas:</a:t>
            </a:r>
          </a:p>
          <a:p>
            <a:r>
              <a:rPr lang="en-US"/>
              <a:t>	Rotational latency is wasted time that can be used to service tasks</a:t>
            </a:r>
          </a:p>
          <a:p>
            <a:r>
              <a:rPr lang="en-US"/>
              <a:t>Background Information:</a:t>
            </a:r>
          </a:p>
          <a:p>
            <a:r>
              <a:rPr lang="en-US"/>
              <a:t>	None.</a:t>
            </a:r>
          </a:p>
          <a:p>
            <a:r>
              <a:rPr lang="en-US"/>
              <a:t>Slide Background:</a:t>
            </a:r>
          </a:p>
          <a:p>
            <a:r>
              <a:rPr lang="en-US"/>
              <a:t>	None.</a:t>
            </a:r>
          </a:p>
          <a:p>
            <a:endParaRPr lang="en-US"/>
          </a:p>
          <a:p>
            <a:r>
              <a:rPr lang="en-US"/>
              <a:t>Kill text and arrows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7127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0313" y="711200"/>
            <a:ext cx="4833937" cy="3624263"/>
          </a:xfrm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1202" y="4572145"/>
            <a:ext cx="5386817" cy="4331160"/>
          </a:xfrm>
          <a:noFill/>
          <a:ln/>
        </p:spPr>
        <p:txBody>
          <a:bodyPr lIns="94886" tIns="47442" rIns="94886" bIns="47442"/>
          <a:lstStyle/>
          <a:p>
            <a:r>
              <a:rPr lang="en-US"/>
              <a:t>Goal:</a:t>
            </a:r>
          </a:p>
          <a:p>
            <a:r>
              <a:rPr lang="en-US"/>
              <a:t>	Show the inefficeincy of current disk requests.</a:t>
            </a:r>
          </a:p>
          <a:p>
            <a:r>
              <a:rPr lang="en-US"/>
              <a:t>Conveyed Ideas:</a:t>
            </a:r>
          </a:p>
          <a:p>
            <a:r>
              <a:rPr lang="en-US"/>
              <a:t>	Rotational latency is wasted time that can be used to service tasks</a:t>
            </a:r>
          </a:p>
          <a:p>
            <a:r>
              <a:rPr lang="en-US"/>
              <a:t>Background Information:</a:t>
            </a:r>
          </a:p>
          <a:p>
            <a:r>
              <a:rPr lang="en-US"/>
              <a:t>	None.</a:t>
            </a:r>
          </a:p>
          <a:p>
            <a:r>
              <a:rPr lang="en-US"/>
              <a:t>Slide Background:</a:t>
            </a:r>
          </a:p>
          <a:p>
            <a:r>
              <a:rPr lang="en-US"/>
              <a:t>	None.</a:t>
            </a:r>
          </a:p>
          <a:p>
            <a:endParaRPr lang="en-US"/>
          </a:p>
          <a:p>
            <a:r>
              <a:rPr lang="en-US"/>
              <a:t>Kill text and arrows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1917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0313" y="711200"/>
            <a:ext cx="4833937" cy="3624263"/>
          </a:xfrm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1202" y="4572145"/>
            <a:ext cx="5386817" cy="4331160"/>
          </a:xfrm>
          <a:noFill/>
          <a:ln/>
        </p:spPr>
        <p:txBody>
          <a:bodyPr lIns="94886" tIns="47442" rIns="94886" bIns="47442"/>
          <a:lstStyle/>
          <a:p>
            <a:r>
              <a:rPr lang="en-US"/>
              <a:t>Goal:</a:t>
            </a:r>
          </a:p>
          <a:p>
            <a:r>
              <a:rPr lang="en-US"/>
              <a:t>	Show the inefficeincy of current disk requests.</a:t>
            </a:r>
          </a:p>
          <a:p>
            <a:r>
              <a:rPr lang="en-US"/>
              <a:t>Conveyed Ideas:</a:t>
            </a:r>
          </a:p>
          <a:p>
            <a:r>
              <a:rPr lang="en-US"/>
              <a:t>	Rotational latency is wasted time that can be used to service tasks</a:t>
            </a:r>
          </a:p>
          <a:p>
            <a:r>
              <a:rPr lang="en-US"/>
              <a:t>Background Information:</a:t>
            </a:r>
          </a:p>
          <a:p>
            <a:r>
              <a:rPr lang="en-US"/>
              <a:t>	None.</a:t>
            </a:r>
          </a:p>
          <a:p>
            <a:r>
              <a:rPr lang="en-US"/>
              <a:t>Slide Background:</a:t>
            </a:r>
          </a:p>
          <a:p>
            <a:r>
              <a:rPr lang="en-US"/>
              <a:t>	None.</a:t>
            </a:r>
          </a:p>
          <a:p>
            <a:endParaRPr lang="en-US"/>
          </a:p>
          <a:p>
            <a:r>
              <a:rPr lang="en-US"/>
              <a:t>Kill text and arrows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3808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0313" y="711200"/>
            <a:ext cx="4833937" cy="3624263"/>
          </a:xfrm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1202" y="4572145"/>
            <a:ext cx="5386817" cy="4331160"/>
          </a:xfrm>
          <a:noFill/>
          <a:ln/>
        </p:spPr>
        <p:txBody>
          <a:bodyPr lIns="94886" tIns="47442" rIns="94886" bIns="47442"/>
          <a:lstStyle/>
          <a:p>
            <a:r>
              <a:rPr lang="en-US"/>
              <a:t>Goal:</a:t>
            </a:r>
          </a:p>
          <a:p>
            <a:r>
              <a:rPr lang="en-US"/>
              <a:t>	Show the inefficeincy of current disk requests.</a:t>
            </a:r>
          </a:p>
          <a:p>
            <a:r>
              <a:rPr lang="en-US"/>
              <a:t>Conveyed Ideas:</a:t>
            </a:r>
          </a:p>
          <a:p>
            <a:r>
              <a:rPr lang="en-US"/>
              <a:t>	Rotational latency is wasted time that can be used to service tasks</a:t>
            </a:r>
          </a:p>
          <a:p>
            <a:r>
              <a:rPr lang="en-US"/>
              <a:t>Background Information:</a:t>
            </a:r>
          </a:p>
          <a:p>
            <a:r>
              <a:rPr lang="en-US"/>
              <a:t>	None.</a:t>
            </a:r>
          </a:p>
          <a:p>
            <a:r>
              <a:rPr lang="en-US"/>
              <a:t>Slide Background:</a:t>
            </a:r>
          </a:p>
          <a:p>
            <a:r>
              <a:rPr lang="en-US"/>
              <a:t>	None.</a:t>
            </a:r>
          </a:p>
          <a:p>
            <a:endParaRPr lang="en-US"/>
          </a:p>
          <a:p>
            <a:r>
              <a:rPr lang="en-US"/>
              <a:t>Kill text and arrows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301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50C2E-867D-DD4E-8391-1B9B8CA1D5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14383C-97A9-124A-AEF5-0ED806051E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55C478-F15B-724E-AF85-E64CF8CA6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BE228-A5BA-1346-9611-692B566BD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86FF3-C71C-ED48-9776-950AEE7CC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421B6E-8D43-744E-A3DD-654CDB8D9B3C}"/>
              </a:ext>
            </a:extLst>
          </p:cNvPr>
          <p:cNvSpPr/>
          <p:nvPr userDrawn="1"/>
        </p:nvSpPr>
        <p:spPr>
          <a:xfrm>
            <a:off x="1524000" y="1122363"/>
            <a:ext cx="9144000" cy="175096"/>
          </a:xfrm>
          <a:prstGeom prst="rect">
            <a:avLst/>
          </a:prstGeom>
          <a:solidFill>
            <a:srgbClr val="751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69AB1C-D320-0549-AAEC-F1230F672A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64146" y="1110006"/>
            <a:ext cx="2003854" cy="32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842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3CA9A-9B9A-534F-95FD-E891BFCBD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C2A16F-A91B-1C45-A986-5C111876A1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C7840-6E64-8C40-87C1-E12DB4534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C8D39-5AC8-9E42-A42F-03D15CA95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7BFAA-C162-184D-8DCA-D6DDCA02F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71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73DC46-CC52-D542-BD49-F11617E6E9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C0C099-3287-F646-A0E4-D1BB443905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F5DF1-C987-6449-B6D5-246B71A05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033583-2CA5-3A43-B1BD-8E3BB1155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48078-4E13-0B41-81CB-4185BDE2A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97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7302F-1F2D-B444-B55A-C4F3C5F78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3F27F-A93E-5F4D-A56A-2D1A7D97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/>
          <a:lstStyle>
            <a:lvl1pPr marL="228600" indent="-228600">
              <a:buClr>
                <a:srgbClr val="751F1C"/>
              </a:buClr>
              <a:buFont typeface="Wingdings" pitchFamily="2" charset="2"/>
              <a:buChar char="q"/>
              <a:defRPr/>
            </a:lvl1pPr>
            <a:lvl2pPr marL="685800" indent="-228600">
              <a:buClr>
                <a:srgbClr val="751F1C"/>
              </a:buClr>
              <a:buFont typeface="Wingdings" pitchFamily="2" charset="2"/>
              <a:buChar char="Ø"/>
              <a:defRPr/>
            </a:lvl2pPr>
            <a:lvl3pPr marL="1143000" indent="-228600">
              <a:buClr>
                <a:srgbClr val="751F1C"/>
              </a:buClr>
              <a:buFont typeface="Wingdings" pitchFamily="2" charset="2"/>
              <a:buChar char="§"/>
              <a:defRPr/>
            </a:lvl3pPr>
            <a:lvl4pPr>
              <a:buClr>
                <a:srgbClr val="751F1C"/>
              </a:buClr>
              <a:defRPr/>
            </a:lvl4pPr>
            <a:lvl5pPr>
              <a:buClr>
                <a:srgbClr val="751F1C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6111E-CDCA-8A48-9E4F-8E5C4713B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313A7B-5F0D-4D4D-A4B4-A06C125AD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FA7A1E-BB98-BA4F-A384-E8137C5DE3C4}"/>
              </a:ext>
            </a:extLst>
          </p:cNvPr>
          <p:cNvSpPr/>
          <p:nvPr userDrawn="1"/>
        </p:nvSpPr>
        <p:spPr>
          <a:xfrm>
            <a:off x="838200" y="365125"/>
            <a:ext cx="10515600" cy="178572"/>
          </a:xfrm>
          <a:prstGeom prst="rect">
            <a:avLst/>
          </a:prstGeom>
          <a:solidFill>
            <a:srgbClr val="751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249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AFB0A-3DB3-A345-8219-B9F6A9BEB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06411F-41B2-6C48-AEAE-739BFA0B00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42461-54E1-6D46-BF93-16AF14599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B9FC0-1363-5C49-95B8-D929F1D58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E236B-134F-2D4A-A8EE-1AB771608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844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60E46-5FB9-D54A-A84B-C2E808F19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5E903-D205-FE44-AFD4-CC6488ABEB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07CC95-2BD1-7846-BA8B-97AEE5931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B6A5F7-1AF4-814F-8923-481A41578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C7A40A-2F2B-974A-AE7F-0A87A06D3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B1A5CD-B1E3-5B48-A31B-01F28C2C0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997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3F3A7-41ED-9647-BE17-414DBD1B6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B4396B-9CAE-1F4F-847C-3288D7154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47488D-3628-DE4C-B7DE-20FB932AB2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93BD86-7421-2A48-9E0C-66FD535F29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B96888-D23C-794B-80C0-857A859C41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1AC07E-EBF4-D445-9566-2243B94CD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584534-286B-904C-BAFA-9A52EFE77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55E670-3727-FC4D-B4D4-98EC3A19E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269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27FA2-1C3C-9343-92D7-79C4B67FD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A71575-3DCB-CE46-A2C2-9C3A61D80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8BB28-0374-1E4F-A7F5-5025E3F35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AA72F-893E-0648-B7C9-0BD8B4760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101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212482-2FDF-9B4F-8A5B-856E6A247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070C3A-5E05-3440-BA03-3B8D486A9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FB9481-276E-454B-91C5-5F9669169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49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7C88E-401E-A641-AB5F-46850AAD5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1F259-08BD-6749-AAE9-40552F852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6B348D-083C-D14B-9355-CB6846E459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574DF-2974-094A-9235-E60900E6A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EC1D92-8C0D-184B-A3EC-0A1F2DC8E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64B88-CE34-E74B-9539-6BF57D0BC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74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B96E4-8440-9640-8587-4336F34E7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627953-0506-4A49-B74D-FF283697A3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273257-CCDC-2B4A-8EAA-8F439A857A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3AE1DD-6ED4-8848-B4FC-3F1B05408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112C85-25D2-F84A-93AF-2096AC720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095BE9-A449-FE48-80C3-F628DFD18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784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363FAC-3948-4045-A622-D3E6711AD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BBDCE7-7668-0541-B5C2-982FAF9B9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F9D35-7B43-CB43-BB2B-2A28B469EA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73E24-5133-184A-B08C-013331FC8007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B45A10-1710-E346-8043-8C09C02324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48019-EBED-594E-8C9E-EAF1B5AEFD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58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(null)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(null)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A001A-43E3-1449-893B-948F2BFF68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6414" y="980849"/>
            <a:ext cx="9699171" cy="2387600"/>
          </a:xfrm>
        </p:spPr>
        <p:txBody>
          <a:bodyPr>
            <a:normAutofit/>
          </a:bodyPr>
          <a:lstStyle/>
          <a:p>
            <a:r>
              <a:rPr lang="en-US" dirty="0"/>
              <a:t>CSSE 132</a:t>
            </a:r>
            <a:br>
              <a:rPr lang="en-US" dirty="0"/>
            </a:br>
            <a:r>
              <a:rPr lang="en-US" dirty="0"/>
              <a:t>Memory Hierarchy</a:t>
            </a:r>
            <a:endParaRPr lang="en-US" dirty="0">
              <a:solidFill>
                <a:srgbClr val="751F1C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CD6248-7B83-4848-9D4F-9F93CCFC5F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B7B09853-F130-A44D-A7BC-226D14CA7C56}" type="datetime2">
              <a:rPr lang="en-US" smtClean="0"/>
              <a:t>Tuesday, September 24, 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1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AE4EB-FA72-D447-BF7B-EB84D06EE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 Disk Running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1D5A59C-1884-5A4F-A116-D66755D8CD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0819" y="1690688"/>
            <a:ext cx="8200978" cy="4592548"/>
          </a:xfrm>
        </p:spPr>
      </p:pic>
    </p:spTree>
    <p:extLst>
      <p:ext uri="{BB962C8B-B14F-4D97-AF65-F5344CB8AC3E}">
        <p14:creationId xmlns:p14="http://schemas.microsoft.com/office/powerpoint/2010/main" val="811477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29" name="Rectangle 4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Disk Geometry</a:t>
            </a:r>
          </a:p>
        </p:txBody>
      </p:sp>
      <p:sp>
        <p:nvSpPr>
          <p:cNvPr id="93230" name="Rectangle 46"/>
          <p:cNvSpPr>
            <a:spLocks noGrp="1" noChangeArrowheads="1"/>
          </p:cNvSpPr>
          <p:nvPr>
            <p:ph type="body" idx="1"/>
          </p:nvPr>
        </p:nvSpPr>
        <p:spPr>
          <a:xfrm>
            <a:off x="849313" y="1546225"/>
            <a:ext cx="7896225" cy="4972050"/>
          </a:xfrm>
        </p:spPr>
        <p:txBody>
          <a:bodyPr/>
          <a:lstStyle/>
          <a:p>
            <a:r>
              <a:rPr lang="en-US" dirty="0"/>
              <a:t>Disks consist of </a:t>
            </a:r>
            <a:r>
              <a:rPr lang="en-US" dirty="0">
                <a:solidFill>
                  <a:srgbClr val="C00000"/>
                </a:solidFill>
              </a:rPr>
              <a:t>platters</a:t>
            </a:r>
            <a:r>
              <a:rPr lang="en-US" dirty="0"/>
              <a:t>, each with two </a:t>
            </a:r>
            <a:r>
              <a:rPr lang="en-US" dirty="0">
                <a:solidFill>
                  <a:srgbClr val="C00000"/>
                </a:solidFill>
              </a:rPr>
              <a:t>surfaces</a:t>
            </a:r>
            <a:r>
              <a:rPr lang="en-US" dirty="0"/>
              <a:t>.</a:t>
            </a:r>
          </a:p>
          <a:p>
            <a:r>
              <a:rPr lang="en-US" dirty="0"/>
              <a:t>Each surface consists of concentric rings called </a:t>
            </a:r>
            <a:r>
              <a:rPr lang="en-US" dirty="0">
                <a:solidFill>
                  <a:srgbClr val="C00000"/>
                </a:solidFill>
              </a:rPr>
              <a:t>tracks</a:t>
            </a:r>
            <a:r>
              <a:rPr lang="en-US" dirty="0"/>
              <a:t>.</a:t>
            </a:r>
          </a:p>
          <a:p>
            <a:r>
              <a:rPr lang="en-US" dirty="0"/>
              <a:t>Each track consists of </a:t>
            </a:r>
            <a:r>
              <a:rPr lang="en-US" dirty="0">
                <a:solidFill>
                  <a:srgbClr val="C00000"/>
                </a:solidFill>
              </a:rPr>
              <a:t>sectors </a:t>
            </a:r>
            <a:r>
              <a:rPr lang="en-US" dirty="0"/>
              <a:t>separated by </a:t>
            </a:r>
            <a:r>
              <a:rPr lang="en-US" dirty="0">
                <a:solidFill>
                  <a:srgbClr val="C00000"/>
                </a:solidFill>
              </a:rPr>
              <a:t>gaps</a:t>
            </a:r>
            <a:r>
              <a:rPr lang="en-US" dirty="0"/>
              <a:t>.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8135938" y="3914775"/>
            <a:ext cx="1066800" cy="990600"/>
            <a:chOff x="4320" y="690"/>
            <a:chExt cx="672" cy="624"/>
          </a:xfrm>
        </p:grpSpPr>
        <p:sp>
          <p:nvSpPr>
            <p:cNvPr id="93203" name="Line 19"/>
            <p:cNvSpPr>
              <a:spLocks noChangeShapeType="1"/>
            </p:cNvSpPr>
            <p:nvPr/>
          </p:nvSpPr>
          <p:spPr bwMode="auto">
            <a:xfrm flipV="1">
              <a:off x="4320" y="690"/>
              <a:ext cx="0" cy="624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04" name="Line 20"/>
            <p:cNvSpPr>
              <a:spLocks noChangeShapeType="1"/>
            </p:cNvSpPr>
            <p:nvPr/>
          </p:nvSpPr>
          <p:spPr bwMode="auto">
            <a:xfrm flipV="1">
              <a:off x="4320" y="720"/>
              <a:ext cx="336" cy="57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05" name="Line 21"/>
            <p:cNvSpPr>
              <a:spLocks noChangeShapeType="1"/>
            </p:cNvSpPr>
            <p:nvPr/>
          </p:nvSpPr>
          <p:spPr bwMode="auto">
            <a:xfrm flipV="1">
              <a:off x="4320" y="1296"/>
              <a:ext cx="672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06" name="Line 22"/>
            <p:cNvSpPr>
              <a:spLocks noChangeShapeType="1"/>
            </p:cNvSpPr>
            <p:nvPr/>
          </p:nvSpPr>
          <p:spPr bwMode="auto">
            <a:xfrm flipV="1">
              <a:off x="4320" y="960"/>
              <a:ext cx="576" cy="336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 flipH="1" flipV="1">
            <a:off x="7069138" y="4848225"/>
            <a:ext cx="1066800" cy="990600"/>
            <a:chOff x="4320" y="690"/>
            <a:chExt cx="672" cy="624"/>
          </a:xfrm>
        </p:grpSpPr>
        <p:sp>
          <p:nvSpPr>
            <p:cNvPr id="93213" name="Line 29"/>
            <p:cNvSpPr>
              <a:spLocks noChangeShapeType="1"/>
            </p:cNvSpPr>
            <p:nvPr/>
          </p:nvSpPr>
          <p:spPr bwMode="auto">
            <a:xfrm flipV="1">
              <a:off x="4320" y="690"/>
              <a:ext cx="0" cy="624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14" name="Line 30"/>
            <p:cNvSpPr>
              <a:spLocks noChangeShapeType="1"/>
            </p:cNvSpPr>
            <p:nvPr/>
          </p:nvSpPr>
          <p:spPr bwMode="auto">
            <a:xfrm flipV="1">
              <a:off x="4320" y="720"/>
              <a:ext cx="336" cy="57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15" name="Line 31"/>
            <p:cNvSpPr>
              <a:spLocks noChangeShapeType="1"/>
            </p:cNvSpPr>
            <p:nvPr/>
          </p:nvSpPr>
          <p:spPr bwMode="auto">
            <a:xfrm flipV="1">
              <a:off x="4320" y="1296"/>
              <a:ext cx="672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16" name="Line 32"/>
            <p:cNvSpPr>
              <a:spLocks noChangeShapeType="1"/>
            </p:cNvSpPr>
            <p:nvPr/>
          </p:nvSpPr>
          <p:spPr bwMode="auto">
            <a:xfrm flipV="1">
              <a:off x="4320" y="960"/>
              <a:ext cx="576" cy="336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5" name="Group 33"/>
          <p:cNvGrpSpPr>
            <a:grpSpLocks/>
          </p:cNvGrpSpPr>
          <p:nvPr/>
        </p:nvGrpSpPr>
        <p:grpSpPr bwMode="auto">
          <a:xfrm flipH="1">
            <a:off x="7069138" y="3914775"/>
            <a:ext cx="1066800" cy="990600"/>
            <a:chOff x="4320" y="690"/>
            <a:chExt cx="672" cy="624"/>
          </a:xfrm>
        </p:grpSpPr>
        <p:sp>
          <p:nvSpPr>
            <p:cNvPr id="93218" name="Line 34"/>
            <p:cNvSpPr>
              <a:spLocks noChangeShapeType="1"/>
            </p:cNvSpPr>
            <p:nvPr/>
          </p:nvSpPr>
          <p:spPr bwMode="auto">
            <a:xfrm flipV="1">
              <a:off x="4320" y="690"/>
              <a:ext cx="0" cy="624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19" name="Line 35"/>
            <p:cNvSpPr>
              <a:spLocks noChangeShapeType="1"/>
            </p:cNvSpPr>
            <p:nvPr/>
          </p:nvSpPr>
          <p:spPr bwMode="auto">
            <a:xfrm flipV="1">
              <a:off x="4320" y="720"/>
              <a:ext cx="336" cy="57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20" name="Line 36"/>
            <p:cNvSpPr>
              <a:spLocks noChangeShapeType="1"/>
            </p:cNvSpPr>
            <p:nvPr/>
          </p:nvSpPr>
          <p:spPr bwMode="auto">
            <a:xfrm flipV="1">
              <a:off x="4320" y="1296"/>
              <a:ext cx="672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21" name="Line 37"/>
            <p:cNvSpPr>
              <a:spLocks noChangeShapeType="1"/>
            </p:cNvSpPr>
            <p:nvPr/>
          </p:nvSpPr>
          <p:spPr bwMode="auto">
            <a:xfrm flipV="1">
              <a:off x="4320" y="960"/>
              <a:ext cx="576" cy="336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6491D75D-4390-F349-8CC3-ACD9168D96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956" y="3544376"/>
            <a:ext cx="4564937" cy="241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605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Disk Access</a:t>
            </a:r>
          </a:p>
        </p:txBody>
      </p:sp>
      <p:grpSp>
        <p:nvGrpSpPr>
          <p:cNvPr id="2" name="Group 3"/>
          <p:cNvGrpSpPr>
            <a:grpSpLocks noChangeAspect="1"/>
          </p:cNvGrpSpPr>
          <p:nvPr/>
        </p:nvGrpSpPr>
        <p:grpSpPr bwMode="auto">
          <a:xfrm>
            <a:off x="2259013" y="2090739"/>
            <a:ext cx="1727200" cy="1722437"/>
            <a:chOff x="525" y="1152"/>
            <a:chExt cx="1449" cy="1446"/>
          </a:xfrm>
        </p:grpSpPr>
        <p:sp>
          <p:nvSpPr>
            <p:cNvPr id="116740" name="Oval 4"/>
            <p:cNvSpPr>
              <a:spLocks noChangeAspect="1" noChangeArrowheads="1"/>
            </p:cNvSpPr>
            <p:nvPr/>
          </p:nvSpPr>
          <p:spPr bwMode="auto">
            <a:xfrm>
              <a:off x="528" y="1152"/>
              <a:ext cx="1440" cy="143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9399" name="Oval 5"/>
            <p:cNvSpPr>
              <a:spLocks noChangeAspect="1" noChangeArrowheads="1"/>
            </p:cNvSpPr>
            <p:nvPr/>
          </p:nvSpPr>
          <p:spPr bwMode="auto">
            <a:xfrm>
              <a:off x="687" y="1302"/>
              <a:ext cx="1152" cy="115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00" name="Oval 6"/>
            <p:cNvSpPr>
              <a:spLocks noChangeAspect="1" noChangeArrowheads="1"/>
            </p:cNvSpPr>
            <p:nvPr/>
          </p:nvSpPr>
          <p:spPr bwMode="auto">
            <a:xfrm>
              <a:off x="831" y="1446"/>
              <a:ext cx="864" cy="86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01" name="Oval 7"/>
            <p:cNvSpPr>
              <a:spLocks noChangeAspect="1" noChangeArrowheads="1"/>
            </p:cNvSpPr>
            <p:nvPr/>
          </p:nvSpPr>
          <p:spPr bwMode="auto">
            <a:xfrm>
              <a:off x="963" y="1605"/>
              <a:ext cx="576" cy="57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02" name="Line 8"/>
            <p:cNvSpPr>
              <a:spLocks noChangeAspect="1" noChangeShapeType="1"/>
            </p:cNvSpPr>
            <p:nvPr/>
          </p:nvSpPr>
          <p:spPr bwMode="auto">
            <a:xfrm>
              <a:off x="1248" y="1152"/>
              <a:ext cx="0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03" name="Line 9"/>
            <p:cNvSpPr>
              <a:spLocks noChangeAspect="1" noChangeShapeType="1"/>
            </p:cNvSpPr>
            <p:nvPr/>
          </p:nvSpPr>
          <p:spPr bwMode="auto">
            <a:xfrm rot="1800000">
              <a:off x="1251" y="1155"/>
              <a:ext cx="0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04" name="Line 10"/>
            <p:cNvSpPr>
              <a:spLocks noChangeAspect="1" noChangeShapeType="1"/>
            </p:cNvSpPr>
            <p:nvPr/>
          </p:nvSpPr>
          <p:spPr bwMode="auto">
            <a:xfrm rot="3600000">
              <a:off x="1245" y="1158"/>
              <a:ext cx="0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05" name="Line 11"/>
            <p:cNvSpPr>
              <a:spLocks noChangeAspect="1" noChangeShapeType="1"/>
            </p:cNvSpPr>
            <p:nvPr/>
          </p:nvSpPr>
          <p:spPr bwMode="auto">
            <a:xfrm rot="5400000">
              <a:off x="1245" y="1140"/>
              <a:ext cx="0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06" name="Line 12"/>
            <p:cNvSpPr>
              <a:spLocks noChangeAspect="1" noChangeShapeType="1"/>
            </p:cNvSpPr>
            <p:nvPr/>
          </p:nvSpPr>
          <p:spPr bwMode="auto">
            <a:xfrm rot="7200000">
              <a:off x="1254" y="1131"/>
              <a:ext cx="0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07" name="Line 13"/>
            <p:cNvSpPr>
              <a:spLocks noChangeAspect="1" noChangeShapeType="1"/>
            </p:cNvSpPr>
            <p:nvPr/>
          </p:nvSpPr>
          <p:spPr bwMode="auto">
            <a:xfrm rot="9000000">
              <a:off x="1263" y="1158"/>
              <a:ext cx="0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08" name="Oval 14"/>
            <p:cNvSpPr>
              <a:spLocks noChangeAspect="1" noChangeArrowheads="1"/>
            </p:cNvSpPr>
            <p:nvPr/>
          </p:nvSpPr>
          <p:spPr bwMode="auto">
            <a:xfrm>
              <a:off x="1107" y="1749"/>
              <a:ext cx="288" cy="28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9396" name="AutoShape 15"/>
          <p:cNvSpPr>
            <a:spLocks noChangeAspect="1" noChangeArrowheads="1"/>
          </p:cNvSpPr>
          <p:nvPr/>
        </p:nvSpPr>
        <p:spPr bwMode="auto">
          <a:xfrm>
            <a:off x="2984501" y="1962151"/>
            <a:ext cx="290513" cy="555625"/>
          </a:xfrm>
          <a:prstGeom prst="downArrow">
            <a:avLst>
              <a:gd name="adj1" fmla="val 50000"/>
              <a:gd name="adj2" fmla="val 47814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397" name="Rectangle 16"/>
          <p:cNvSpPr>
            <a:spLocks noChangeArrowheads="1"/>
          </p:cNvSpPr>
          <p:nvPr/>
        </p:nvSpPr>
        <p:spPr bwMode="auto">
          <a:xfrm>
            <a:off x="3505200" y="4495800"/>
            <a:ext cx="5410200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>
            <a:prstTxWarp prst="textNoShape">
              <a:avLst/>
            </a:prstTxWarp>
          </a:bodyPr>
          <a:lstStyle/>
          <a:p>
            <a:r>
              <a:rPr lang="en-US" sz="2800" dirty="0">
                <a:solidFill>
                  <a:schemeClr val="tx2"/>
                </a:solidFill>
                <a:latin typeface="Calibri" panose="020F0502020204030204" pitchFamily="34" charset="0"/>
              </a:rPr>
              <a:t>Head in position above a track</a:t>
            </a:r>
          </a:p>
        </p:txBody>
      </p:sp>
    </p:spTree>
    <p:extLst>
      <p:ext uri="{BB962C8B-B14F-4D97-AF65-F5344CB8AC3E}">
        <p14:creationId xmlns:p14="http://schemas.microsoft.com/office/powerpoint/2010/main" val="1383905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Disk Access</a:t>
            </a:r>
          </a:p>
        </p:txBody>
      </p:sp>
      <p:grpSp>
        <p:nvGrpSpPr>
          <p:cNvPr id="2" name="Group 3"/>
          <p:cNvGrpSpPr>
            <a:grpSpLocks noChangeAspect="1"/>
          </p:cNvGrpSpPr>
          <p:nvPr/>
        </p:nvGrpSpPr>
        <p:grpSpPr bwMode="auto">
          <a:xfrm>
            <a:off x="2259013" y="2090739"/>
            <a:ext cx="1727200" cy="1722437"/>
            <a:chOff x="525" y="1152"/>
            <a:chExt cx="1449" cy="1446"/>
          </a:xfrm>
        </p:grpSpPr>
        <p:sp>
          <p:nvSpPr>
            <p:cNvPr id="118788" name="Oval 4"/>
            <p:cNvSpPr>
              <a:spLocks noChangeAspect="1" noChangeArrowheads="1"/>
            </p:cNvSpPr>
            <p:nvPr/>
          </p:nvSpPr>
          <p:spPr bwMode="auto">
            <a:xfrm>
              <a:off x="528" y="1152"/>
              <a:ext cx="1440" cy="143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448" name="Oval 5"/>
            <p:cNvSpPr>
              <a:spLocks noChangeAspect="1" noChangeArrowheads="1"/>
            </p:cNvSpPr>
            <p:nvPr/>
          </p:nvSpPr>
          <p:spPr bwMode="auto">
            <a:xfrm>
              <a:off x="687" y="1302"/>
              <a:ext cx="1152" cy="115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49" name="Oval 6"/>
            <p:cNvSpPr>
              <a:spLocks noChangeAspect="1" noChangeArrowheads="1"/>
            </p:cNvSpPr>
            <p:nvPr/>
          </p:nvSpPr>
          <p:spPr bwMode="auto">
            <a:xfrm>
              <a:off x="831" y="1446"/>
              <a:ext cx="864" cy="86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50" name="Oval 7"/>
            <p:cNvSpPr>
              <a:spLocks noChangeAspect="1" noChangeArrowheads="1"/>
            </p:cNvSpPr>
            <p:nvPr/>
          </p:nvSpPr>
          <p:spPr bwMode="auto">
            <a:xfrm>
              <a:off x="963" y="1605"/>
              <a:ext cx="576" cy="57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51" name="Line 8"/>
            <p:cNvSpPr>
              <a:spLocks noChangeAspect="1" noChangeShapeType="1"/>
            </p:cNvSpPr>
            <p:nvPr/>
          </p:nvSpPr>
          <p:spPr bwMode="auto">
            <a:xfrm>
              <a:off x="1248" y="1152"/>
              <a:ext cx="0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52" name="Line 9"/>
            <p:cNvSpPr>
              <a:spLocks noChangeAspect="1" noChangeShapeType="1"/>
            </p:cNvSpPr>
            <p:nvPr/>
          </p:nvSpPr>
          <p:spPr bwMode="auto">
            <a:xfrm rot="1800000">
              <a:off x="1251" y="1155"/>
              <a:ext cx="0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53" name="Line 10"/>
            <p:cNvSpPr>
              <a:spLocks noChangeAspect="1" noChangeShapeType="1"/>
            </p:cNvSpPr>
            <p:nvPr/>
          </p:nvSpPr>
          <p:spPr bwMode="auto">
            <a:xfrm rot="3600000">
              <a:off x="1245" y="1158"/>
              <a:ext cx="0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54" name="Line 11"/>
            <p:cNvSpPr>
              <a:spLocks noChangeAspect="1" noChangeShapeType="1"/>
            </p:cNvSpPr>
            <p:nvPr/>
          </p:nvSpPr>
          <p:spPr bwMode="auto">
            <a:xfrm rot="5400000">
              <a:off x="1245" y="1140"/>
              <a:ext cx="0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55" name="Line 12"/>
            <p:cNvSpPr>
              <a:spLocks noChangeAspect="1" noChangeShapeType="1"/>
            </p:cNvSpPr>
            <p:nvPr/>
          </p:nvSpPr>
          <p:spPr bwMode="auto">
            <a:xfrm rot="7200000">
              <a:off x="1254" y="1131"/>
              <a:ext cx="0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56" name="Line 13"/>
            <p:cNvSpPr>
              <a:spLocks noChangeAspect="1" noChangeShapeType="1"/>
            </p:cNvSpPr>
            <p:nvPr/>
          </p:nvSpPr>
          <p:spPr bwMode="auto">
            <a:xfrm rot="9000000">
              <a:off x="1263" y="1158"/>
              <a:ext cx="0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57" name="Oval 14"/>
            <p:cNvSpPr>
              <a:spLocks noChangeAspect="1" noChangeArrowheads="1"/>
            </p:cNvSpPr>
            <p:nvPr/>
          </p:nvSpPr>
          <p:spPr bwMode="auto">
            <a:xfrm>
              <a:off x="1107" y="1749"/>
              <a:ext cx="288" cy="28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1444" name="AutoShape 15"/>
          <p:cNvSpPr>
            <a:spLocks noChangeAspect="1" noChangeArrowheads="1"/>
          </p:cNvSpPr>
          <p:nvPr/>
        </p:nvSpPr>
        <p:spPr bwMode="auto">
          <a:xfrm>
            <a:off x="2984501" y="1962151"/>
            <a:ext cx="290513" cy="555625"/>
          </a:xfrm>
          <a:prstGeom prst="downArrow">
            <a:avLst>
              <a:gd name="adj1" fmla="val 50000"/>
              <a:gd name="adj2" fmla="val 47814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45" name="AutoShape 16"/>
          <p:cNvSpPr>
            <a:spLocks noChangeArrowheads="1"/>
          </p:cNvSpPr>
          <p:nvPr/>
        </p:nvSpPr>
        <p:spPr bwMode="auto">
          <a:xfrm>
            <a:off x="1905000" y="2065338"/>
            <a:ext cx="304800" cy="1752600"/>
          </a:xfrm>
          <a:prstGeom prst="curvedRightArrow">
            <a:avLst>
              <a:gd name="adj1" fmla="val 115000"/>
              <a:gd name="adj2" fmla="val 230000"/>
              <a:gd name="adj3" fmla="val 33333"/>
            </a:avLst>
          </a:prstGeom>
          <a:solidFill>
            <a:srgbClr val="F7F5C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46" name="Rectangle 17"/>
          <p:cNvSpPr>
            <a:spLocks noChangeArrowheads="1"/>
          </p:cNvSpPr>
          <p:nvPr/>
        </p:nvSpPr>
        <p:spPr bwMode="auto">
          <a:xfrm>
            <a:off x="3505200" y="4495800"/>
            <a:ext cx="5410200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>
            <a:prstTxWarp prst="textNoShape">
              <a:avLst/>
            </a:prstTxWarp>
          </a:bodyPr>
          <a:lstStyle/>
          <a:p>
            <a:r>
              <a:rPr lang="en-US" sz="2800" dirty="0">
                <a:solidFill>
                  <a:schemeClr val="tx2"/>
                </a:solidFill>
                <a:latin typeface="Calibri" panose="020F0502020204030204" pitchFamily="34" charset="0"/>
              </a:rPr>
              <a:t>Rotation is counter-clockwise</a:t>
            </a:r>
          </a:p>
        </p:txBody>
      </p:sp>
    </p:spTree>
    <p:extLst>
      <p:ext uri="{BB962C8B-B14F-4D97-AF65-F5344CB8AC3E}">
        <p14:creationId xmlns:p14="http://schemas.microsoft.com/office/powerpoint/2010/main" val="21793412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Disk Access – Read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259013" y="1962151"/>
            <a:ext cx="1727200" cy="1851025"/>
            <a:chOff x="463" y="1236"/>
            <a:chExt cx="1088" cy="1166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463" y="1317"/>
              <a:ext cx="1088" cy="1085"/>
              <a:chOff x="463" y="1317"/>
              <a:chExt cx="1088" cy="1085"/>
            </a:xfrm>
          </p:grpSpPr>
          <p:grpSp>
            <p:nvGrpSpPr>
              <p:cNvPr id="4" name="Group 5"/>
              <p:cNvGrpSpPr>
                <a:grpSpLocks noChangeAspect="1"/>
              </p:cNvGrpSpPr>
              <p:nvPr/>
            </p:nvGrpSpPr>
            <p:grpSpPr bwMode="auto">
              <a:xfrm>
                <a:off x="463" y="1317"/>
                <a:ext cx="1088" cy="1085"/>
                <a:chOff x="525" y="1152"/>
                <a:chExt cx="1449" cy="1446"/>
              </a:xfrm>
            </p:grpSpPr>
            <p:sp>
              <p:nvSpPr>
                <p:cNvPr id="120838" name="Oval 6"/>
                <p:cNvSpPr>
                  <a:spLocks noChangeAspect="1" noChangeArrowheads="1"/>
                </p:cNvSpPr>
                <p:nvPr/>
              </p:nvSpPr>
              <p:spPr bwMode="auto">
                <a:xfrm>
                  <a:off x="528" y="1152"/>
                  <a:ext cx="1440" cy="1439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3499" name="Oval 7"/>
                <p:cNvSpPr>
                  <a:spLocks noChangeAspect="1" noChangeArrowheads="1"/>
                </p:cNvSpPr>
                <p:nvPr/>
              </p:nvSpPr>
              <p:spPr bwMode="auto">
                <a:xfrm>
                  <a:off x="687" y="1302"/>
                  <a:ext cx="1152" cy="115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500" name="Oval 8"/>
                <p:cNvSpPr>
                  <a:spLocks noChangeAspect="1" noChangeArrowheads="1"/>
                </p:cNvSpPr>
                <p:nvPr/>
              </p:nvSpPr>
              <p:spPr bwMode="auto">
                <a:xfrm>
                  <a:off x="831" y="1446"/>
                  <a:ext cx="864" cy="86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501" name="Oval 9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605"/>
                  <a:ext cx="576" cy="57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502" name="Line 10"/>
                <p:cNvSpPr>
                  <a:spLocks noChangeAspect="1" noChangeShapeType="1"/>
                </p:cNvSpPr>
                <p:nvPr/>
              </p:nvSpPr>
              <p:spPr bwMode="auto">
                <a:xfrm>
                  <a:off x="1248" y="1152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503" name="Line 11"/>
                <p:cNvSpPr>
                  <a:spLocks noChangeAspect="1" noChangeShapeType="1"/>
                </p:cNvSpPr>
                <p:nvPr/>
              </p:nvSpPr>
              <p:spPr bwMode="auto">
                <a:xfrm rot="1800000">
                  <a:off x="1251" y="1155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504" name="Line 12"/>
                <p:cNvSpPr>
                  <a:spLocks noChangeAspect="1" noChangeShapeType="1"/>
                </p:cNvSpPr>
                <p:nvPr/>
              </p:nvSpPr>
              <p:spPr bwMode="auto">
                <a:xfrm rot="3600000">
                  <a:off x="1245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505" name="Line 13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1245" y="1140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506" name="Line 14"/>
                <p:cNvSpPr>
                  <a:spLocks noChangeAspect="1" noChangeShapeType="1"/>
                </p:cNvSpPr>
                <p:nvPr/>
              </p:nvSpPr>
              <p:spPr bwMode="auto">
                <a:xfrm rot="7200000">
                  <a:off x="1254" y="1131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507" name="Line 15"/>
                <p:cNvSpPr>
                  <a:spLocks noChangeAspect="1" noChangeShapeType="1"/>
                </p:cNvSpPr>
                <p:nvPr/>
              </p:nvSpPr>
              <p:spPr bwMode="auto">
                <a:xfrm rot="9000000">
                  <a:off x="1263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508" name="Oval 16"/>
                <p:cNvSpPr>
                  <a:spLocks noChangeAspect="1" noChangeArrowheads="1"/>
                </p:cNvSpPr>
                <p:nvPr/>
              </p:nvSpPr>
              <p:spPr bwMode="auto">
                <a:xfrm>
                  <a:off x="1107" y="1749"/>
                  <a:ext cx="288" cy="2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63497" name="Freeform 17"/>
              <p:cNvSpPr>
                <a:spLocks noChangeAspect="1"/>
              </p:cNvSpPr>
              <p:nvPr/>
            </p:nvSpPr>
            <p:spPr bwMode="auto">
              <a:xfrm rot="1766421">
                <a:off x="982" y="1526"/>
                <a:ext cx="161" cy="153"/>
              </a:xfrm>
              <a:custGeom>
                <a:avLst/>
                <a:gdLst>
                  <a:gd name="T0" fmla="*/ 62 w 164"/>
                  <a:gd name="T1" fmla="*/ 155 h 155"/>
                  <a:gd name="T2" fmla="*/ 0 w 164"/>
                  <a:gd name="T3" fmla="*/ 48 h 155"/>
                  <a:gd name="T4" fmla="*/ 21 w 164"/>
                  <a:gd name="T5" fmla="*/ 38 h 155"/>
                  <a:gd name="T6" fmla="*/ 45 w 164"/>
                  <a:gd name="T7" fmla="*/ 26 h 155"/>
                  <a:gd name="T8" fmla="*/ 62 w 164"/>
                  <a:gd name="T9" fmla="*/ 21 h 155"/>
                  <a:gd name="T10" fmla="*/ 80 w 164"/>
                  <a:gd name="T11" fmla="*/ 14 h 155"/>
                  <a:gd name="T12" fmla="*/ 102 w 164"/>
                  <a:gd name="T13" fmla="*/ 9 h 155"/>
                  <a:gd name="T14" fmla="*/ 122 w 164"/>
                  <a:gd name="T15" fmla="*/ 5 h 155"/>
                  <a:gd name="T16" fmla="*/ 152 w 164"/>
                  <a:gd name="T17" fmla="*/ 2 h 155"/>
                  <a:gd name="T18" fmla="*/ 164 w 164"/>
                  <a:gd name="T19" fmla="*/ 0 h 155"/>
                  <a:gd name="T20" fmla="*/ 164 w 164"/>
                  <a:gd name="T21" fmla="*/ 129 h 155"/>
                  <a:gd name="T22" fmla="*/ 149 w 164"/>
                  <a:gd name="T23" fmla="*/ 131 h 155"/>
                  <a:gd name="T24" fmla="*/ 137 w 164"/>
                  <a:gd name="T25" fmla="*/ 131 h 155"/>
                  <a:gd name="T26" fmla="*/ 126 w 164"/>
                  <a:gd name="T27" fmla="*/ 132 h 155"/>
                  <a:gd name="T28" fmla="*/ 107 w 164"/>
                  <a:gd name="T29" fmla="*/ 138 h 155"/>
                  <a:gd name="T30" fmla="*/ 89 w 164"/>
                  <a:gd name="T31" fmla="*/ 143 h 155"/>
                  <a:gd name="T32" fmla="*/ 71 w 164"/>
                  <a:gd name="T33" fmla="*/ 150 h 155"/>
                  <a:gd name="T34" fmla="*/ 62 w 164"/>
                  <a:gd name="T35" fmla="*/ 155 h 1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64"/>
                  <a:gd name="T55" fmla="*/ 0 h 155"/>
                  <a:gd name="T56" fmla="*/ 164 w 164"/>
                  <a:gd name="T57" fmla="*/ 155 h 15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64" h="155">
                    <a:moveTo>
                      <a:pt x="62" y="155"/>
                    </a:moveTo>
                    <a:lnTo>
                      <a:pt x="0" y="48"/>
                    </a:lnTo>
                    <a:lnTo>
                      <a:pt x="21" y="38"/>
                    </a:lnTo>
                    <a:lnTo>
                      <a:pt x="45" y="26"/>
                    </a:lnTo>
                    <a:lnTo>
                      <a:pt x="62" y="21"/>
                    </a:lnTo>
                    <a:lnTo>
                      <a:pt x="80" y="14"/>
                    </a:lnTo>
                    <a:lnTo>
                      <a:pt x="102" y="9"/>
                    </a:lnTo>
                    <a:lnTo>
                      <a:pt x="122" y="5"/>
                    </a:lnTo>
                    <a:lnTo>
                      <a:pt x="152" y="2"/>
                    </a:lnTo>
                    <a:lnTo>
                      <a:pt x="164" y="0"/>
                    </a:lnTo>
                    <a:lnTo>
                      <a:pt x="164" y="129"/>
                    </a:lnTo>
                    <a:lnTo>
                      <a:pt x="149" y="131"/>
                    </a:lnTo>
                    <a:lnTo>
                      <a:pt x="137" y="131"/>
                    </a:lnTo>
                    <a:lnTo>
                      <a:pt x="126" y="132"/>
                    </a:lnTo>
                    <a:lnTo>
                      <a:pt x="107" y="138"/>
                    </a:lnTo>
                    <a:lnTo>
                      <a:pt x="89" y="143"/>
                    </a:lnTo>
                    <a:lnTo>
                      <a:pt x="71" y="150"/>
                    </a:lnTo>
                    <a:lnTo>
                      <a:pt x="62" y="155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3495" name="AutoShape 18"/>
            <p:cNvSpPr>
              <a:spLocks noChangeAspect="1" noChangeArrowheads="1"/>
            </p:cNvSpPr>
            <p:nvPr/>
          </p:nvSpPr>
          <p:spPr bwMode="auto">
            <a:xfrm>
              <a:off x="920" y="1236"/>
              <a:ext cx="183" cy="350"/>
            </a:xfrm>
            <a:prstGeom prst="downArrow">
              <a:avLst>
                <a:gd name="adj1" fmla="val 50000"/>
                <a:gd name="adj2" fmla="val 47814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3492" name="AutoShape 19"/>
          <p:cNvSpPr>
            <a:spLocks noChangeArrowheads="1"/>
          </p:cNvSpPr>
          <p:nvPr/>
        </p:nvSpPr>
        <p:spPr bwMode="auto">
          <a:xfrm>
            <a:off x="1905000" y="2065338"/>
            <a:ext cx="304800" cy="1752600"/>
          </a:xfrm>
          <a:prstGeom prst="curvedRightArrow">
            <a:avLst>
              <a:gd name="adj1" fmla="val 115000"/>
              <a:gd name="adj2" fmla="val 230000"/>
              <a:gd name="adj3" fmla="val 33333"/>
            </a:avLst>
          </a:prstGeom>
          <a:solidFill>
            <a:srgbClr val="F7F5C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3" name="Rectangle 20"/>
          <p:cNvSpPr>
            <a:spLocks noChangeArrowheads="1"/>
          </p:cNvSpPr>
          <p:nvPr/>
        </p:nvSpPr>
        <p:spPr bwMode="auto">
          <a:xfrm>
            <a:off x="3505200" y="4495800"/>
            <a:ext cx="5410200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>
            <a:prstTxWarp prst="textNoShape">
              <a:avLst/>
            </a:prstTxWarp>
          </a:bodyPr>
          <a:lstStyle/>
          <a:p>
            <a:r>
              <a:rPr lang="en-US" sz="2800" dirty="0">
                <a:solidFill>
                  <a:schemeClr val="tx2"/>
                </a:solidFill>
                <a:latin typeface="Calibri" panose="020F0502020204030204" pitchFamily="34" charset="0"/>
              </a:rPr>
              <a:t>About to read blue sector</a:t>
            </a:r>
          </a:p>
        </p:txBody>
      </p:sp>
    </p:spTree>
    <p:extLst>
      <p:ext uri="{BB962C8B-B14F-4D97-AF65-F5344CB8AC3E}">
        <p14:creationId xmlns:p14="http://schemas.microsoft.com/office/powerpoint/2010/main" val="41984628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Disk Access – Read</a:t>
            </a:r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2057400" y="3946526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000" dirty="0">
                <a:latin typeface="Calibri" panose="020F0502020204030204" pitchFamily="34" charset="0"/>
              </a:rPr>
              <a:t>After </a:t>
            </a:r>
            <a:r>
              <a:rPr lang="en-US" sz="2000" dirty="0">
                <a:solidFill>
                  <a:srgbClr val="0000FF"/>
                </a:solidFill>
                <a:latin typeface="Calibri" panose="020F0502020204030204" pitchFamily="34" charset="0"/>
              </a:rPr>
              <a:t>BLUE</a:t>
            </a:r>
            <a:r>
              <a:rPr lang="en-US" sz="2000" dirty="0">
                <a:solidFill>
                  <a:schemeClr val="accent2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</a:rPr>
              <a:t>read</a:t>
            </a: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2259013" y="2090739"/>
            <a:ext cx="1727200" cy="1722437"/>
            <a:chOff x="525" y="1152"/>
            <a:chExt cx="1449" cy="1446"/>
          </a:xfrm>
        </p:grpSpPr>
        <p:sp>
          <p:nvSpPr>
            <p:cNvPr id="122885" name="Oval 5"/>
            <p:cNvSpPr>
              <a:spLocks noChangeAspect="1" noChangeArrowheads="1"/>
            </p:cNvSpPr>
            <p:nvPr/>
          </p:nvSpPr>
          <p:spPr bwMode="auto">
            <a:xfrm>
              <a:off x="528" y="1152"/>
              <a:ext cx="1440" cy="143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5546" name="Oval 6"/>
            <p:cNvSpPr>
              <a:spLocks noChangeAspect="1" noChangeArrowheads="1"/>
            </p:cNvSpPr>
            <p:nvPr/>
          </p:nvSpPr>
          <p:spPr bwMode="auto">
            <a:xfrm>
              <a:off x="687" y="1302"/>
              <a:ext cx="1152" cy="115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47" name="Oval 7"/>
            <p:cNvSpPr>
              <a:spLocks noChangeAspect="1" noChangeArrowheads="1"/>
            </p:cNvSpPr>
            <p:nvPr/>
          </p:nvSpPr>
          <p:spPr bwMode="auto">
            <a:xfrm>
              <a:off x="831" y="1446"/>
              <a:ext cx="864" cy="86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48" name="Oval 8"/>
            <p:cNvSpPr>
              <a:spLocks noChangeAspect="1" noChangeArrowheads="1"/>
            </p:cNvSpPr>
            <p:nvPr/>
          </p:nvSpPr>
          <p:spPr bwMode="auto">
            <a:xfrm>
              <a:off x="963" y="1605"/>
              <a:ext cx="576" cy="57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49" name="Line 9"/>
            <p:cNvSpPr>
              <a:spLocks noChangeAspect="1" noChangeShapeType="1"/>
            </p:cNvSpPr>
            <p:nvPr/>
          </p:nvSpPr>
          <p:spPr bwMode="auto">
            <a:xfrm>
              <a:off x="1248" y="1152"/>
              <a:ext cx="0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50" name="Line 10"/>
            <p:cNvSpPr>
              <a:spLocks noChangeAspect="1" noChangeShapeType="1"/>
            </p:cNvSpPr>
            <p:nvPr/>
          </p:nvSpPr>
          <p:spPr bwMode="auto">
            <a:xfrm rot="1800000">
              <a:off x="1251" y="1155"/>
              <a:ext cx="0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51" name="Line 11"/>
            <p:cNvSpPr>
              <a:spLocks noChangeAspect="1" noChangeShapeType="1"/>
            </p:cNvSpPr>
            <p:nvPr/>
          </p:nvSpPr>
          <p:spPr bwMode="auto">
            <a:xfrm rot="3600000">
              <a:off x="1245" y="1158"/>
              <a:ext cx="0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52" name="Line 12"/>
            <p:cNvSpPr>
              <a:spLocks noChangeAspect="1" noChangeShapeType="1"/>
            </p:cNvSpPr>
            <p:nvPr/>
          </p:nvSpPr>
          <p:spPr bwMode="auto">
            <a:xfrm rot="5400000">
              <a:off x="1245" y="1140"/>
              <a:ext cx="0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53" name="Line 13"/>
            <p:cNvSpPr>
              <a:spLocks noChangeAspect="1" noChangeShapeType="1"/>
            </p:cNvSpPr>
            <p:nvPr/>
          </p:nvSpPr>
          <p:spPr bwMode="auto">
            <a:xfrm rot="7200000">
              <a:off x="1254" y="1131"/>
              <a:ext cx="0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54" name="Line 14"/>
            <p:cNvSpPr>
              <a:spLocks noChangeAspect="1" noChangeShapeType="1"/>
            </p:cNvSpPr>
            <p:nvPr/>
          </p:nvSpPr>
          <p:spPr bwMode="auto">
            <a:xfrm rot="9000000">
              <a:off x="1263" y="1158"/>
              <a:ext cx="0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55" name="Oval 15"/>
            <p:cNvSpPr>
              <a:spLocks noChangeAspect="1" noChangeArrowheads="1"/>
            </p:cNvSpPr>
            <p:nvPr/>
          </p:nvSpPr>
          <p:spPr bwMode="auto">
            <a:xfrm>
              <a:off x="1107" y="1749"/>
              <a:ext cx="288" cy="28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5541" name="Freeform 16"/>
          <p:cNvSpPr>
            <a:spLocks noChangeAspect="1"/>
          </p:cNvSpPr>
          <p:nvPr/>
        </p:nvSpPr>
        <p:spPr bwMode="auto">
          <a:xfrm>
            <a:off x="2882900" y="2438400"/>
            <a:ext cx="242888" cy="230188"/>
          </a:xfrm>
          <a:custGeom>
            <a:avLst/>
            <a:gdLst>
              <a:gd name="T0" fmla="*/ 62 w 164"/>
              <a:gd name="T1" fmla="*/ 155 h 155"/>
              <a:gd name="T2" fmla="*/ 0 w 164"/>
              <a:gd name="T3" fmla="*/ 48 h 155"/>
              <a:gd name="T4" fmla="*/ 21 w 164"/>
              <a:gd name="T5" fmla="*/ 38 h 155"/>
              <a:gd name="T6" fmla="*/ 45 w 164"/>
              <a:gd name="T7" fmla="*/ 26 h 155"/>
              <a:gd name="T8" fmla="*/ 62 w 164"/>
              <a:gd name="T9" fmla="*/ 21 h 155"/>
              <a:gd name="T10" fmla="*/ 80 w 164"/>
              <a:gd name="T11" fmla="*/ 14 h 155"/>
              <a:gd name="T12" fmla="*/ 102 w 164"/>
              <a:gd name="T13" fmla="*/ 9 h 155"/>
              <a:gd name="T14" fmla="*/ 122 w 164"/>
              <a:gd name="T15" fmla="*/ 5 h 155"/>
              <a:gd name="T16" fmla="*/ 152 w 164"/>
              <a:gd name="T17" fmla="*/ 2 h 155"/>
              <a:gd name="T18" fmla="*/ 164 w 164"/>
              <a:gd name="T19" fmla="*/ 0 h 155"/>
              <a:gd name="T20" fmla="*/ 164 w 164"/>
              <a:gd name="T21" fmla="*/ 129 h 155"/>
              <a:gd name="T22" fmla="*/ 149 w 164"/>
              <a:gd name="T23" fmla="*/ 131 h 155"/>
              <a:gd name="T24" fmla="*/ 137 w 164"/>
              <a:gd name="T25" fmla="*/ 131 h 155"/>
              <a:gd name="T26" fmla="*/ 126 w 164"/>
              <a:gd name="T27" fmla="*/ 132 h 155"/>
              <a:gd name="T28" fmla="*/ 107 w 164"/>
              <a:gd name="T29" fmla="*/ 138 h 155"/>
              <a:gd name="T30" fmla="*/ 89 w 164"/>
              <a:gd name="T31" fmla="*/ 143 h 155"/>
              <a:gd name="T32" fmla="*/ 71 w 164"/>
              <a:gd name="T33" fmla="*/ 150 h 155"/>
              <a:gd name="T34" fmla="*/ 62 w 164"/>
              <a:gd name="T35" fmla="*/ 155 h 15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64"/>
              <a:gd name="T55" fmla="*/ 0 h 155"/>
              <a:gd name="T56" fmla="*/ 164 w 164"/>
              <a:gd name="T57" fmla="*/ 155 h 15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64" h="155">
                <a:moveTo>
                  <a:pt x="62" y="155"/>
                </a:moveTo>
                <a:lnTo>
                  <a:pt x="0" y="48"/>
                </a:lnTo>
                <a:lnTo>
                  <a:pt x="21" y="38"/>
                </a:lnTo>
                <a:lnTo>
                  <a:pt x="45" y="26"/>
                </a:lnTo>
                <a:lnTo>
                  <a:pt x="62" y="21"/>
                </a:lnTo>
                <a:lnTo>
                  <a:pt x="80" y="14"/>
                </a:lnTo>
                <a:lnTo>
                  <a:pt x="102" y="9"/>
                </a:lnTo>
                <a:lnTo>
                  <a:pt x="122" y="5"/>
                </a:lnTo>
                <a:lnTo>
                  <a:pt x="152" y="2"/>
                </a:lnTo>
                <a:lnTo>
                  <a:pt x="164" y="0"/>
                </a:lnTo>
                <a:lnTo>
                  <a:pt x="164" y="129"/>
                </a:lnTo>
                <a:lnTo>
                  <a:pt x="149" y="131"/>
                </a:lnTo>
                <a:lnTo>
                  <a:pt x="137" y="131"/>
                </a:lnTo>
                <a:lnTo>
                  <a:pt x="126" y="132"/>
                </a:lnTo>
                <a:lnTo>
                  <a:pt x="107" y="138"/>
                </a:lnTo>
                <a:lnTo>
                  <a:pt x="89" y="143"/>
                </a:lnTo>
                <a:lnTo>
                  <a:pt x="71" y="150"/>
                </a:lnTo>
                <a:lnTo>
                  <a:pt x="62" y="155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2" name="AutoShape 17"/>
          <p:cNvSpPr>
            <a:spLocks noChangeAspect="1" noChangeArrowheads="1"/>
          </p:cNvSpPr>
          <p:nvPr/>
        </p:nvSpPr>
        <p:spPr bwMode="auto">
          <a:xfrm>
            <a:off x="2984501" y="1962151"/>
            <a:ext cx="290513" cy="555625"/>
          </a:xfrm>
          <a:prstGeom prst="downArrow">
            <a:avLst>
              <a:gd name="adj1" fmla="val 50000"/>
              <a:gd name="adj2" fmla="val 47814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3" name="AutoShape 18"/>
          <p:cNvSpPr>
            <a:spLocks noChangeArrowheads="1"/>
          </p:cNvSpPr>
          <p:nvPr/>
        </p:nvSpPr>
        <p:spPr bwMode="auto">
          <a:xfrm>
            <a:off x="1905000" y="2065338"/>
            <a:ext cx="304800" cy="1752600"/>
          </a:xfrm>
          <a:prstGeom prst="curvedRightArrow">
            <a:avLst>
              <a:gd name="adj1" fmla="val 115000"/>
              <a:gd name="adj2" fmla="val 230000"/>
              <a:gd name="adj3" fmla="val 33333"/>
            </a:avLst>
          </a:prstGeom>
          <a:solidFill>
            <a:srgbClr val="F7F5C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4" name="Rectangle 19"/>
          <p:cNvSpPr>
            <a:spLocks noChangeArrowheads="1"/>
          </p:cNvSpPr>
          <p:nvPr/>
        </p:nvSpPr>
        <p:spPr bwMode="auto">
          <a:xfrm>
            <a:off x="3505200" y="4495800"/>
            <a:ext cx="5410200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>
            <a:prstTxWarp prst="textNoShape">
              <a:avLst/>
            </a:prstTxWarp>
          </a:bodyPr>
          <a:lstStyle/>
          <a:p>
            <a:r>
              <a:rPr lang="en-US" sz="2800">
                <a:solidFill>
                  <a:schemeClr val="tx2"/>
                </a:solidFill>
                <a:latin typeface="Calibri" panose="020F0502020204030204" pitchFamily="34" charset="0"/>
              </a:rPr>
              <a:t>After reading blue sector</a:t>
            </a:r>
          </a:p>
        </p:txBody>
      </p:sp>
    </p:spTree>
    <p:extLst>
      <p:ext uri="{BB962C8B-B14F-4D97-AF65-F5344CB8AC3E}">
        <p14:creationId xmlns:p14="http://schemas.microsoft.com/office/powerpoint/2010/main" val="15102802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Disk Access – Read</a:t>
            </a:r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2057400" y="3946526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000" dirty="0">
                <a:latin typeface="Calibri" panose="020F0502020204030204" pitchFamily="34" charset="0"/>
              </a:rPr>
              <a:t>After </a:t>
            </a:r>
            <a:r>
              <a:rPr lang="en-US" sz="2000" dirty="0">
                <a:solidFill>
                  <a:srgbClr val="0000FF"/>
                </a:solidFill>
                <a:latin typeface="Calibri" panose="020F0502020204030204" pitchFamily="34" charset="0"/>
              </a:rPr>
              <a:t>BLUE</a:t>
            </a:r>
            <a:r>
              <a:rPr lang="en-US" sz="2000" dirty="0">
                <a:solidFill>
                  <a:schemeClr val="accent2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</a:rPr>
              <a:t>read</a:t>
            </a: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2259013" y="1962150"/>
            <a:ext cx="1727200" cy="1855788"/>
            <a:chOff x="444" y="1113"/>
            <a:chExt cx="1163" cy="1251"/>
          </a:xfrm>
        </p:grpSpPr>
        <p:grpSp>
          <p:nvGrpSpPr>
            <p:cNvPr id="3" name="Group 5"/>
            <p:cNvGrpSpPr>
              <a:grpSpLocks noChangeAspect="1"/>
            </p:cNvGrpSpPr>
            <p:nvPr/>
          </p:nvGrpSpPr>
          <p:grpSpPr bwMode="auto">
            <a:xfrm>
              <a:off x="444" y="1200"/>
              <a:ext cx="1163" cy="1164"/>
              <a:chOff x="444" y="1200"/>
              <a:chExt cx="1163" cy="1164"/>
            </a:xfrm>
          </p:grpSpPr>
          <p:grpSp>
            <p:nvGrpSpPr>
              <p:cNvPr id="4" name="Group 6"/>
              <p:cNvGrpSpPr>
                <a:grpSpLocks noChangeAspect="1"/>
              </p:cNvGrpSpPr>
              <p:nvPr/>
            </p:nvGrpSpPr>
            <p:grpSpPr bwMode="auto">
              <a:xfrm>
                <a:off x="444" y="1200"/>
                <a:ext cx="1163" cy="1161"/>
                <a:chOff x="525" y="1152"/>
                <a:chExt cx="1449" cy="1446"/>
              </a:xfrm>
            </p:grpSpPr>
            <p:sp>
              <p:nvSpPr>
                <p:cNvPr id="124935" name="Oval 7"/>
                <p:cNvSpPr>
                  <a:spLocks noChangeAspect="1" noChangeArrowheads="1"/>
                </p:cNvSpPr>
                <p:nvPr/>
              </p:nvSpPr>
              <p:spPr bwMode="auto">
                <a:xfrm>
                  <a:off x="528" y="1152"/>
                  <a:ext cx="1440" cy="1439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7597" name="Oval 8"/>
                <p:cNvSpPr>
                  <a:spLocks noChangeAspect="1" noChangeArrowheads="1"/>
                </p:cNvSpPr>
                <p:nvPr/>
              </p:nvSpPr>
              <p:spPr bwMode="auto">
                <a:xfrm>
                  <a:off x="687" y="1302"/>
                  <a:ext cx="1152" cy="115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598" name="Oval 9"/>
                <p:cNvSpPr>
                  <a:spLocks noChangeAspect="1" noChangeArrowheads="1"/>
                </p:cNvSpPr>
                <p:nvPr/>
              </p:nvSpPr>
              <p:spPr bwMode="auto">
                <a:xfrm>
                  <a:off x="831" y="1446"/>
                  <a:ext cx="864" cy="86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599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605"/>
                  <a:ext cx="576" cy="57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600" name="Line 11"/>
                <p:cNvSpPr>
                  <a:spLocks noChangeAspect="1" noChangeShapeType="1"/>
                </p:cNvSpPr>
                <p:nvPr/>
              </p:nvSpPr>
              <p:spPr bwMode="auto">
                <a:xfrm>
                  <a:off x="1248" y="1152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601" name="Line 12"/>
                <p:cNvSpPr>
                  <a:spLocks noChangeAspect="1" noChangeShapeType="1"/>
                </p:cNvSpPr>
                <p:nvPr/>
              </p:nvSpPr>
              <p:spPr bwMode="auto">
                <a:xfrm rot="1800000">
                  <a:off x="1251" y="1155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602" name="Line 13"/>
                <p:cNvSpPr>
                  <a:spLocks noChangeAspect="1" noChangeShapeType="1"/>
                </p:cNvSpPr>
                <p:nvPr/>
              </p:nvSpPr>
              <p:spPr bwMode="auto">
                <a:xfrm rot="3600000">
                  <a:off x="1245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603" name="Line 14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1245" y="1140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604" name="Line 15"/>
                <p:cNvSpPr>
                  <a:spLocks noChangeAspect="1" noChangeShapeType="1"/>
                </p:cNvSpPr>
                <p:nvPr/>
              </p:nvSpPr>
              <p:spPr bwMode="auto">
                <a:xfrm rot="7200000">
                  <a:off x="1254" y="1131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605" name="Line 16"/>
                <p:cNvSpPr>
                  <a:spLocks noChangeAspect="1" noChangeShapeType="1"/>
                </p:cNvSpPr>
                <p:nvPr/>
              </p:nvSpPr>
              <p:spPr bwMode="auto">
                <a:xfrm rot="9000000">
                  <a:off x="1263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606" name="Oval 17"/>
                <p:cNvSpPr>
                  <a:spLocks noChangeAspect="1" noChangeArrowheads="1"/>
                </p:cNvSpPr>
                <p:nvPr/>
              </p:nvSpPr>
              <p:spPr bwMode="auto">
                <a:xfrm>
                  <a:off x="1107" y="1749"/>
                  <a:ext cx="288" cy="2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67594" name="Freeform 18"/>
              <p:cNvSpPr>
                <a:spLocks noChangeAspect="1"/>
              </p:cNvSpPr>
              <p:nvPr/>
            </p:nvSpPr>
            <p:spPr bwMode="auto">
              <a:xfrm>
                <a:off x="864" y="1434"/>
                <a:ext cx="164" cy="155"/>
              </a:xfrm>
              <a:custGeom>
                <a:avLst/>
                <a:gdLst>
                  <a:gd name="T0" fmla="*/ 62 w 164"/>
                  <a:gd name="T1" fmla="*/ 155 h 155"/>
                  <a:gd name="T2" fmla="*/ 0 w 164"/>
                  <a:gd name="T3" fmla="*/ 48 h 155"/>
                  <a:gd name="T4" fmla="*/ 21 w 164"/>
                  <a:gd name="T5" fmla="*/ 38 h 155"/>
                  <a:gd name="T6" fmla="*/ 45 w 164"/>
                  <a:gd name="T7" fmla="*/ 26 h 155"/>
                  <a:gd name="T8" fmla="*/ 62 w 164"/>
                  <a:gd name="T9" fmla="*/ 21 h 155"/>
                  <a:gd name="T10" fmla="*/ 80 w 164"/>
                  <a:gd name="T11" fmla="*/ 14 h 155"/>
                  <a:gd name="T12" fmla="*/ 102 w 164"/>
                  <a:gd name="T13" fmla="*/ 9 h 155"/>
                  <a:gd name="T14" fmla="*/ 122 w 164"/>
                  <a:gd name="T15" fmla="*/ 5 h 155"/>
                  <a:gd name="T16" fmla="*/ 152 w 164"/>
                  <a:gd name="T17" fmla="*/ 2 h 155"/>
                  <a:gd name="T18" fmla="*/ 164 w 164"/>
                  <a:gd name="T19" fmla="*/ 0 h 155"/>
                  <a:gd name="T20" fmla="*/ 164 w 164"/>
                  <a:gd name="T21" fmla="*/ 129 h 155"/>
                  <a:gd name="T22" fmla="*/ 149 w 164"/>
                  <a:gd name="T23" fmla="*/ 131 h 155"/>
                  <a:gd name="T24" fmla="*/ 137 w 164"/>
                  <a:gd name="T25" fmla="*/ 131 h 155"/>
                  <a:gd name="T26" fmla="*/ 126 w 164"/>
                  <a:gd name="T27" fmla="*/ 132 h 155"/>
                  <a:gd name="T28" fmla="*/ 107 w 164"/>
                  <a:gd name="T29" fmla="*/ 138 h 155"/>
                  <a:gd name="T30" fmla="*/ 89 w 164"/>
                  <a:gd name="T31" fmla="*/ 143 h 155"/>
                  <a:gd name="T32" fmla="*/ 71 w 164"/>
                  <a:gd name="T33" fmla="*/ 150 h 155"/>
                  <a:gd name="T34" fmla="*/ 62 w 164"/>
                  <a:gd name="T35" fmla="*/ 155 h 1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64"/>
                  <a:gd name="T55" fmla="*/ 0 h 155"/>
                  <a:gd name="T56" fmla="*/ 164 w 164"/>
                  <a:gd name="T57" fmla="*/ 155 h 15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64" h="155">
                    <a:moveTo>
                      <a:pt x="62" y="155"/>
                    </a:moveTo>
                    <a:lnTo>
                      <a:pt x="0" y="48"/>
                    </a:lnTo>
                    <a:lnTo>
                      <a:pt x="21" y="38"/>
                    </a:lnTo>
                    <a:lnTo>
                      <a:pt x="45" y="26"/>
                    </a:lnTo>
                    <a:lnTo>
                      <a:pt x="62" y="21"/>
                    </a:lnTo>
                    <a:lnTo>
                      <a:pt x="80" y="14"/>
                    </a:lnTo>
                    <a:lnTo>
                      <a:pt x="102" y="9"/>
                    </a:lnTo>
                    <a:lnTo>
                      <a:pt x="122" y="5"/>
                    </a:lnTo>
                    <a:lnTo>
                      <a:pt x="152" y="2"/>
                    </a:lnTo>
                    <a:lnTo>
                      <a:pt x="164" y="0"/>
                    </a:lnTo>
                    <a:lnTo>
                      <a:pt x="164" y="129"/>
                    </a:lnTo>
                    <a:lnTo>
                      <a:pt x="149" y="131"/>
                    </a:lnTo>
                    <a:lnTo>
                      <a:pt x="137" y="131"/>
                    </a:lnTo>
                    <a:lnTo>
                      <a:pt x="126" y="132"/>
                    </a:lnTo>
                    <a:lnTo>
                      <a:pt x="107" y="138"/>
                    </a:lnTo>
                    <a:lnTo>
                      <a:pt x="89" y="143"/>
                    </a:lnTo>
                    <a:lnTo>
                      <a:pt x="71" y="150"/>
                    </a:lnTo>
                    <a:lnTo>
                      <a:pt x="62" y="155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95" name="Freeform 19"/>
              <p:cNvSpPr>
                <a:spLocks noChangeAspect="1"/>
              </p:cNvSpPr>
              <p:nvPr/>
            </p:nvSpPr>
            <p:spPr bwMode="auto">
              <a:xfrm rot="-1800000">
                <a:off x="1005" y="2187"/>
                <a:ext cx="287" cy="177"/>
              </a:xfrm>
              <a:custGeom>
                <a:avLst/>
                <a:gdLst>
                  <a:gd name="T0" fmla="*/ 0 w 287"/>
                  <a:gd name="T1" fmla="*/ 102 h 177"/>
                  <a:gd name="T2" fmla="*/ 59 w 287"/>
                  <a:gd name="T3" fmla="*/ 0 h 177"/>
                  <a:gd name="T4" fmla="*/ 89 w 287"/>
                  <a:gd name="T5" fmla="*/ 17 h 177"/>
                  <a:gd name="T6" fmla="*/ 117 w 287"/>
                  <a:gd name="T7" fmla="*/ 30 h 177"/>
                  <a:gd name="T8" fmla="*/ 147 w 287"/>
                  <a:gd name="T9" fmla="*/ 42 h 177"/>
                  <a:gd name="T10" fmla="*/ 168 w 287"/>
                  <a:gd name="T11" fmla="*/ 48 h 177"/>
                  <a:gd name="T12" fmla="*/ 195 w 287"/>
                  <a:gd name="T13" fmla="*/ 56 h 177"/>
                  <a:gd name="T14" fmla="*/ 222 w 287"/>
                  <a:gd name="T15" fmla="*/ 60 h 177"/>
                  <a:gd name="T16" fmla="*/ 246 w 287"/>
                  <a:gd name="T17" fmla="*/ 65 h 177"/>
                  <a:gd name="T18" fmla="*/ 264 w 287"/>
                  <a:gd name="T19" fmla="*/ 66 h 177"/>
                  <a:gd name="T20" fmla="*/ 287 w 287"/>
                  <a:gd name="T21" fmla="*/ 66 h 177"/>
                  <a:gd name="T22" fmla="*/ 287 w 287"/>
                  <a:gd name="T23" fmla="*/ 177 h 177"/>
                  <a:gd name="T24" fmla="*/ 252 w 287"/>
                  <a:gd name="T25" fmla="*/ 177 h 177"/>
                  <a:gd name="T26" fmla="*/ 228 w 287"/>
                  <a:gd name="T27" fmla="*/ 176 h 177"/>
                  <a:gd name="T28" fmla="*/ 200 w 287"/>
                  <a:gd name="T29" fmla="*/ 173 h 177"/>
                  <a:gd name="T30" fmla="*/ 170 w 287"/>
                  <a:gd name="T31" fmla="*/ 167 h 177"/>
                  <a:gd name="T32" fmla="*/ 144 w 287"/>
                  <a:gd name="T33" fmla="*/ 161 h 177"/>
                  <a:gd name="T34" fmla="*/ 110 w 287"/>
                  <a:gd name="T35" fmla="*/ 152 h 177"/>
                  <a:gd name="T36" fmla="*/ 69 w 287"/>
                  <a:gd name="T37" fmla="*/ 138 h 177"/>
                  <a:gd name="T38" fmla="*/ 42 w 287"/>
                  <a:gd name="T39" fmla="*/ 126 h 177"/>
                  <a:gd name="T40" fmla="*/ 23 w 287"/>
                  <a:gd name="T41" fmla="*/ 116 h 177"/>
                  <a:gd name="T42" fmla="*/ 0 w 287"/>
                  <a:gd name="T43" fmla="*/ 102 h 17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87"/>
                  <a:gd name="T67" fmla="*/ 0 h 177"/>
                  <a:gd name="T68" fmla="*/ 287 w 287"/>
                  <a:gd name="T69" fmla="*/ 177 h 17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87" h="177">
                    <a:moveTo>
                      <a:pt x="0" y="102"/>
                    </a:moveTo>
                    <a:lnTo>
                      <a:pt x="59" y="0"/>
                    </a:lnTo>
                    <a:lnTo>
                      <a:pt x="89" y="17"/>
                    </a:lnTo>
                    <a:lnTo>
                      <a:pt x="117" y="30"/>
                    </a:lnTo>
                    <a:lnTo>
                      <a:pt x="147" y="42"/>
                    </a:lnTo>
                    <a:lnTo>
                      <a:pt x="168" y="48"/>
                    </a:lnTo>
                    <a:lnTo>
                      <a:pt x="195" y="56"/>
                    </a:lnTo>
                    <a:lnTo>
                      <a:pt x="222" y="60"/>
                    </a:lnTo>
                    <a:lnTo>
                      <a:pt x="246" y="65"/>
                    </a:lnTo>
                    <a:lnTo>
                      <a:pt x="264" y="66"/>
                    </a:lnTo>
                    <a:lnTo>
                      <a:pt x="287" y="66"/>
                    </a:lnTo>
                    <a:lnTo>
                      <a:pt x="287" y="177"/>
                    </a:lnTo>
                    <a:lnTo>
                      <a:pt x="252" y="177"/>
                    </a:lnTo>
                    <a:lnTo>
                      <a:pt x="228" y="176"/>
                    </a:lnTo>
                    <a:lnTo>
                      <a:pt x="200" y="173"/>
                    </a:lnTo>
                    <a:lnTo>
                      <a:pt x="170" y="167"/>
                    </a:lnTo>
                    <a:lnTo>
                      <a:pt x="144" y="161"/>
                    </a:lnTo>
                    <a:lnTo>
                      <a:pt x="110" y="152"/>
                    </a:lnTo>
                    <a:lnTo>
                      <a:pt x="69" y="138"/>
                    </a:lnTo>
                    <a:lnTo>
                      <a:pt x="42" y="126"/>
                    </a:lnTo>
                    <a:lnTo>
                      <a:pt x="23" y="116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7592" name="AutoShape 20"/>
            <p:cNvSpPr>
              <a:spLocks noChangeAspect="1" noChangeArrowheads="1"/>
            </p:cNvSpPr>
            <p:nvPr/>
          </p:nvSpPr>
          <p:spPr bwMode="auto">
            <a:xfrm>
              <a:off x="933" y="1113"/>
              <a:ext cx="195" cy="375"/>
            </a:xfrm>
            <a:prstGeom prst="downArrow">
              <a:avLst>
                <a:gd name="adj1" fmla="val 50000"/>
                <a:gd name="adj2" fmla="val 48077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7589" name="AutoShape 21"/>
          <p:cNvSpPr>
            <a:spLocks noChangeArrowheads="1"/>
          </p:cNvSpPr>
          <p:nvPr/>
        </p:nvSpPr>
        <p:spPr bwMode="auto">
          <a:xfrm>
            <a:off x="1905000" y="2065338"/>
            <a:ext cx="304800" cy="1752600"/>
          </a:xfrm>
          <a:prstGeom prst="curvedRightArrow">
            <a:avLst>
              <a:gd name="adj1" fmla="val 115000"/>
              <a:gd name="adj2" fmla="val 230000"/>
              <a:gd name="adj3" fmla="val 33333"/>
            </a:avLst>
          </a:prstGeom>
          <a:solidFill>
            <a:srgbClr val="F7F5C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590" name="Rectangle 22"/>
          <p:cNvSpPr>
            <a:spLocks noChangeArrowheads="1"/>
          </p:cNvSpPr>
          <p:nvPr/>
        </p:nvSpPr>
        <p:spPr bwMode="auto">
          <a:xfrm>
            <a:off x="3505200" y="4495800"/>
            <a:ext cx="5410200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>
            <a:prstTxWarp prst="textNoShape">
              <a:avLst/>
            </a:prstTxWarp>
          </a:bodyPr>
          <a:lstStyle/>
          <a:p>
            <a:r>
              <a:rPr lang="en-US" sz="2800">
                <a:solidFill>
                  <a:schemeClr val="tx2"/>
                </a:solidFill>
                <a:latin typeface="Calibri" panose="020F0502020204030204" pitchFamily="34" charset="0"/>
              </a:rPr>
              <a:t>Red request scheduled next</a:t>
            </a:r>
          </a:p>
        </p:txBody>
      </p:sp>
    </p:spTree>
    <p:extLst>
      <p:ext uri="{BB962C8B-B14F-4D97-AF65-F5344CB8AC3E}">
        <p14:creationId xmlns:p14="http://schemas.microsoft.com/office/powerpoint/2010/main" val="18163273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Disk Access – Seek</a:t>
            </a:r>
          </a:p>
        </p:txBody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2057400" y="3946526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000">
                <a:latin typeface="Calibri" panose="020F0502020204030204" pitchFamily="34" charset="0"/>
              </a:rPr>
              <a:t>After </a:t>
            </a:r>
            <a:r>
              <a:rPr lang="en-US" sz="2000">
                <a:solidFill>
                  <a:srgbClr val="0000FF"/>
                </a:solidFill>
                <a:latin typeface="Calibri" panose="020F0502020204030204" pitchFamily="34" charset="0"/>
              </a:rPr>
              <a:t>BLUE</a:t>
            </a:r>
            <a:r>
              <a:rPr lang="en-US" sz="2000">
                <a:solidFill>
                  <a:schemeClr val="accent2"/>
                </a:solidFill>
                <a:latin typeface="Calibri" panose="020F0502020204030204" pitchFamily="34" charset="0"/>
              </a:rPr>
              <a:t> </a:t>
            </a:r>
            <a:r>
              <a:rPr lang="en-US" sz="2000">
                <a:latin typeface="Calibri" panose="020F0502020204030204" pitchFamily="34" charset="0"/>
              </a:rPr>
              <a:t>read</a:t>
            </a:r>
          </a:p>
        </p:txBody>
      </p:sp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4267200" y="3946526"/>
            <a:ext cx="182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000">
                <a:latin typeface="Calibri" panose="020F0502020204030204" pitchFamily="34" charset="0"/>
              </a:rPr>
              <a:t>Seek for </a:t>
            </a:r>
            <a:r>
              <a:rPr lang="en-US" sz="2000">
                <a:solidFill>
                  <a:srgbClr val="FF0000"/>
                </a:solidFill>
                <a:latin typeface="Calibri" panose="020F0502020204030204" pitchFamily="34" charset="0"/>
              </a:rPr>
              <a:t>RED</a:t>
            </a:r>
            <a:endParaRPr lang="en-US" sz="2000">
              <a:latin typeface="Calibri" panose="020F0502020204030204" pitchFamily="34" charset="0"/>
            </a:endParaRPr>
          </a:p>
        </p:txBody>
      </p:sp>
      <p:grpSp>
        <p:nvGrpSpPr>
          <p:cNvPr id="2" name="Group 5"/>
          <p:cNvGrpSpPr>
            <a:grpSpLocks noChangeAspect="1"/>
          </p:cNvGrpSpPr>
          <p:nvPr/>
        </p:nvGrpSpPr>
        <p:grpSpPr bwMode="auto">
          <a:xfrm>
            <a:off x="2259013" y="1962150"/>
            <a:ext cx="1727200" cy="1855788"/>
            <a:chOff x="444" y="1113"/>
            <a:chExt cx="1163" cy="1251"/>
          </a:xfrm>
        </p:grpSpPr>
        <p:grpSp>
          <p:nvGrpSpPr>
            <p:cNvPr id="3" name="Group 6"/>
            <p:cNvGrpSpPr>
              <a:grpSpLocks noChangeAspect="1"/>
            </p:cNvGrpSpPr>
            <p:nvPr/>
          </p:nvGrpSpPr>
          <p:grpSpPr bwMode="auto">
            <a:xfrm>
              <a:off x="444" y="1200"/>
              <a:ext cx="1163" cy="1164"/>
              <a:chOff x="444" y="1200"/>
              <a:chExt cx="1163" cy="1164"/>
            </a:xfrm>
          </p:grpSpPr>
          <p:grpSp>
            <p:nvGrpSpPr>
              <p:cNvPr id="4" name="Group 7"/>
              <p:cNvGrpSpPr>
                <a:grpSpLocks noChangeAspect="1"/>
              </p:cNvGrpSpPr>
              <p:nvPr/>
            </p:nvGrpSpPr>
            <p:grpSpPr bwMode="auto">
              <a:xfrm>
                <a:off x="444" y="1200"/>
                <a:ext cx="1163" cy="1161"/>
                <a:chOff x="525" y="1152"/>
                <a:chExt cx="1449" cy="1446"/>
              </a:xfrm>
            </p:grpSpPr>
            <p:sp>
              <p:nvSpPr>
                <p:cNvPr id="126984" name="Oval 8"/>
                <p:cNvSpPr>
                  <a:spLocks noChangeAspect="1" noChangeArrowheads="1"/>
                </p:cNvSpPr>
                <p:nvPr/>
              </p:nvSpPr>
              <p:spPr bwMode="auto">
                <a:xfrm>
                  <a:off x="528" y="1152"/>
                  <a:ext cx="1440" cy="1439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9663" name="Oval 9"/>
                <p:cNvSpPr>
                  <a:spLocks noChangeAspect="1" noChangeArrowheads="1"/>
                </p:cNvSpPr>
                <p:nvPr/>
              </p:nvSpPr>
              <p:spPr bwMode="auto">
                <a:xfrm>
                  <a:off x="687" y="1302"/>
                  <a:ext cx="1152" cy="115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664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831" y="1446"/>
                  <a:ext cx="864" cy="86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665" name="Oval 11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605"/>
                  <a:ext cx="576" cy="57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666" name="Line 12"/>
                <p:cNvSpPr>
                  <a:spLocks noChangeAspect="1" noChangeShapeType="1"/>
                </p:cNvSpPr>
                <p:nvPr/>
              </p:nvSpPr>
              <p:spPr bwMode="auto">
                <a:xfrm>
                  <a:off x="1248" y="1152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667" name="Line 13"/>
                <p:cNvSpPr>
                  <a:spLocks noChangeAspect="1" noChangeShapeType="1"/>
                </p:cNvSpPr>
                <p:nvPr/>
              </p:nvSpPr>
              <p:spPr bwMode="auto">
                <a:xfrm rot="1800000">
                  <a:off x="1251" y="1155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668" name="Line 14"/>
                <p:cNvSpPr>
                  <a:spLocks noChangeAspect="1" noChangeShapeType="1"/>
                </p:cNvSpPr>
                <p:nvPr/>
              </p:nvSpPr>
              <p:spPr bwMode="auto">
                <a:xfrm rot="3600000">
                  <a:off x="1245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669" name="Line 15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1245" y="1140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670" name="Line 16"/>
                <p:cNvSpPr>
                  <a:spLocks noChangeAspect="1" noChangeShapeType="1"/>
                </p:cNvSpPr>
                <p:nvPr/>
              </p:nvSpPr>
              <p:spPr bwMode="auto">
                <a:xfrm rot="7200000">
                  <a:off x="1254" y="1131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671" name="Line 17"/>
                <p:cNvSpPr>
                  <a:spLocks noChangeAspect="1" noChangeShapeType="1"/>
                </p:cNvSpPr>
                <p:nvPr/>
              </p:nvSpPr>
              <p:spPr bwMode="auto">
                <a:xfrm rot="9000000">
                  <a:off x="1263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672" name="Oval 18"/>
                <p:cNvSpPr>
                  <a:spLocks noChangeAspect="1" noChangeArrowheads="1"/>
                </p:cNvSpPr>
                <p:nvPr/>
              </p:nvSpPr>
              <p:spPr bwMode="auto">
                <a:xfrm>
                  <a:off x="1107" y="1749"/>
                  <a:ext cx="288" cy="2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69660" name="Freeform 19"/>
              <p:cNvSpPr>
                <a:spLocks noChangeAspect="1"/>
              </p:cNvSpPr>
              <p:nvPr/>
            </p:nvSpPr>
            <p:spPr bwMode="auto">
              <a:xfrm>
                <a:off x="864" y="1434"/>
                <a:ext cx="164" cy="155"/>
              </a:xfrm>
              <a:custGeom>
                <a:avLst/>
                <a:gdLst>
                  <a:gd name="T0" fmla="*/ 62 w 164"/>
                  <a:gd name="T1" fmla="*/ 155 h 155"/>
                  <a:gd name="T2" fmla="*/ 0 w 164"/>
                  <a:gd name="T3" fmla="*/ 48 h 155"/>
                  <a:gd name="T4" fmla="*/ 21 w 164"/>
                  <a:gd name="T5" fmla="*/ 38 h 155"/>
                  <a:gd name="T6" fmla="*/ 45 w 164"/>
                  <a:gd name="T7" fmla="*/ 26 h 155"/>
                  <a:gd name="T8" fmla="*/ 62 w 164"/>
                  <a:gd name="T9" fmla="*/ 21 h 155"/>
                  <a:gd name="T10" fmla="*/ 80 w 164"/>
                  <a:gd name="T11" fmla="*/ 14 h 155"/>
                  <a:gd name="T12" fmla="*/ 102 w 164"/>
                  <a:gd name="T13" fmla="*/ 9 h 155"/>
                  <a:gd name="T14" fmla="*/ 122 w 164"/>
                  <a:gd name="T15" fmla="*/ 5 h 155"/>
                  <a:gd name="T16" fmla="*/ 152 w 164"/>
                  <a:gd name="T17" fmla="*/ 2 h 155"/>
                  <a:gd name="T18" fmla="*/ 164 w 164"/>
                  <a:gd name="T19" fmla="*/ 0 h 155"/>
                  <a:gd name="T20" fmla="*/ 164 w 164"/>
                  <a:gd name="T21" fmla="*/ 129 h 155"/>
                  <a:gd name="T22" fmla="*/ 149 w 164"/>
                  <a:gd name="T23" fmla="*/ 131 h 155"/>
                  <a:gd name="T24" fmla="*/ 137 w 164"/>
                  <a:gd name="T25" fmla="*/ 131 h 155"/>
                  <a:gd name="T26" fmla="*/ 126 w 164"/>
                  <a:gd name="T27" fmla="*/ 132 h 155"/>
                  <a:gd name="T28" fmla="*/ 107 w 164"/>
                  <a:gd name="T29" fmla="*/ 138 h 155"/>
                  <a:gd name="T30" fmla="*/ 89 w 164"/>
                  <a:gd name="T31" fmla="*/ 143 h 155"/>
                  <a:gd name="T32" fmla="*/ 71 w 164"/>
                  <a:gd name="T33" fmla="*/ 150 h 155"/>
                  <a:gd name="T34" fmla="*/ 62 w 164"/>
                  <a:gd name="T35" fmla="*/ 155 h 1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64"/>
                  <a:gd name="T55" fmla="*/ 0 h 155"/>
                  <a:gd name="T56" fmla="*/ 164 w 164"/>
                  <a:gd name="T57" fmla="*/ 155 h 15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64" h="155">
                    <a:moveTo>
                      <a:pt x="62" y="155"/>
                    </a:moveTo>
                    <a:lnTo>
                      <a:pt x="0" y="48"/>
                    </a:lnTo>
                    <a:lnTo>
                      <a:pt x="21" y="38"/>
                    </a:lnTo>
                    <a:lnTo>
                      <a:pt x="45" y="26"/>
                    </a:lnTo>
                    <a:lnTo>
                      <a:pt x="62" y="21"/>
                    </a:lnTo>
                    <a:lnTo>
                      <a:pt x="80" y="14"/>
                    </a:lnTo>
                    <a:lnTo>
                      <a:pt x="102" y="9"/>
                    </a:lnTo>
                    <a:lnTo>
                      <a:pt x="122" y="5"/>
                    </a:lnTo>
                    <a:lnTo>
                      <a:pt x="152" y="2"/>
                    </a:lnTo>
                    <a:lnTo>
                      <a:pt x="164" y="0"/>
                    </a:lnTo>
                    <a:lnTo>
                      <a:pt x="164" y="129"/>
                    </a:lnTo>
                    <a:lnTo>
                      <a:pt x="149" y="131"/>
                    </a:lnTo>
                    <a:lnTo>
                      <a:pt x="137" y="131"/>
                    </a:lnTo>
                    <a:lnTo>
                      <a:pt x="126" y="132"/>
                    </a:lnTo>
                    <a:lnTo>
                      <a:pt x="107" y="138"/>
                    </a:lnTo>
                    <a:lnTo>
                      <a:pt x="89" y="143"/>
                    </a:lnTo>
                    <a:lnTo>
                      <a:pt x="71" y="150"/>
                    </a:lnTo>
                    <a:lnTo>
                      <a:pt x="62" y="155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661" name="Freeform 20"/>
              <p:cNvSpPr>
                <a:spLocks noChangeAspect="1"/>
              </p:cNvSpPr>
              <p:nvPr/>
            </p:nvSpPr>
            <p:spPr bwMode="auto">
              <a:xfrm rot="-1800000">
                <a:off x="1005" y="2187"/>
                <a:ext cx="287" cy="177"/>
              </a:xfrm>
              <a:custGeom>
                <a:avLst/>
                <a:gdLst>
                  <a:gd name="T0" fmla="*/ 0 w 287"/>
                  <a:gd name="T1" fmla="*/ 102 h 177"/>
                  <a:gd name="T2" fmla="*/ 59 w 287"/>
                  <a:gd name="T3" fmla="*/ 0 h 177"/>
                  <a:gd name="T4" fmla="*/ 89 w 287"/>
                  <a:gd name="T5" fmla="*/ 17 h 177"/>
                  <a:gd name="T6" fmla="*/ 117 w 287"/>
                  <a:gd name="T7" fmla="*/ 30 h 177"/>
                  <a:gd name="T8" fmla="*/ 147 w 287"/>
                  <a:gd name="T9" fmla="*/ 42 h 177"/>
                  <a:gd name="T10" fmla="*/ 168 w 287"/>
                  <a:gd name="T11" fmla="*/ 48 h 177"/>
                  <a:gd name="T12" fmla="*/ 195 w 287"/>
                  <a:gd name="T13" fmla="*/ 56 h 177"/>
                  <a:gd name="T14" fmla="*/ 222 w 287"/>
                  <a:gd name="T15" fmla="*/ 60 h 177"/>
                  <a:gd name="T16" fmla="*/ 246 w 287"/>
                  <a:gd name="T17" fmla="*/ 65 h 177"/>
                  <a:gd name="T18" fmla="*/ 264 w 287"/>
                  <a:gd name="T19" fmla="*/ 66 h 177"/>
                  <a:gd name="T20" fmla="*/ 287 w 287"/>
                  <a:gd name="T21" fmla="*/ 66 h 177"/>
                  <a:gd name="T22" fmla="*/ 287 w 287"/>
                  <a:gd name="T23" fmla="*/ 177 h 177"/>
                  <a:gd name="T24" fmla="*/ 252 w 287"/>
                  <a:gd name="T25" fmla="*/ 177 h 177"/>
                  <a:gd name="T26" fmla="*/ 228 w 287"/>
                  <a:gd name="T27" fmla="*/ 176 h 177"/>
                  <a:gd name="T28" fmla="*/ 200 w 287"/>
                  <a:gd name="T29" fmla="*/ 173 h 177"/>
                  <a:gd name="T30" fmla="*/ 170 w 287"/>
                  <a:gd name="T31" fmla="*/ 167 h 177"/>
                  <a:gd name="T32" fmla="*/ 144 w 287"/>
                  <a:gd name="T33" fmla="*/ 161 h 177"/>
                  <a:gd name="T34" fmla="*/ 110 w 287"/>
                  <a:gd name="T35" fmla="*/ 152 h 177"/>
                  <a:gd name="T36" fmla="*/ 69 w 287"/>
                  <a:gd name="T37" fmla="*/ 138 h 177"/>
                  <a:gd name="T38" fmla="*/ 42 w 287"/>
                  <a:gd name="T39" fmla="*/ 126 h 177"/>
                  <a:gd name="T40" fmla="*/ 23 w 287"/>
                  <a:gd name="T41" fmla="*/ 116 h 177"/>
                  <a:gd name="T42" fmla="*/ 0 w 287"/>
                  <a:gd name="T43" fmla="*/ 102 h 17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87"/>
                  <a:gd name="T67" fmla="*/ 0 h 177"/>
                  <a:gd name="T68" fmla="*/ 287 w 287"/>
                  <a:gd name="T69" fmla="*/ 177 h 17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87" h="177">
                    <a:moveTo>
                      <a:pt x="0" y="102"/>
                    </a:moveTo>
                    <a:lnTo>
                      <a:pt x="59" y="0"/>
                    </a:lnTo>
                    <a:lnTo>
                      <a:pt x="89" y="17"/>
                    </a:lnTo>
                    <a:lnTo>
                      <a:pt x="117" y="30"/>
                    </a:lnTo>
                    <a:lnTo>
                      <a:pt x="147" y="42"/>
                    </a:lnTo>
                    <a:lnTo>
                      <a:pt x="168" y="48"/>
                    </a:lnTo>
                    <a:lnTo>
                      <a:pt x="195" y="56"/>
                    </a:lnTo>
                    <a:lnTo>
                      <a:pt x="222" y="60"/>
                    </a:lnTo>
                    <a:lnTo>
                      <a:pt x="246" y="65"/>
                    </a:lnTo>
                    <a:lnTo>
                      <a:pt x="264" y="66"/>
                    </a:lnTo>
                    <a:lnTo>
                      <a:pt x="287" y="66"/>
                    </a:lnTo>
                    <a:lnTo>
                      <a:pt x="287" y="177"/>
                    </a:lnTo>
                    <a:lnTo>
                      <a:pt x="252" y="177"/>
                    </a:lnTo>
                    <a:lnTo>
                      <a:pt x="228" y="176"/>
                    </a:lnTo>
                    <a:lnTo>
                      <a:pt x="200" y="173"/>
                    </a:lnTo>
                    <a:lnTo>
                      <a:pt x="170" y="167"/>
                    </a:lnTo>
                    <a:lnTo>
                      <a:pt x="144" y="161"/>
                    </a:lnTo>
                    <a:lnTo>
                      <a:pt x="110" y="152"/>
                    </a:lnTo>
                    <a:lnTo>
                      <a:pt x="69" y="138"/>
                    </a:lnTo>
                    <a:lnTo>
                      <a:pt x="42" y="126"/>
                    </a:lnTo>
                    <a:lnTo>
                      <a:pt x="23" y="116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9658" name="AutoShape 21"/>
            <p:cNvSpPr>
              <a:spLocks noChangeAspect="1" noChangeArrowheads="1"/>
            </p:cNvSpPr>
            <p:nvPr/>
          </p:nvSpPr>
          <p:spPr bwMode="auto">
            <a:xfrm>
              <a:off x="933" y="1113"/>
              <a:ext cx="195" cy="375"/>
            </a:xfrm>
            <a:prstGeom prst="downArrow">
              <a:avLst>
                <a:gd name="adj1" fmla="val 50000"/>
                <a:gd name="adj2" fmla="val 48077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22"/>
          <p:cNvGrpSpPr>
            <a:grpSpLocks noChangeAspect="1"/>
          </p:cNvGrpSpPr>
          <p:nvPr/>
        </p:nvGrpSpPr>
        <p:grpSpPr bwMode="auto">
          <a:xfrm>
            <a:off x="4308475" y="1600200"/>
            <a:ext cx="1727200" cy="2217738"/>
            <a:chOff x="1716" y="864"/>
            <a:chExt cx="1163" cy="1494"/>
          </a:xfrm>
        </p:grpSpPr>
        <p:grpSp>
          <p:nvGrpSpPr>
            <p:cNvPr id="6" name="Group 23"/>
            <p:cNvGrpSpPr>
              <a:grpSpLocks noChangeAspect="1"/>
            </p:cNvGrpSpPr>
            <p:nvPr/>
          </p:nvGrpSpPr>
          <p:grpSpPr bwMode="auto">
            <a:xfrm>
              <a:off x="1716" y="1197"/>
              <a:ext cx="1163" cy="1161"/>
              <a:chOff x="1716" y="1197"/>
              <a:chExt cx="1163" cy="1161"/>
            </a:xfrm>
          </p:grpSpPr>
          <p:grpSp>
            <p:nvGrpSpPr>
              <p:cNvPr id="7" name="Group 24"/>
              <p:cNvGrpSpPr>
                <a:grpSpLocks noChangeAspect="1"/>
              </p:cNvGrpSpPr>
              <p:nvPr/>
            </p:nvGrpSpPr>
            <p:grpSpPr bwMode="auto">
              <a:xfrm>
                <a:off x="1716" y="1197"/>
                <a:ext cx="1163" cy="1161"/>
                <a:chOff x="525" y="1152"/>
                <a:chExt cx="1449" cy="1446"/>
              </a:xfrm>
            </p:grpSpPr>
            <p:sp>
              <p:nvSpPr>
                <p:cNvPr id="127001" name="Oval 25"/>
                <p:cNvSpPr>
                  <a:spLocks noChangeAspect="1" noChangeArrowheads="1"/>
                </p:cNvSpPr>
                <p:nvPr/>
              </p:nvSpPr>
              <p:spPr bwMode="auto">
                <a:xfrm>
                  <a:off x="528" y="1151"/>
                  <a:ext cx="1440" cy="1440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9647" name="Oval 26"/>
                <p:cNvSpPr>
                  <a:spLocks noChangeAspect="1" noChangeArrowheads="1"/>
                </p:cNvSpPr>
                <p:nvPr/>
              </p:nvSpPr>
              <p:spPr bwMode="auto">
                <a:xfrm>
                  <a:off x="687" y="1302"/>
                  <a:ext cx="1152" cy="115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648" name="Oval 27"/>
                <p:cNvSpPr>
                  <a:spLocks noChangeAspect="1" noChangeArrowheads="1"/>
                </p:cNvSpPr>
                <p:nvPr/>
              </p:nvSpPr>
              <p:spPr bwMode="auto">
                <a:xfrm>
                  <a:off x="831" y="1446"/>
                  <a:ext cx="864" cy="86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649" name="Oval 28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605"/>
                  <a:ext cx="576" cy="57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650" name="Line 29"/>
                <p:cNvSpPr>
                  <a:spLocks noChangeAspect="1" noChangeShapeType="1"/>
                </p:cNvSpPr>
                <p:nvPr/>
              </p:nvSpPr>
              <p:spPr bwMode="auto">
                <a:xfrm>
                  <a:off x="1248" y="1152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651" name="Line 30"/>
                <p:cNvSpPr>
                  <a:spLocks noChangeAspect="1" noChangeShapeType="1"/>
                </p:cNvSpPr>
                <p:nvPr/>
              </p:nvSpPr>
              <p:spPr bwMode="auto">
                <a:xfrm rot="1800000">
                  <a:off x="1251" y="1155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652" name="Line 31"/>
                <p:cNvSpPr>
                  <a:spLocks noChangeAspect="1" noChangeShapeType="1"/>
                </p:cNvSpPr>
                <p:nvPr/>
              </p:nvSpPr>
              <p:spPr bwMode="auto">
                <a:xfrm rot="3600000">
                  <a:off x="1245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653" name="Line 32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1245" y="1140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654" name="Line 33"/>
                <p:cNvSpPr>
                  <a:spLocks noChangeAspect="1" noChangeShapeType="1"/>
                </p:cNvSpPr>
                <p:nvPr/>
              </p:nvSpPr>
              <p:spPr bwMode="auto">
                <a:xfrm rot="7200000">
                  <a:off x="1254" y="1131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655" name="Line 34"/>
                <p:cNvSpPr>
                  <a:spLocks noChangeAspect="1" noChangeShapeType="1"/>
                </p:cNvSpPr>
                <p:nvPr/>
              </p:nvSpPr>
              <p:spPr bwMode="auto">
                <a:xfrm rot="9000000">
                  <a:off x="1263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656" name="Oval 35"/>
                <p:cNvSpPr>
                  <a:spLocks noChangeAspect="1" noChangeArrowheads="1"/>
                </p:cNvSpPr>
                <p:nvPr/>
              </p:nvSpPr>
              <p:spPr bwMode="auto">
                <a:xfrm>
                  <a:off x="1107" y="1749"/>
                  <a:ext cx="288" cy="2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69644" name="Freeform 36"/>
              <p:cNvSpPr>
                <a:spLocks noChangeAspect="1"/>
              </p:cNvSpPr>
              <p:nvPr/>
            </p:nvSpPr>
            <p:spPr bwMode="auto">
              <a:xfrm rot="-3600000">
                <a:off x="2512" y="2050"/>
                <a:ext cx="296" cy="177"/>
              </a:xfrm>
              <a:custGeom>
                <a:avLst/>
                <a:gdLst>
                  <a:gd name="T0" fmla="*/ 0 w 287"/>
                  <a:gd name="T1" fmla="*/ 102 h 177"/>
                  <a:gd name="T2" fmla="*/ 59 w 287"/>
                  <a:gd name="T3" fmla="*/ 0 h 177"/>
                  <a:gd name="T4" fmla="*/ 89 w 287"/>
                  <a:gd name="T5" fmla="*/ 17 h 177"/>
                  <a:gd name="T6" fmla="*/ 117 w 287"/>
                  <a:gd name="T7" fmla="*/ 30 h 177"/>
                  <a:gd name="T8" fmla="*/ 147 w 287"/>
                  <a:gd name="T9" fmla="*/ 42 h 177"/>
                  <a:gd name="T10" fmla="*/ 168 w 287"/>
                  <a:gd name="T11" fmla="*/ 48 h 177"/>
                  <a:gd name="T12" fmla="*/ 195 w 287"/>
                  <a:gd name="T13" fmla="*/ 56 h 177"/>
                  <a:gd name="T14" fmla="*/ 222 w 287"/>
                  <a:gd name="T15" fmla="*/ 60 h 177"/>
                  <a:gd name="T16" fmla="*/ 246 w 287"/>
                  <a:gd name="T17" fmla="*/ 65 h 177"/>
                  <a:gd name="T18" fmla="*/ 264 w 287"/>
                  <a:gd name="T19" fmla="*/ 66 h 177"/>
                  <a:gd name="T20" fmla="*/ 287 w 287"/>
                  <a:gd name="T21" fmla="*/ 66 h 177"/>
                  <a:gd name="T22" fmla="*/ 287 w 287"/>
                  <a:gd name="T23" fmla="*/ 177 h 177"/>
                  <a:gd name="T24" fmla="*/ 252 w 287"/>
                  <a:gd name="T25" fmla="*/ 177 h 177"/>
                  <a:gd name="T26" fmla="*/ 228 w 287"/>
                  <a:gd name="T27" fmla="*/ 176 h 177"/>
                  <a:gd name="T28" fmla="*/ 200 w 287"/>
                  <a:gd name="T29" fmla="*/ 173 h 177"/>
                  <a:gd name="T30" fmla="*/ 170 w 287"/>
                  <a:gd name="T31" fmla="*/ 167 h 177"/>
                  <a:gd name="T32" fmla="*/ 144 w 287"/>
                  <a:gd name="T33" fmla="*/ 161 h 177"/>
                  <a:gd name="T34" fmla="*/ 110 w 287"/>
                  <a:gd name="T35" fmla="*/ 152 h 177"/>
                  <a:gd name="T36" fmla="*/ 69 w 287"/>
                  <a:gd name="T37" fmla="*/ 138 h 177"/>
                  <a:gd name="T38" fmla="*/ 42 w 287"/>
                  <a:gd name="T39" fmla="*/ 126 h 177"/>
                  <a:gd name="T40" fmla="*/ 23 w 287"/>
                  <a:gd name="T41" fmla="*/ 116 h 177"/>
                  <a:gd name="T42" fmla="*/ 0 w 287"/>
                  <a:gd name="T43" fmla="*/ 102 h 17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87"/>
                  <a:gd name="T67" fmla="*/ 0 h 177"/>
                  <a:gd name="T68" fmla="*/ 287 w 287"/>
                  <a:gd name="T69" fmla="*/ 177 h 17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87" h="177">
                    <a:moveTo>
                      <a:pt x="0" y="102"/>
                    </a:moveTo>
                    <a:lnTo>
                      <a:pt x="59" y="0"/>
                    </a:lnTo>
                    <a:lnTo>
                      <a:pt x="89" y="17"/>
                    </a:lnTo>
                    <a:lnTo>
                      <a:pt x="117" y="30"/>
                    </a:lnTo>
                    <a:lnTo>
                      <a:pt x="147" y="42"/>
                    </a:lnTo>
                    <a:lnTo>
                      <a:pt x="168" y="48"/>
                    </a:lnTo>
                    <a:lnTo>
                      <a:pt x="195" y="56"/>
                    </a:lnTo>
                    <a:lnTo>
                      <a:pt x="222" y="60"/>
                    </a:lnTo>
                    <a:lnTo>
                      <a:pt x="246" y="65"/>
                    </a:lnTo>
                    <a:lnTo>
                      <a:pt x="264" y="66"/>
                    </a:lnTo>
                    <a:lnTo>
                      <a:pt x="287" y="66"/>
                    </a:lnTo>
                    <a:lnTo>
                      <a:pt x="287" y="177"/>
                    </a:lnTo>
                    <a:lnTo>
                      <a:pt x="252" y="177"/>
                    </a:lnTo>
                    <a:lnTo>
                      <a:pt x="228" y="176"/>
                    </a:lnTo>
                    <a:lnTo>
                      <a:pt x="200" y="173"/>
                    </a:lnTo>
                    <a:lnTo>
                      <a:pt x="170" y="167"/>
                    </a:lnTo>
                    <a:lnTo>
                      <a:pt x="144" y="161"/>
                    </a:lnTo>
                    <a:lnTo>
                      <a:pt x="110" y="152"/>
                    </a:lnTo>
                    <a:lnTo>
                      <a:pt x="69" y="138"/>
                    </a:lnTo>
                    <a:lnTo>
                      <a:pt x="42" y="126"/>
                    </a:lnTo>
                    <a:lnTo>
                      <a:pt x="23" y="116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645" name="Freeform 37"/>
              <p:cNvSpPr>
                <a:spLocks noChangeAspect="1"/>
              </p:cNvSpPr>
              <p:nvPr/>
            </p:nvSpPr>
            <p:spPr bwMode="auto">
              <a:xfrm rot="-1800000">
                <a:off x="2016" y="1506"/>
                <a:ext cx="164" cy="155"/>
              </a:xfrm>
              <a:custGeom>
                <a:avLst/>
                <a:gdLst>
                  <a:gd name="T0" fmla="*/ 62 w 164"/>
                  <a:gd name="T1" fmla="*/ 155 h 155"/>
                  <a:gd name="T2" fmla="*/ 0 w 164"/>
                  <a:gd name="T3" fmla="*/ 48 h 155"/>
                  <a:gd name="T4" fmla="*/ 21 w 164"/>
                  <a:gd name="T5" fmla="*/ 38 h 155"/>
                  <a:gd name="T6" fmla="*/ 45 w 164"/>
                  <a:gd name="T7" fmla="*/ 26 h 155"/>
                  <a:gd name="T8" fmla="*/ 62 w 164"/>
                  <a:gd name="T9" fmla="*/ 21 h 155"/>
                  <a:gd name="T10" fmla="*/ 80 w 164"/>
                  <a:gd name="T11" fmla="*/ 14 h 155"/>
                  <a:gd name="T12" fmla="*/ 102 w 164"/>
                  <a:gd name="T13" fmla="*/ 9 h 155"/>
                  <a:gd name="T14" fmla="*/ 122 w 164"/>
                  <a:gd name="T15" fmla="*/ 5 h 155"/>
                  <a:gd name="T16" fmla="*/ 152 w 164"/>
                  <a:gd name="T17" fmla="*/ 2 h 155"/>
                  <a:gd name="T18" fmla="*/ 164 w 164"/>
                  <a:gd name="T19" fmla="*/ 0 h 155"/>
                  <a:gd name="T20" fmla="*/ 164 w 164"/>
                  <a:gd name="T21" fmla="*/ 129 h 155"/>
                  <a:gd name="T22" fmla="*/ 149 w 164"/>
                  <a:gd name="T23" fmla="*/ 131 h 155"/>
                  <a:gd name="T24" fmla="*/ 137 w 164"/>
                  <a:gd name="T25" fmla="*/ 131 h 155"/>
                  <a:gd name="T26" fmla="*/ 126 w 164"/>
                  <a:gd name="T27" fmla="*/ 132 h 155"/>
                  <a:gd name="T28" fmla="*/ 107 w 164"/>
                  <a:gd name="T29" fmla="*/ 138 h 155"/>
                  <a:gd name="T30" fmla="*/ 89 w 164"/>
                  <a:gd name="T31" fmla="*/ 143 h 155"/>
                  <a:gd name="T32" fmla="*/ 71 w 164"/>
                  <a:gd name="T33" fmla="*/ 150 h 155"/>
                  <a:gd name="T34" fmla="*/ 62 w 164"/>
                  <a:gd name="T35" fmla="*/ 155 h 1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64"/>
                  <a:gd name="T55" fmla="*/ 0 h 155"/>
                  <a:gd name="T56" fmla="*/ 164 w 164"/>
                  <a:gd name="T57" fmla="*/ 155 h 15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64" h="155">
                    <a:moveTo>
                      <a:pt x="62" y="155"/>
                    </a:moveTo>
                    <a:lnTo>
                      <a:pt x="0" y="48"/>
                    </a:lnTo>
                    <a:lnTo>
                      <a:pt x="21" y="38"/>
                    </a:lnTo>
                    <a:lnTo>
                      <a:pt x="45" y="26"/>
                    </a:lnTo>
                    <a:lnTo>
                      <a:pt x="62" y="21"/>
                    </a:lnTo>
                    <a:lnTo>
                      <a:pt x="80" y="14"/>
                    </a:lnTo>
                    <a:lnTo>
                      <a:pt x="102" y="9"/>
                    </a:lnTo>
                    <a:lnTo>
                      <a:pt x="122" y="5"/>
                    </a:lnTo>
                    <a:lnTo>
                      <a:pt x="152" y="2"/>
                    </a:lnTo>
                    <a:lnTo>
                      <a:pt x="164" y="0"/>
                    </a:lnTo>
                    <a:lnTo>
                      <a:pt x="164" y="129"/>
                    </a:lnTo>
                    <a:lnTo>
                      <a:pt x="149" y="131"/>
                    </a:lnTo>
                    <a:lnTo>
                      <a:pt x="137" y="131"/>
                    </a:lnTo>
                    <a:lnTo>
                      <a:pt x="126" y="132"/>
                    </a:lnTo>
                    <a:lnTo>
                      <a:pt x="107" y="138"/>
                    </a:lnTo>
                    <a:lnTo>
                      <a:pt x="89" y="143"/>
                    </a:lnTo>
                    <a:lnTo>
                      <a:pt x="71" y="150"/>
                    </a:lnTo>
                    <a:lnTo>
                      <a:pt x="62" y="155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9642" name="AutoShape 38"/>
            <p:cNvSpPr>
              <a:spLocks noChangeAspect="1" noChangeArrowheads="1"/>
            </p:cNvSpPr>
            <p:nvPr/>
          </p:nvSpPr>
          <p:spPr bwMode="auto">
            <a:xfrm>
              <a:off x="2202" y="864"/>
              <a:ext cx="195" cy="375"/>
            </a:xfrm>
            <a:prstGeom prst="downArrow">
              <a:avLst>
                <a:gd name="adj1" fmla="val 50000"/>
                <a:gd name="adj2" fmla="val 48077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9639" name="AutoShape 39"/>
          <p:cNvSpPr>
            <a:spLocks noChangeArrowheads="1"/>
          </p:cNvSpPr>
          <p:nvPr/>
        </p:nvSpPr>
        <p:spPr bwMode="auto">
          <a:xfrm>
            <a:off x="1905000" y="2065338"/>
            <a:ext cx="304800" cy="1752600"/>
          </a:xfrm>
          <a:prstGeom prst="curvedRightArrow">
            <a:avLst>
              <a:gd name="adj1" fmla="val 115000"/>
              <a:gd name="adj2" fmla="val 230000"/>
              <a:gd name="adj3" fmla="val 33333"/>
            </a:avLst>
          </a:prstGeom>
          <a:solidFill>
            <a:srgbClr val="F7F5C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40" name="Rectangle 40"/>
          <p:cNvSpPr>
            <a:spLocks noChangeArrowheads="1"/>
          </p:cNvSpPr>
          <p:nvPr/>
        </p:nvSpPr>
        <p:spPr bwMode="auto">
          <a:xfrm>
            <a:off x="3505200" y="4495800"/>
            <a:ext cx="5410200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>
            <a:prstTxWarp prst="textNoShape">
              <a:avLst/>
            </a:prstTxWarp>
          </a:bodyPr>
          <a:lstStyle/>
          <a:p>
            <a:r>
              <a:rPr lang="en-US" sz="2800">
                <a:solidFill>
                  <a:schemeClr val="tx2"/>
                </a:solidFill>
                <a:latin typeface="Calibri" panose="020F0502020204030204" pitchFamily="34" charset="0"/>
              </a:rPr>
              <a:t>Seek to red’s track</a:t>
            </a:r>
          </a:p>
        </p:txBody>
      </p:sp>
    </p:spTree>
    <p:extLst>
      <p:ext uri="{BB962C8B-B14F-4D97-AF65-F5344CB8AC3E}">
        <p14:creationId xmlns:p14="http://schemas.microsoft.com/office/powerpoint/2010/main" val="21696954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Disk Access – Rotational Latency</a:t>
            </a:r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2057400" y="3946526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000">
                <a:latin typeface="Calibri" panose="020F0502020204030204" pitchFamily="34" charset="0"/>
              </a:rPr>
              <a:t>After </a:t>
            </a:r>
            <a:r>
              <a:rPr lang="en-US" sz="2000">
                <a:solidFill>
                  <a:srgbClr val="0000FF"/>
                </a:solidFill>
                <a:latin typeface="Calibri" panose="020F0502020204030204" pitchFamily="34" charset="0"/>
              </a:rPr>
              <a:t>BLUE</a:t>
            </a:r>
            <a:r>
              <a:rPr lang="en-US" sz="2000">
                <a:solidFill>
                  <a:schemeClr val="accent2"/>
                </a:solidFill>
                <a:latin typeface="Calibri" panose="020F0502020204030204" pitchFamily="34" charset="0"/>
              </a:rPr>
              <a:t> </a:t>
            </a:r>
            <a:r>
              <a:rPr lang="en-US" sz="2000">
                <a:latin typeface="Calibri" panose="020F0502020204030204" pitchFamily="34" charset="0"/>
              </a:rPr>
              <a:t>read</a:t>
            </a:r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4267200" y="3946526"/>
            <a:ext cx="182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000">
                <a:latin typeface="Calibri" panose="020F0502020204030204" pitchFamily="34" charset="0"/>
              </a:rPr>
              <a:t>Seek for </a:t>
            </a:r>
            <a:r>
              <a:rPr lang="en-US" sz="2000">
                <a:solidFill>
                  <a:srgbClr val="FF0000"/>
                </a:solidFill>
                <a:latin typeface="Calibri" panose="020F0502020204030204" pitchFamily="34" charset="0"/>
              </a:rPr>
              <a:t>RED</a:t>
            </a:r>
            <a:endParaRPr lang="en-US" sz="2000">
              <a:latin typeface="Calibri" panose="020F0502020204030204" pitchFamily="34" charset="0"/>
            </a:endParaRP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6019800" y="3946526"/>
            <a:ext cx="2438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000">
                <a:latin typeface="Calibri" panose="020F0502020204030204" pitchFamily="34" charset="0"/>
              </a:rPr>
              <a:t>Rotational latency</a:t>
            </a:r>
          </a:p>
        </p:txBody>
      </p:sp>
      <p:grpSp>
        <p:nvGrpSpPr>
          <p:cNvPr id="2" name="Group 6"/>
          <p:cNvGrpSpPr>
            <a:grpSpLocks noChangeAspect="1"/>
          </p:cNvGrpSpPr>
          <p:nvPr/>
        </p:nvGrpSpPr>
        <p:grpSpPr bwMode="auto">
          <a:xfrm>
            <a:off x="2259013" y="1962150"/>
            <a:ext cx="1727200" cy="1855788"/>
            <a:chOff x="444" y="1113"/>
            <a:chExt cx="1163" cy="1251"/>
          </a:xfrm>
        </p:grpSpPr>
        <p:grpSp>
          <p:nvGrpSpPr>
            <p:cNvPr id="3" name="Group 7"/>
            <p:cNvGrpSpPr>
              <a:grpSpLocks noChangeAspect="1"/>
            </p:cNvGrpSpPr>
            <p:nvPr/>
          </p:nvGrpSpPr>
          <p:grpSpPr bwMode="auto">
            <a:xfrm>
              <a:off x="444" y="1200"/>
              <a:ext cx="1163" cy="1164"/>
              <a:chOff x="444" y="1200"/>
              <a:chExt cx="1163" cy="1164"/>
            </a:xfrm>
          </p:grpSpPr>
          <p:grpSp>
            <p:nvGrpSpPr>
              <p:cNvPr id="4" name="Group 8"/>
              <p:cNvGrpSpPr>
                <a:grpSpLocks noChangeAspect="1"/>
              </p:cNvGrpSpPr>
              <p:nvPr/>
            </p:nvGrpSpPr>
            <p:grpSpPr bwMode="auto">
              <a:xfrm>
                <a:off x="444" y="1200"/>
                <a:ext cx="1163" cy="1161"/>
                <a:chOff x="525" y="1152"/>
                <a:chExt cx="1449" cy="1446"/>
              </a:xfrm>
            </p:grpSpPr>
            <p:sp>
              <p:nvSpPr>
                <p:cNvPr id="129033" name="Oval 9"/>
                <p:cNvSpPr>
                  <a:spLocks noChangeAspect="1" noChangeArrowheads="1"/>
                </p:cNvSpPr>
                <p:nvPr/>
              </p:nvSpPr>
              <p:spPr bwMode="auto">
                <a:xfrm>
                  <a:off x="528" y="1152"/>
                  <a:ext cx="1440" cy="1439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1730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687" y="1302"/>
                  <a:ext cx="1152" cy="115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731" name="Oval 11"/>
                <p:cNvSpPr>
                  <a:spLocks noChangeAspect="1" noChangeArrowheads="1"/>
                </p:cNvSpPr>
                <p:nvPr/>
              </p:nvSpPr>
              <p:spPr bwMode="auto">
                <a:xfrm>
                  <a:off x="831" y="1446"/>
                  <a:ext cx="864" cy="86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732" name="Oval 12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605"/>
                  <a:ext cx="576" cy="57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733" name="Line 13"/>
                <p:cNvSpPr>
                  <a:spLocks noChangeAspect="1" noChangeShapeType="1"/>
                </p:cNvSpPr>
                <p:nvPr/>
              </p:nvSpPr>
              <p:spPr bwMode="auto">
                <a:xfrm>
                  <a:off x="1248" y="1152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734" name="Line 14"/>
                <p:cNvSpPr>
                  <a:spLocks noChangeAspect="1" noChangeShapeType="1"/>
                </p:cNvSpPr>
                <p:nvPr/>
              </p:nvSpPr>
              <p:spPr bwMode="auto">
                <a:xfrm rot="1800000">
                  <a:off x="1251" y="1155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735" name="Line 15"/>
                <p:cNvSpPr>
                  <a:spLocks noChangeAspect="1" noChangeShapeType="1"/>
                </p:cNvSpPr>
                <p:nvPr/>
              </p:nvSpPr>
              <p:spPr bwMode="auto">
                <a:xfrm rot="3600000">
                  <a:off x="1245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736" name="Line 16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1245" y="1140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737" name="Line 17"/>
                <p:cNvSpPr>
                  <a:spLocks noChangeAspect="1" noChangeShapeType="1"/>
                </p:cNvSpPr>
                <p:nvPr/>
              </p:nvSpPr>
              <p:spPr bwMode="auto">
                <a:xfrm rot="7200000">
                  <a:off x="1254" y="1131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738" name="Line 18"/>
                <p:cNvSpPr>
                  <a:spLocks noChangeAspect="1" noChangeShapeType="1"/>
                </p:cNvSpPr>
                <p:nvPr/>
              </p:nvSpPr>
              <p:spPr bwMode="auto">
                <a:xfrm rot="9000000">
                  <a:off x="1263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739" name="Oval 19"/>
                <p:cNvSpPr>
                  <a:spLocks noChangeAspect="1" noChangeArrowheads="1"/>
                </p:cNvSpPr>
                <p:nvPr/>
              </p:nvSpPr>
              <p:spPr bwMode="auto">
                <a:xfrm>
                  <a:off x="1107" y="1749"/>
                  <a:ext cx="288" cy="2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1727" name="Freeform 20"/>
              <p:cNvSpPr>
                <a:spLocks noChangeAspect="1"/>
              </p:cNvSpPr>
              <p:nvPr/>
            </p:nvSpPr>
            <p:spPr bwMode="auto">
              <a:xfrm>
                <a:off x="864" y="1434"/>
                <a:ext cx="164" cy="155"/>
              </a:xfrm>
              <a:custGeom>
                <a:avLst/>
                <a:gdLst>
                  <a:gd name="T0" fmla="*/ 62 w 164"/>
                  <a:gd name="T1" fmla="*/ 155 h 155"/>
                  <a:gd name="T2" fmla="*/ 0 w 164"/>
                  <a:gd name="T3" fmla="*/ 48 h 155"/>
                  <a:gd name="T4" fmla="*/ 21 w 164"/>
                  <a:gd name="T5" fmla="*/ 38 h 155"/>
                  <a:gd name="T6" fmla="*/ 45 w 164"/>
                  <a:gd name="T7" fmla="*/ 26 h 155"/>
                  <a:gd name="T8" fmla="*/ 62 w 164"/>
                  <a:gd name="T9" fmla="*/ 21 h 155"/>
                  <a:gd name="T10" fmla="*/ 80 w 164"/>
                  <a:gd name="T11" fmla="*/ 14 h 155"/>
                  <a:gd name="T12" fmla="*/ 102 w 164"/>
                  <a:gd name="T13" fmla="*/ 9 h 155"/>
                  <a:gd name="T14" fmla="*/ 122 w 164"/>
                  <a:gd name="T15" fmla="*/ 5 h 155"/>
                  <a:gd name="T16" fmla="*/ 152 w 164"/>
                  <a:gd name="T17" fmla="*/ 2 h 155"/>
                  <a:gd name="T18" fmla="*/ 164 w 164"/>
                  <a:gd name="T19" fmla="*/ 0 h 155"/>
                  <a:gd name="T20" fmla="*/ 164 w 164"/>
                  <a:gd name="T21" fmla="*/ 129 h 155"/>
                  <a:gd name="T22" fmla="*/ 149 w 164"/>
                  <a:gd name="T23" fmla="*/ 131 h 155"/>
                  <a:gd name="T24" fmla="*/ 137 w 164"/>
                  <a:gd name="T25" fmla="*/ 131 h 155"/>
                  <a:gd name="T26" fmla="*/ 126 w 164"/>
                  <a:gd name="T27" fmla="*/ 132 h 155"/>
                  <a:gd name="T28" fmla="*/ 107 w 164"/>
                  <a:gd name="T29" fmla="*/ 138 h 155"/>
                  <a:gd name="T30" fmla="*/ 89 w 164"/>
                  <a:gd name="T31" fmla="*/ 143 h 155"/>
                  <a:gd name="T32" fmla="*/ 71 w 164"/>
                  <a:gd name="T33" fmla="*/ 150 h 155"/>
                  <a:gd name="T34" fmla="*/ 62 w 164"/>
                  <a:gd name="T35" fmla="*/ 155 h 1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64"/>
                  <a:gd name="T55" fmla="*/ 0 h 155"/>
                  <a:gd name="T56" fmla="*/ 164 w 164"/>
                  <a:gd name="T57" fmla="*/ 155 h 15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64" h="155">
                    <a:moveTo>
                      <a:pt x="62" y="155"/>
                    </a:moveTo>
                    <a:lnTo>
                      <a:pt x="0" y="48"/>
                    </a:lnTo>
                    <a:lnTo>
                      <a:pt x="21" y="38"/>
                    </a:lnTo>
                    <a:lnTo>
                      <a:pt x="45" y="26"/>
                    </a:lnTo>
                    <a:lnTo>
                      <a:pt x="62" y="21"/>
                    </a:lnTo>
                    <a:lnTo>
                      <a:pt x="80" y="14"/>
                    </a:lnTo>
                    <a:lnTo>
                      <a:pt x="102" y="9"/>
                    </a:lnTo>
                    <a:lnTo>
                      <a:pt x="122" y="5"/>
                    </a:lnTo>
                    <a:lnTo>
                      <a:pt x="152" y="2"/>
                    </a:lnTo>
                    <a:lnTo>
                      <a:pt x="164" y="0"/>
                    </a:lnTo>
                    <a:lnTo>
                      <a:pt x="164" y="129"/>
                    </a:lnTo>
                    <a:lnTo>
                      <a:pt x="149" y="131"/>
                    </a:lnTo>
                    <a:lnTo>
                      <a:pt x="137" y="131"/>
                    </a:lnTo>
                    <a:lnTo>
                      <a:pt x="126" y="132"/>
                    </a:lnTo>
                    <a:lnTo>
                      <a:pt x="107" y="138"/>
                    </a:lnTo>
                    <a:lnTo>
                      <a:pt x="89" y="143"/>
                    </a:lnTo>
                    <a:lnTo>
                      <a:pt x="71" y="150"/>
                    </a:lnTo>
                    <a:lnTo>
                      <a:pt x="62" y="155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728" name="Freeform 21"/>
              <p:cNvSpPr>
                <a:spLocks noChangeAspect="1"/>
              </p:cNvSpPr>
              <p:nvPr/>
            </p:nvSpPr>
            <p:spPr bwMode="auto">
              <a:xfrm rot="-1800000">
                <a:off x="1005" y="2187"/>
                <a:ext cx="287" cy="177"/>
              </a:xfrm>
              <a:custGeom>
                <a:avLst/>
                <a:gdLst>
                  <a:gd name="T0" fmla="*/ 0 w 287"/>
                  <a:gd name="T1" fmla="*/ 102 h 177"/>
                  <a:gd name="T2" fmla="*/ 59 w 287"/>
                  <a:gd name="T3" fmla="*/ 0 h 177"/>
                  <a:gd name="T4" fmla="*/ 89 w 287"/>
                  <a:gd name="T5" fmla="*/ 17 h 177"/>
                  <a:gd name="T6" fmla="*/ 117 w 287"/>
                  <a:gd name="T7" fmla="*/ 30 h 177"/>
                  <a:gd name="T8" fmla="*/ 147 w 287"/>
                  <a:gd name="T9" fmla="*/ 42 h 177"/>
                  <a:gd name="T10" fmla="*/ 168 w 287"/>
                  <a:gd name="T11" fmla="*/ 48 h 177"/>
                  <a:gd name="T12" fmla="*/ 195 w 287"/>
                  <a:gd name="T13" fmla="*/ 56 h 177"/>
                  <a:gd name="T14" fmla="*/ 222 w 287"/>
                  <a:gd name="T15" fmla="*/ 60 h 177"/>
                  <a:gd name="T16" fmla="*/ 246 w 287"/>
                  <a:gd name="T17" fmla="*/ 65 h 177"/>
                  <a:gd name="T18" fmla="*/ 264 w 287"/>
                  <a:gd name="T19" fmla="*/ 66 h 177"/>
                  <a:gd name="T20" fmla="*/ 287 w 287"/>
                  <a:gd name="T21" fmla="*/ 66 h 177"/>
                  <a:gd name="T22" fmla="*/ 287 w 287"/>
                  <a:gd name="T23" fmla="*/ 177 h 177"/>
                  <a:gd name="T24" fmla="*/ 252 w 287"/>
                  <a:gd name="T25" fmla="*/ 177 h 177"/>
                  <a:gd name="T26" fmla="*/ 228 w 287"/>
                  <a:gd name="T27" fmla="*/ 176 h 177"/>
                  <a:gd name="T28" fmla="*/ 200 w 287"/>
                  <a:gd name="T29" fmla="*/ 173 h 177"/>
                  <a:gd name="T30" fmla="*/ 170 w 287"/>
                  <a:gd name="T31" fmla="*/ 167 h 177"/>
                  <a:gd name="T32" fmla="*/ 144 w 287"/>
                  <a:gd name="T33" fmla="*/ 161 h 177"/>
                  <a:gd name="T34" fmla="*/ 110 w 287"/>
                  <a:gd name="T35" fmla="*/ 152 h 177"/>
                  <a:gd name="T36" fmla="*/ 69 w 287"/>
                  <a:gd name="T37" fmla="*/ 138 h 177"/>
                  <a:gd name="T38" fmla="*/ 42 w 287"/>
                  <a:gd name="T39" fmla="*/ 126 h 177"/>
                  <a:gd name="T40" fmla="*/ 23 w 287"/>
                  <a:gd name="T41" fmla="*/ 116 h 177"/>
                  <a:gd name="T42" fmla="*/ 0 w 287"/>
                  <a:gd name="T43" fmla="*/ 102 h 17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87"/>
                  <a:gd name="T67" fmla="*/ 0 h 177"/>
                  <a:gd name="T68" fmla="*/ 287 w 287"/>
                  <a:gd name="T69" fmla="*/ 177 h 17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87" h="177">
                    <a:moveTo>
                      <a:pt x="0" y="102"/>
                    </a:moveTo>
                    <a:lnTo>
                      <a:pt x="59" y="0"/>
                    </a:lnTo>
                    <a:lnTo>
                      <a:pt x="89" y="17"/>
                    </a:lnTo>
                    <a:lnTo>
                      <a:pt x="117" y="30"/>
                    </a:lnTo>
                    <a:lnTo>
                      <a:pt x="147" y="42"/>
                    </a:lnTo>
                    <a:lnTo>
                      <a:pt x="168" y="48"/>
                    </a:lnTo>
                    <a:lnTo>
                      <a:pt x="195" y="56"/>
                    </a:lnTo>
                    <a:lnTo>
                      <a:pt x="222" y="60"/>
                    </a:lnTo>
                    <a:lnTo>
                      <a:pt x="246" y="65"/>
                    </a:lnTo>
                    <a:lnTo>
                      <a:pt x="264" y="66"/>
                    </a:lnTo>
                    <a:lnTo>
                      <a:pt x="287" y="66"/>
                    </a:lnTo>
                    <a:lnTo>
                      <a:pt x="287" y="177"/>
                    </a:lnTo>
                    <a:lnTo>
                      <a:pt x="252" y="177"/>
                    </a:lnTo>
                    <a:lnTo>
                      <a:pt x="228" y="176"/>
                    </a:lnTo>
                    <a:lnTo>
                      <a:pt x="200" y="173"/>
                    </a:lnTo>
                    <a:lnTo>
                      <a:pt x="170" y="167"/>
                    </a:lnTo>
                    <a:lnTo>
                      <a:pt x="144" y="161"/>
                    </a:lnTo>
                    <a:lnTo>
                      <a:pt x="110" y="152"/>
                    </a:lnTo>
                    <a:lnTo>
                      <a:pt x="69" y="138"/>
                    </a:lnTo>
                    <a:lnTo>
                      <a:pt x="42" y="126"/>
                    </a:lnTo>
                    <a:lnTo>
                      <a:pt x="23" y="116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1725" name="AutoShape 22"/>
            <p:cNvSpPr>
              <a:spLocks noChangeAspect="1" noChangeArrowheads="1"/>
            </p:cNvSpPr>
            <p:nvPr/>
          </p:nvSpPr>
          <p:spPr bwMode="auto">
            <a:xfrm>
              <a:off x="933" y="1113"/>
              <a:ext cx="195" cy="375"/>
            </a:xfrm>
            <a:prstGeom prst="downArrow">
              <a:avLst>
                <a:gd name="adj1" fmla="val 50000"/>
                <a:gd name="adj2" fmla="val 48077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23"/>
          <p:cNvGrpSpPr>
            <a:grpSpLocks noChangeAspect="1"/>
          </p:cNvGrpSpPr>
          <p:nvPr/>
        </p:nvGrpSpPr>
        <p:grpSpPr bwMode="auto">
          <a:xfrm>
            <a:off x="4308475" y="1600200"/>
            <a:ext cx="1727200" cy="2217738"/>
            <a:chOff x="1716" y="864"/>
            <a:chExt cx="1163" cy="1494"/>
          </a:xfrm>
        </p:grpSpPr>
        <p:grpSp>
          <p:nvGrpSpPr>
            <p:cNvPr id="6" name="Group 24"/>
            <p:cNvGrpSpPr>
              <a:grpSpLocks noChangeAspect="1"/>
            </p:cNvGrpSpPr>
            <p:nvPr/>
          </p:nvGrpSpPr>
          <p:grpSpPr bwMode="auto">
            <a:xfrm>
              <a:off x="1716" y="1197"/>
              <a:ext cx="1163" cy="1161"/>
              <a:chOff x="1716" y="1197"/>
              <a:chExt cx="1163" cy="1161"/>
            </a:xfrm>
          </p:grpSpPr>
          <p:grpSp>
            <p:nvGrpSpPr>
              <p:cNvPr id="7" name="Group 25"/>
              <p:cNvGrpSpPr>
                <a:grpSpLocks noChangeAspect="1"/>
              </p:cNvGrpSpPr>
              <p:nvPr/>
            </p:nvGrpSpPr>
            <p:grpSpPr bwMode="auto">
              <a:xfrm>
                <a:off x="1716" y="1197"/>
                <a:ext cx="1163" cy="1161"/>
                <a:chOff x="525" y="1152"/>
                <a:chExt cx="1449" cy="1446"/>
              </a:xfrm>
            </p:grpSpPr>
            <p:sp>
              <p:nvSpPr>
                <p:cNvPr id="129050" name="Oval 26"/>
                <p:cNvSpPr>
                  <a:spLocks noChangeAspect="1" noChangeArrowheads="1"/>
                </p:cNvSpPr>
                <p:nvPr/>
              </p:nvSpPr>
              <p:spPr bwMode="auto">
                <a:xfrm>
                  <a:off x="528" y="1151"/>
                  <a:ext cx="1440" cy="1440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1714" name="Oval 27"/>
                <p:cNvSpPr>
                  <a:spLocks noChangeAspect="1" noChangeArrowheads="1"/>
                </p:cNvSpPr>
                <p:nvPr/>
              </p:nvSpPr>
              <p:spPr bwMode="auto">
                <a:xfrm>
                  <a:off x="687" y="1302"/>
                  <a:ext cx="1152" cy="115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715" name="Oval 28"/>
                <p:cNvSpPr>
                  <a:spLocks noChangeAspect="1" noChangeArrowheads="1"/>
                </p:cNvSpPr>
                <p:nvPr/>
              </p:nvSpPr>
              <p:spPr bwMode="auto">
                <a:xfrm>
                  <a:off x="831" y="1446"/>
                  <a:ext cx="864" cy="86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716" name="Oval 29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605"/>
                  <a:ext cx="576" cy="57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717" name="Line 30"/>
                <p:cNvSpPr>
                  <a:spLocks noChangeAspect="1" noChangeShapeType="1"/>
                </p:cNvSpPr>
                <p:nvPr/>
              </p:nvSpPr>
              <p:spPr bwMode="auto">
                <a:xfrm>
                  <a:off x="1248" y="1152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718" name="Line 31"/>
                <p:cNvSpPr>
                  <a:spLocks noChangeAspect="1" noChangeShapeType="1"/>
                </p:cNvSpPr>
                <p:nvPr/>
              </p:nvSpPr>
              <p:spPr bwMode="auto">
                <a:xfrm rot="1800000">
                  <a:off x="1251" y="1155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719" name="Line 32"/>
                <p:cNvSpPr>
                  <a:spLocks noChangeAspect="1" noChangeShapeType="1"/>
                </p:cNvSpPr>
                <p:nvPr/>
              </p:nvSpPr>
              <p:spPr bwMode="auto">
                <a:xfrm rot="3600000">
                  <a:off x="1245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720" name="Line 33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1245" y="1140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721" name="Line 34"/>
                <p:cNvSpPr>
                  <a:spLocks noChangeAspect="1" noChangeShapeType="1"/>
                </p:cNvSpPr>
                <p:nvPr/>
              </p:nvSpPr>
              <p:spPr bwMode="auto">
                <a:xfrm rot="7200000">
                  <a:off x="1254" y="1131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722" name="Line 35"/>
                <p:cNvSpPr>
                  <a:spLocks noChangeAspect="1" noChangeShapeType="1"/>
                </p:cNvSpPr>
                <p:nvPr/>
              </p:nvSpPr>
              <p:spPr bwMode="auto">
                <a:xfrm rot="9000000">
                  <a:off x="1263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723" name="Oval 36"/>
                <p:cNvSpPr>
                  <a:spLocks noChangeAspect="1" noChangeArrowheads="1"/>
                </p:cNvSpPr>
                <p:nvPr/>
              </p:nvSpPr>
              <p:spPr bwMode="auto">
                <a:xfrm>
                  <a:off x="1107" y="1749"/>
                  <a:ext cx="288" cy="2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1711" name="Freeform 37"/>
              <p:cNvSpPr>
                <a:spLocks noChangeAspect="1"/>
              </p:cNvSpPr>
              <p:nvPr/>
            </p:nvSpPr>
            <p:spPr bwMode="auto">
              <a:xfrm rot="-3600000">
                <a:off x="2512" y="2050"/>
                <a:ext cx="296" cy="177"/>
              </a:xfrm>
              <a:custGeom>
                <a:avLst/>
                <a:gdLst>
                  <a:gd name="T0" fmla="*/ 0 w 287"/>
                  <a:gd name="T1" fmla="*/ 102 h 177"/>
                  <a:gd name="T2" fmla="*/ 59 w 287"/>
                  <a:gd name="T3" fmla="*/ 0 h 177"/>
                  <a:gd name="T4" fmla="*/ 89 w 287"/>
                  <a:gd name="T5" fmla="*/ 17 h 177"/>
                  <a:gd name="T6" fmla="*/ 117 w 287"/>
                  <a:gd name="T7" fmla="*/ 30 h 177"/>
                  <a:gd name="T8" fmla="*/ 147 w 287"/>
                  <a:gd name="T9" fmla="*/ 42 h 177"/>
                  <a:gd name="T10" fmla="*/ 168 w 287"/>
                  <a:gd name="T11" fmla="*/ 48 h 177"/>
                  <a:gd name="T12" fmla="*/ 195 w 287"/>
                  <a:gd name="T13" fmla="*/ 56 h 177"/>
                  <a:gd name="T14" fmla="*/ 222 w 287"/>
                  <a:gd name="T15" fmla="*/ 60 h 177"/>
                  <a:gd name="T16" fmla="*/ 246 w 287"/>
                  <a:gd name="T17" fmla="*/ 65 h 177"/>
                  <a:gd name="T18" fmla="*/ 264 w 287"/>
                  <a:gd name="T19" fmla="*/ 66 h 177"/>
                  <a:gd name="T20" fmla="*/ 287 w 287"/>
                  <a:gd name="T21" fmla="*/ 66 h 177"/>
                  <a:gd name="T22" fmla="*/ 287 w 287"/>
                  <a:gd name="T23" fmla="*/ 177 h 177"/>
                  <a:gd name="T24" fmla="*/ 252 w 287"/>
                  <a:gd name="T25" fmla="*/ 177 h 177"/>
                  <a:gd name="T26" fmla="*/ 228 w 287"/>
                  <a:gd name="T27" fmla="*/ 176 h 177"/>
                  <a:gd name="T28" fmla="*/ 200 w 287"/>
                  <a:gd name="T29" fmla="*/ 173 h 177"/>
                  <a:gd name="T30" fmla="*/ 170 w 287"/>
                  <a:gd name="T31" fmla="*/ 167 h 177"/>
                  <a:gd name="T32" fmla="*/ 144 w 287"/>
                  <a:gd name="T33" fmla="*/ 161 h 177"/>
                  <a:gd name="T34" fmla="*/ 110 w 287"/>
                  <a:gd name="T35" fmla="*/ 152 h 177"/>
                  <a:gd name="T36" fmla="*/ 69 w 287"/>
                  <a:gd name="T37" fmla="*/ 138 h 177"/>
                  <a:gd name="T38" fmla="*/ 42 w 287"/>
                  <a:gd name="T39" fmla="*/ 126 h 177"/>
                  <a:gd name="T40" fmla="*/ 23 w 287"/>
                  <a:gd name="T41" fmla="*/ 116 h 177"/>
                  <a:gd name="T42" fmla="*/ 0 w 287"/>
                  <a:gd name="T43" fmla="*/ 102 h 17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87"/>
                  <a:gd name="T67" fmla="*/ 0 h 177"/>
                  <a:gd name="T68" fmla="*/ 287 w 287"/>
                  <a:gd name="T69" fmla="*/ 177 h 17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87" h="177">
                    <a:moveTo>
                      <a:pt x="0" y="102"/>
                    </a:moveTo>
                    <a:lnTo>
                      <a:pt x="59" y="0"/>
                    </a:lnTo>
                    <a:lnTo>
                      <a:pt x="89" y="17"/>
                    </a:lnTo>
                    <a:lnTo>
                      <a:pt x="117" y="30"/>
                    </a:lnTo>
                    <a:lnTo>
                      <a:pt x="147" y="42"/>
                    </a:lnTo>
                    <a:lnTo>
                      <a:pt x="168" y="48"/>
                    </a:lnTo>
                    <a:lnTo>
                      <a:pt x="195" y="56"/>
                    </a:lnTo>
                    <a:lnTo>
                      <a:pt x="222" y="60"/>
                    </a:lnTo>
                    <a:lnTo>
                      <a:pt x="246" y="65"/>
                    </a:lnTo>
                    <a:lnTo>
                      <a:pt x="264" y="66"/>
                    </a:lnTo>
                    <a:lnTo>
                      <a:pt x="287" y="66"/>
                    </a:lnTo>
                    <a:lnTo>
                      <a:pt x="287" y="177"/>
                    </a:lnTo>
                    <a:lnTo>
                      <a:pt x="252" y="177"/>
                    </a:lnTo>
                    <a:lnTo>
                      <a:pt x="228" y="176"/>
                    </a:lnTo>
                    <a:lnTo>
                      <a:pt x="200" y="173"/>
                    </a:lnTo>
                    <a:lnTo>
                      <a:pt x="170" y="167"/>
                    </a:lnTo>
                    <a:lnTo>
                      <a:pt x="144" y="161"/>
                    </a:lnTo>
                    <a:lnTo>
                      <a:pt x="110" y="152"/>
                    </a:lnTo>
                    <a:lnTo>
                      <a:pt x="69" y="138"/>
                    </a:lnTo>
                    <a:lnTo>
                      <a:pt x="42" y="126"/>
                    </a:lnTo>
                    <a:lnTo>
                      <a:pt x="23" y="116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712" name="Freeform 38"/>
              <p:cNvSpPr>
                <a:spLocks noChangeAspect="1"/>
              </p:cNvSpPr>
              <p:nvPr/>
            </p:nvSpPr>
            <p:spPr bwMode="auto">
              <a:xfrm rot="-1800000">
                <a:off x="2016" y="1506"/>
                <a:ext cx="164" cy="155"/>
              </a:xfrm>
              <a:custGeom>
                <a:avLst/>
                <a:gdLst>
                  <a:gd name="T0" fmla="*/ 62 w 164"/>
                  <a:gd name="T1" fmla="*/ 155 h 155"/>
                  <a:gd name="T2" fmla="*/ 0 w 164"/>
                  <a:gd name="T3" fmla="*/ 48 h 155"/>
                  <a:gd name="T4" fmla="*/ 21 w 164"/>
                  <a:gd name="T5" fmla="*/ 38 h 155"/>
                  <a:gd name="T6" fmla="*/ 45 w 164"/>
                  <a:gd name="T7" fmla="*/ 26 h 155"/>
                  <a:gd name="T8" fmla="*/ 62 w 164"/>
                  <a:gd name="T9" fmla="*/ 21 h 155"/>
                  <a:gd name="T10" fmla="*/ 80 w 164"/>
                  <a:gd name="T11" fmla="*/ 14 h 155"/>
                  <a:gd name="T12" fmla="*/ 102 w 164"/>
                  <a:gd name="T13" fmla="*/ 9 h 155"/>
                  <a:gd name="T14" fmla="*/ 122 w 164"/>
                  <a:gd name="T15" fmla="*/ 5 h 155"/>
                  <a:gd name="T16" fmla="*/ 152 w 164"/>
                  <a:gd name="T17" fmla="*/ 2 h 155"/>
                  <a:gd name="T18" fmla="*/ 164 w 164"/>
                  <a:gd name="T19" fmla="*/ 0 h 155"/>
                  <a:gd name="T20" fmla="*/ 164 w 164"/>
                  <a:gd name="T21" fmla="*/ 129 h 155"/>
                  <a:gd name="T22" fmla="*/ 149 w 164"/>
                  <a:gd name="T23" fmla="*/ 131 h 155"/>
                  <a:gd name="T24" fmla="*/ 137 w 164"/>
                  <a:gd name="T25" fmla="*/ 131 h 155"/>
                  <a:gd name="T26" fmla="*/ 126 w 164"/>
                  <a:gd name="T27" fmla="*/ 132 h 155"/>
                  <a:gd name="T28" fmla="*/ 107 w 164"/>
                  <a:gd name="T29" fmla="*/ 138 h 155"/>
                  <a:gd name="T30" fmla="*/ 89 w 164"/>
                  <a:gd name="T31" fmla="*/ 143 h 155"/>
                  <a:gd name="T32" fmla="*/ 71 w 164"/>
                  <a:gd name="T33" fmla="*/ 150 h 155"/>
                  <a:gd name="T34" fmla="*/ 62 w 164"/>
                  <a:gd name="T35" fmla="*/ 155 h 1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64"/>
                  <a:gd name="T55" fmla="*/ 0 h 155"/>
                  <a:gd name="T56" fmla="*/ 164 w 164"/>
                  <a:gd name="T57" fmla="*/ 155 h 15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64" h="155">
                    <a:moveTo>
                      <a:pt x="62" y="155"/>
                    </a:moveTo>
                    <a:lnTo>
                      <a:pt x="0" y="48"/>
                    </a:lnTo>
                    <a:lnTo>
                      <a:pt x="21" y="38"/>
                    </a:lnTo>
                    <a:lnTo>
                      <a:pt x="45" y="26"/>
                    </a:lnTo>
                    <a:lnTo>
                      <a:pt x="62" y="21"/>
                    </a:lnTo>
                    <a:lnTo>
                      <a:pt x="80" y="14"/>
                    </a:lnTo>
                    <a:lnTo>
                      <a:pt x="102" y="9"/>
                    </a:lnTo>
                    <a:lnTo>
                      <a:pt x="122" y="5"/>
                    </a:lnTo>
                    <a:lnTo>
                      <a:pt x="152" y="2"/>
                    </a:lnTo>
                    <a:lnTo>
                      <a:pt x="164" y="0"/>
                    </a:lnTo>
                    <a:lnTo>
                      <a:pt x="164" y="129"/>
                    </a:lnTo>
                    <a:lnTo>
                      <a:pt x="149" y="131"/>
                    </a:lnTo>
                    <a:lnTo>
                      <a:pt x="137" y="131"/>
                    </a:lnTo>
                    <a:lnTo>
                      <a:pt x="126" y="132"/>
                    </a:lnTo>
                    <a:lnTo>
                      <a:pt x="107" y="138"/>
                    </a:lnTo>
                    <a:lnTo>
                      <a:pt x="89" y="143"/>
                    </a:lnTo>
                    <a:lnTo>
                      <a:pt x="71" y="150"/>
                    </a:lnTo>
                    <a:lnTo>
                      <a:pt x="62" y="155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1709" name="AutoShape 39"/>
            <p:cNvSpPr>
              <a:spLocks noChangeAspect="1" noChangeArrowheads="1"/>
            </p:cNvSpPr>
            <p:nvPr/>
          </p:nvSpPr>
          <p:spPr bwMode="auto">
            <a:xfrm>
              <a:off x="2202" y="864"/>
              <a:ext cx="195" cy="375"/>
            </a:xfrm>
            <a:prstGeom prst="downArrow">
              <a:avLst>
                <a:gd name="adj1" fmla="val 50000"/>
                <a:gd name="adj2" fmla="val 48077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" name="Group 40"/>
          <p:cNvGrpSpPr>
            <a:grpSpLocks noChangeAspect="1"/>
          </p:cNvGrpSpPr>
          <p:nvPr/>
        </p:nvGrpSpPr>
        <p:grpSpPr bwMode="auto">
          <a:xfrm>
            <a:off x="6357938" y="1625600"/>
            <a:ext cx="1727200" cy="2192338"/>
            <a:chOff x="3003" y="864"/>
            <a:chExt cx="1163" cy="1476"/>
          </a:xfrm>
        </p:grpSpPr>
        <p:grpSp>
          <p:nvGrpSpPr>
            <p:cNvPr id="9" name="Group 41"/>
            <p:cNvGrpSpPr>
              <a:grpSpLocks noChangeAspect="1"/>
            </p:cNvGrpSpPr>
            <p:nvPr/>
          </p:nvGrpSpPr>
          <p:grpSpPr bwMode="auto">
            <a:xfrm>
              <a:off x="3003" y="1176"/>
              <a:ext cx="1163" cy="1164"/>
              <a:chOff x="3003" y="1176"/>
              <a:chExt cx="1163" cy="1164"/>
            </a:xfrm>
          </p:grpSpPr>
          <p:grpSp>
            <p:nvGrpSpPr>
              <p:cNvPr id="10" name="Group 42"/>
              <p:cNvGrpSpPr>
                <a:grpSpLocks noChangeAspect="1"/>
              </p:cNvGrpSpPr>
              <p:nvPr/>
            </p:nvGrpSpPr>
            <p:grpSpPr bwMode="auto">
              <a:xfrm>
                <a:off x="3003" y="1179"/>
                <a:ext cx="1163" cy="1161"/>
                <a:chOff x="525" y="1152"/>
                <a:chExt cx="1449" cy="1446"/>
              </a:xfrm>
            </p:grpSpPr>
            <p:sp>
              <p:nvSpPr>
                <p:cNvPr id="129067" name="Oval 43"/>
                <p:cNvSpPr>
                  <a:spLocks noChangeAspect="1" noChangeArrowheads="1"/>
                </p:cNvSpPr>
                <p:nvPr/>
              </p:nvSpPr>
              <p:spPr bwMode="auto">
                <a:xfrm>
                  <a:off x="528" y="1152"/>
                  <a:ext cx="1440" cy="1439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1698" name="Oval 44"/>
                <p:cNvSpPr>
                  <a:spLocks noChangeAspect="1" noChangeArrowheads="1"/>
                </p:cNvSpPr>
                <p:nvPr/>
              </p:nvSpPr>
              <p:spPr bwMode="auto">
                <a:xfrm>
                  <a:off x="687" y="1302"/>
                  <a:ext cx="1152" cy="115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699" name="Oval 45"/>
                <p:cNvSpPr>
                  <a:spLocks noChangeAspect="1" noChangeArrowheads="1"/>
                </p:cNvSpPr>
                <p:nvPr/>
              </p:nvSpPr>
              <p:spPr bwMode="auto">
                <a:xfrm>
                  <a:off x="831" y="1446"/>
                  <a:ext cx="864" cy="86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700" name="Oval 46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605"/>
                  <a:ext cx="576" cy="57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701" name="Line 47"/>
                <p:cNvSpPr>
                  <a:spLocks noChangeAspect="1" noChangeShapeType="1"/>
                </p:cNvSpPr>
                <p:nvPr/>
              </p:nvSpPr>
              <p:spPr bwMode="auto">
                <a:xfrm>
                  <a:off x="1248" y="1152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702" name="Line 48"/>
                <p:cNvSpPr>
                  <a:spLocks noChangeAspect="1" noChangeShapeType="1"/>
                </p:cNvSpPr>
                <p:nvPr/>
              </p:nvSpPr>
              <p:spPr bwMode="auto">
                <a:xfrm rot="1800000">
                  <a:off x="1251" y="1155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703" name="Line 49"/>
                <p:cNvSpPr>
                  <a:spLocks noChangeAspect="1" noChangeShapeType="1"/>
                </p:cNvSpPr>
                <p:nvPr/>
              </p:nvSpPr>
              <p:spPr bwMode="auto">
                <a:xfrm rot="3600000">
                  <a:off x="1245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704" name="Line 50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1245" y="1140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705" name="Line 51"/>
                <p:cNvSpPr>
                  <a:spLocks noChangeAspect="1" noChangeShapeType="1"/>
                </p:cNvSpPr>
                <p:nvPr/>
              </p:nvSpPr>
              <p:spPr bwMode="auto">
                <a:xfrm rot="7200000">
                  <a:off x="1254" y="1131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706" name="Line 52"/>
                <p:cNvSpPr>
                  <a:spLocks noChangeAspect="1" noChangeShapeType="1"/>
                </p:cNvSpPr>
                <p:nvPr/>
              </p:nvSpPr>
              <p:spPr bwMode="auto">
                <a:xfrm rot="9000000">
                  <a:off x="1263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707" name="Oval 53"/>
                <p:cNvSpPr>
                  <a:spLocks noChangeAspect="1" noChangeArrowheads="1"/>
                </p:cNvSpPr>
                <p:nvPr/>
              </p:nvSpPr>
              <p:spPr bwMode="auto">
                <a:xfrm>
                  <a:off x="1107" y="1749"/>
                  <a:ext cx="288" cy="2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1694" name="Freeform 54"/>
              <p:cNvSpPr>
                <a:spLocks noChangeAspect="1"/>
              </p:cNvSpPr>
              <p:nvPr/>
            </p:nvSpPr>
            <p:spPr bwMode="auto">
              <a:xfrm rot="10800000">
                <a:off x="3582" y="1182"/>
                <a:ext cx="293" cy="189"/>
              </a:xfrm>
              <a:custGeom>
                <a:avLst/>
                <a:gdLst>
                  <a:gd name="T0" fmla="*/ 0 w 287"/>
                  <a:gd name="T1" fmla="*/ 102 h 177"/>
                  <a:gd name="T2" fmla="*/ 59 w 287"/>
                  <a:gd name="T3" fmla="*/ 0 h 177"/>
                  <a:gd name="T4" fmla="*/ 89 w 287"/>
                  <a:gd name="T5" fmla="*/ 17 h 177"/>
                  <a:gd name="T6" fmla="*/ 117 w 287"/>
                  <a:gd name="T7" fmla="*/ 30 h 177"/>
                  <a:gd name="T8" fmla="*/ 147 w 287"/>
                  <a:gd name="T9" fmla="*/ 42 h 177"/>
                  <a:gd name="T10" fmla="*/ 168 w 287"/>
                  <a:gd name="T11" fmla="*/ 48 h 177"/>
                  <a:gd name="T12" fmla="*/ 195 w 287"/>
                  <a:gd name="T13" fmla="*/ 56 h 177"/>
                  <a:gd name="T14" fmla="*/ 222 w 287"/>
                  <a:gd name="T15" fmla="*/ 60 h 177"/>
                  <a:gd name="T16" fmla="*/ 246 w 287"/>
                  <a:gd name="T17" fmla="*/ 65 h 177"/>
                  <a:gd name="T18" fmla="*/ 264 w 287"/>
                  <a:gd name="T19" fmla="*/ 66 h 177"/>
                  <a:gd name="T20" fmla="*/ 287 w 287"/>
                  <a:gd name="T21" fmla="*/ 66 h 177"/>
                  <a:gd name="T22" fmla="*/ 287 w 287"/>
                  <a:gd name="T23" fmla="*/ 177 h 177"/>
                  <a:gd name="T24" fmla="*/ 252 w 287"/>
                  <a:gd name="T25" fmla="*/ 177 h 177"/>
                  <a:gd name="T26" fmla="*/ 228 w 287"/>
                  <a:gd name="T27" fmla="*/ 176 h 177"/>
                  <a:gd name="T28" fmla="*/ 200 w 287"/>
                  <a:gd name="T29" fmla="*/ 173 h 177"/>
                  <a:gd name="T30" fmla="*/ 170 w 287"/>
                  <a:gd name="T31" fmla="*/ 167 h 177"/>
                  <a:gd name="T32" fmla="*/ 144 w 287"/>
                  <a:gd name="T33" fmla="*/ 161 h 177"/>
                  <a:gd name="T34" fmla="*/ 110 w 287"/>
                  <a:gd name="T35" fmla="*/ 152 h 177"/>
                  <a:gd name="T36" fmla="*/ 69 w 287"/>
                  <a:gd name="T37" fmla="*/ 138 h 177"/>
                  <a:gd name="T38" fmla="*/ 42 w 287"/>
                  <a:gd name="T39" fmla="*/ 126 h 177"/>
                  <a:gd name="T40" fmla="*/ 23 w 287"/>
                  <a:gd name="T41" fmla="*/ 116 h 177"/>
                  <a:gd name="T42" fmla="*/ 0 w 287"/>
                  <a:gd name="T43" fmla="*/ 102 h 17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87"/>
                  <a:gd name="T67" fmla="*/ 0 h 177"/>
                  <a:gd name="T68" fmla="*/ 287 w 287"/>
                  <a:gd name="T69" fmla="*/ 177 h 17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87" h="177">
                    <a:moveTo>
                      <a:pt x="0" y="102"/>
                    </a:moveTo>
                    <a:lnTo>
                      <a:pt x="59" y="0"/>
                    </a:lnTo>
                    <a:lnTo>
                      <a:pt x="89" y="17"/>
                    </a:lnTo>
                    <a:lnTo>
                      <a:pt x="117" y="30"/>
                    </a:lnTo>
                    <a:lnTo>
                      <a:pt x="147" y="42"/>
                    </a:lnTo>
                    <a:lnTo>
                      <a:pt x="168" y="48"/>
                    </a:lnTo>
                    <a:lnTo>
                      <a:pt x="195" y="56"/>
                    </a:lnTo>
                    <a:lnTo>
                      <a:pt x="222" y="60"/>
                    </a:lnTo>
                    <a:lnTo>
                      <a:pt x="246" y="65"/>
                    </a:lnTo>
                    <a:lnTo>
                      <a:pt x="264" y="66"/>
                    </a:lnTo>
                    <a:lnTo>
                      <a:pt x="287" y="66"/>
                    </a:lnTo>
                    <a:lnTo>
                      <a:pt x="287" y="177"/>
                    </a:lnTo>
                    <a:lnTo>
                      <a:pt x="252" y="177"/>
                    </a:lnTo>
                    <a:lnTo>
                      <a:pt x="228" y="176"/>
                    </a:lnTo>
                    <a:lnTo>
                      <a:pt x="200" y="173"/>
                    </a:lnTo>
                    <a:lnTo>
                      <a:pt x="170" y="167"/>
                    </a:lnTo>
                    <a:lnTo>
                      <a:pt x="144" y="161"/>
                    </a:lnTo>
                    <a:lnTo>
                      <a:pt x="110" y="152"/>
                    </a:lnTo>
                    <a:lnTo>
                      <a:pt x="69" y="138"/>
                    </a:lnTo>
                    <a:lnTo>
                      <a:pt x="42" y="126"/>
                    </a:lnTo>
                    <a:lnTo>
                      <a:pt x="23" y="116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695" name="Freeform 55"/>
              <p:cNvSpPr>
                <a:spLocks noChangeAspect="1"/>
              </p:cNvSpPr>
              <p:nvPr/>
            </p:nvSpPr>
            <p:spPr bwMode="auto">
              <a:xfrm>
                <a:off x="3414" y="1970"/>
                <a:ext cx="170" cy="139"/>
              </a:xfrm>
              <a:custGeom>
                <a:avLst/>
                <a:gdLst>
                  <a:gd name="T0" fmla="*/ 0 w 170"/>
                  <a:gd name="T1" fmla="*/ 85 h 139"/>
                  <a:gd name="T2" fmla="*/ 50 w 170"/>
                  <a:gd name="T3" fmla="*/ 0 h 139"/>
                  <a:gd name="T4" fmla="*/ 75 w 170"/>
                  <a:gd name="T5" fmla="*/ 15 h 139"/>
                  <a:gd name="T6" fmla="*/ 102 w 170"/>
                  <a:gd name="T7" fmla="*/ 24 h 139"/>
                  <a:gd name="T8" fmla="*/ 128 w 170"/>
                  <a:gd name="T9" fmla="*/ 31 h 139"/>
                  <a:gd name="T10" fmla="*/ 170 w 170"/>
                  <a:gd name="T11" fmla="*/ 36 h 139"/>
                  <a:gd name="T12" fmla="*/ 170 w 170"/>
                  <a:gd name="T13" fmla="*/ 139 h 139"/>
                  <a:gd name="T14" fmla="*/ 141 w 170"/>
                  <a:gd name="T15" fmla="*/ 136 h 139"/>
                  <a:gd name="T16" fmla="*/ 105 w 170"/>
                  <a:gd name="T17" fmla="*/ 130 h 139"/>
                  <a:gd name="T18" fmla="*/ 74 w 170"/>
                  <a:gd name="T19" fmla="*/ 121 h 139"/>
                  <a:gd name="T20" fmla="*/ 38 w 170"/>
                  <a:gd name="T21" fmla="*/ 108 h 139"/>
                  <a:gd name="T22" fmla="*/ 23 w 170"/>
                  <a:gd name="T23" fmla="*/ 102 h 139"/>
                  <a:gd name="T24" fmla="*/ 0 w 170"/>
                  <a:gd name="T25" fmla="*/ 85 h 13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0"/>
                  <a:gd name="T40" fmla="*/ 0 h 139"/>
                  <a:gd name="T41" fmla="*/ 170 w 170"/>
                  <a:gd name="T42" fmla="*/ 139 h 13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0" h="139">
                    <a:moveTo>
                      <a:pt x="0" y="85"/>
                    </a:moveTo>
                    <a:lnTo>
                      <a:pt x="50" y="0"/>
                    </a:lnTo>
                    <a:lnTo>
                      <a:pt x="75" y="15"/>
                    </a:lnTo>
                    <a:lnTo>
                      <a:pt x="102" y="24"/>
                    </a:lnTo>
                    <a:lnTo>
                      <a:pt x="128" y="31"/>
                    </a:lnTo>
                    <a:lnTo>
                      <a:pt x="170" y="36"/>
                    </a:lnTo>
                    <a:lnTo>
                      <a:pt x="170" y="139"/>
                    </a:lnTo>
                    <a:lnTo>
                      <a:pt x="141" y="136"/>
                    </a:lnTo>
                    <a:lnTo>
                      <a:pt x="105" y="130"/>
                    </a:lnTo>
                    <a:lnTo>
                      <a:pt x="74" y="121"/>
                    </a:lnTo>
                    <a:lnTo>
                      <a:pt x="38" y="108"/>
                    </a:lnTo>
                    <a:lnTo>
                      <a:pt x="23" y="102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696" name="Freeform 56"/>
              <p:cNvSpPr>
                <a:spLocks noChangeAspect="1"/>
              </p:cNvSpPr>
              <p:nvPr/>
            </p:nvSpPr>
            <p:spPr bwMode="auto">
              <a:xfrm>
                <a:off x="3003" y="1176"/>
                <a:ext cx="579" cy="873"/>
              </a:xfrm>
              <a:custGeom>
                <a:avLst/>
                <a:gdLst>
                  <a:gd name="T0" fmla="*/ 80 w 579"/>
                  <a:gd name="T1" fmla="*/ 873 h 873"/>
                  <a:gd name="T2" fmla="*/ 188 w 579"/>
                  <a:gd name="T3" fmla="*/ 810 h 873"/>
                  <a:gd name="T4" fmla="*/ 182 w 579"/>
                  <a:gd name="T5" fmla="*/ 800 h 873"/>
                  <a:gd name="T6" fmla="*/ 167 w 579"/>
                  <a:gd name="T7" fmla="*/ 770 h 873"/>
                  <a:gd name="T8" fmla="*/ 156 w 579"/>
                  <a:gd name="T9" fmla="*/ 741 h 873"/>
                  <a:gd name="T10" fmla="*/ 147 w 579"/>
                  <a:gd name="T11" fmla="*/ 711 h 873"/>
                  <a:gd name="T12" fmla="*/ 140 w 579"/>
                  <a:gd name="T13" fmla="*/ 687 h 873"/>
                  <a:gd name="T14" fmla="*/ 135 w 579"/>
                  <a:gd name="T15" fmla="*/ 654 h 873"/>
                  <a:gd name="T16" fmla="*/ 131 w 579"/>
                  <a:gd name="T17" fmla="*/ 614 h 873"/>
                  <a:gd name="T18" fmla="*/ 129 w 579"/>
                  <a:gd name="T19" fmla="*/ 564 h 873"/>
                  <a:gd name="T20" fmla="*/ 134 w 579"/>
                  <a:gd name="T21" fmla="*/ 525 h 873"/>
                  <a:gd name="T22" fmla="*/ 140 w 579"/>
                  <a:gd name="T23" fmla="*/ 489 h 873"/>
                  <a:gd name="T24" fmla="*/ 155 w 579"/>
                  <a:gd name="T25" fmla="*/ 434 h 873"/>
                  <a:gd name="T26" fmla="*/ 179 w 579"/>
                  <a:gd name="T27" fmla="*/ 377 h 873"/>
                  <a:gd name="T28" fmla="*/ 201 w 579"/>
                  <a:gd name="T29" fmla="*/ 338 h 873"/>
                  <a:gd name="T30" fmla="*/ 233 w 579"/>
                  <a:gd name="T31" fmla="*/ 294 h 873"/>
                  <a:gd name="T32" fmla="*/ 264 w 579"/>
                  <a:gd name="T33" fmla="*/ 258 h 873"/>
                  <a:gd name="T34" fmla="*/ 305 w 579"/>
                  <a:gd name="T35" fmla="*/ 222 h 873"/>
                  <a:gd name="T36" fmla="*/ 338 w 579"/>
                  <a:gd name="T37" fmla="*/ 198 h 873"/>
                  <a:gd name="T38" fmla="*/ 381 w 579"/>
                  <a:gd name="T39" fmla="*/ 173 h 873"/>
                  <a:gd name="T40" fmla="*/ 434 w 579"/>
                  <a:gd name="T41" fmla="*/ 149 h 873"/>
                  <a:gd name="T42" fmla="*/ 485 w 579"/>
                  <a:gd name="T43" fmla="*/ 135 h 873"/>
                  <a:gd name="T44" fmla="*/ 545 w 579"/>
                  <a:gd name="T45" fmla="*/ 125 h 873"/>
                  <a:gd name="T46" fmla="*/ 579 w 579"/>
                  <a:gd name="T47" fmla="*/ 123 h 873"/>
                  <a:gd name="T48" fmla="*/ 579 w 579"/>
                  <a:gd name="T49" fmla="*/ 0 h 873"/>
                  <a:gd name="T50" fmla="*/ 536 w 579"/>
                  <a:gd name="T51" fmla="*/ 0 h 873"/>
                  <a:gd name="T52" fmla="*/ 507 w 579"/>
                  <a:gd name="T53" fmla="*/ 6 h 873"/>
                  <a:gd name="T54" fmla="*/ 480 w 579"/>
                  <a:gd name="T55" fmla="*/ 11 h 873"/>
                  <a:gd name="T56" fmla="*/ 443 w 579"/>
                  <a:gd name="T57" fmla="*/ 17 h 873"/>
                  <a:gd name="T58" fmla="*/ 386 w 579"/>
                  <a:gd name="T59" fmla="*/ 33 h 873"/>
                  <a:gd name="T60" fmla="*/ 354 w 579"/>
                  <a:gd name="T61" fmla="*/ 48 h 873"/>
                  <a:gd name="T62" fmla="*/ 320 w 579"/>
                  <a:gd name="T63" fmla="*/ 62 h 873"/>
                  <a:gd name="T64" fmla="*/ 282 w 579"/>
                  <a:gd name="T65" fmla="*/ 86 h 873"/>
                  <a:gd name="T66" fmla="*/ 249 w 579"/>
                  <a:gd name="T67" fmla="*/ 105 h 873"/>
                  <a:gd name="T68" fmla="*/ 219 w 579"/>
                  <a:gd name="T69" fmla="*/ 128 h 873"/>
                  <a:gd name="T70" fmla="*/ 189 w 579"/>
                  <a:gd name="T71" fmla="*/ 153 h 873"/>
                  <a:gd name="T72" fmla="*/ 167 w 579"/>
                  <a:gd name="T73" fmla="*/ 174 h 873"/>
                  <a:gd name="T74" fmla="*/ 146 w 579"/>
                  <a:gd name="T75" fmla="*/ 197 h 873"/>
                  <a:gd name="T76" fmla="*/ 126 w 579"/>
                  <a:gd name="T77" fmla="*/ 222 h 873"/>
                  <a:gd name="T78" fmla="*/ 104 w 579"/>
                  <a:gd name="T79" fmla="*/ 251 h 873"/>
                  <a:gd name="T80" fmla="*/ 83 w 579"/>
                  <a:gd name="T81" fmla="*/ 282 h 873"/>
                  <a:gd name="T82" fmla="*/ 63 w 579"/>
                  <a:gd name="T83" fmla="*/ 318 h 873"/>
                  <a:gd name="T84" fmla="*/ 45 w 579"/>
                  <a:gd name="T85" fmla="*/ 357 h 873"/>
                  <a:gd name="T86" fmla="*/ 35 w 579"/>
                  <a:gd name="T87" fmla="*/ 387 h 873"/>
                  <a:gd name="T88" fmla="*/ 21 w 579"/>
                  <a:gd name="T89" fmla="*/ 429 h 873"/>
                  <a:gd name="T90" fmla="*/ 9 w 579"/>
                  <a:gd name="T91" fmla="*/ 482 h 873"/>
                  <a:gd name="T92" fmla="*/ 5 w 579"/>
                  <a:gd name="T93" fmla="*/ 518 h 873"/>
                  <a:gd name="T94" fmla="*/ 0 w 579"/>
                  <a:gd name="T95" fmla="*/ 567 h 873"/>
                  <a:gd name="T96" fmla="*/ 0 w 579"/>
                  <a:gd name="T97" fmla="*/ 611 h 873"/>
                  <a:gd name="T98" fmla="*/ 6 w 579"/>
                  <a:gd name="T99" fmla="*/ 665 h 873"/>
                  <a:gd name="T100" fmla="*/ 17 w 579"/>
                  <a:gd name="T101" fmla="*/ 717 h 873"/>
                  <a:gd name="T102" fmla="*/ 24 w 579"/>
                  <a:gd name="T103" fmla="*/ 746 h 873"/>
                  <a:gd name="T104" fmla="*/ 42 w 579"/>
                  <a:gd name="T105" fmla="*/ 795 h 873"/>
                  <a:gd name="T106" fmla="*/ 57 w 579"/>
                  <a:gd name="T107" fmla="*/ 831 h 873"/>
                  <a:gd name="T108" fmla="*/ 72 w 579"/>
                  <a:gd name="T109" fmla="*/ 858 h 873"/>
                  <a:gd name="T110" fmla="*/ 80 w 579"/>
                  <a:gd name="T111" fmla="*/ 873 h 87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79"/>
                  <a:gd name="T169" fmla="*/ 0 h 873"/>
                  <a:gd name="T170" fmla="*/ 579 w 579"/>
                  <a:gd name="T171" fmla="*/ 873 h 87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79" h="873">
                    <a:moveTo>
                      <a:pt x="80" y="873"/>
                    </a:moveTo>
                    <a:lnTo>
                      <a:pt x="188" y="810"/>
                    </a:lnTo>
                    <a:lnTo>
                      <a:pt x="182" y="800"/>
                    </a:lnTo>
                    <a:lnTo>
                      <a:pt x="167" y="770"/>
                    </a:lnTo>
                    <a:lnTo>
                      <a:pt x="156" y="741"/>
                    </a:lnTo>
                    <a:lnTo>
                      <a:pt x="147" y="711"/>
                    </a:lnTo>
                    <a:lnTo>
                      <a:pt x="140" y="687"/>
                    </a:lnTo>
                    <a:lnTo>
                      <a:pt x="135" y="654"/>
                    </a:lnTo>
                    <a:lnTo>
                      <a:pt x="131" y="614"/>
                    </a:lnTo>
                    <a:lnTo>
                      <a:pt x="129" y="564"/>
                    </a:lnTo>
                    <a:lnTo>
                      <a:pt x="134" y="525"/>
                    </a:lnTo>
                    <a:lnTo>
                      <a:pt x="140" y="489"/>
                    </a:lnTo>
                    <a:lnTo>
                      <a:pt x="155" y="434"/>
                    </a:lnTo>
                    <a:lnTo>
                      <a:pt x="179" y="377"/>
                    </a:lnTo>
                    <a:lnTo>
                      <a:pt x="201" y="338"/>
                    </a:lnTo>
                    <a:lnTo>
                      <a:pt x="233" y="294"/>
                    </a:lnTo>
                    <a:lnTo>
                      <a:pt x="264" y="258"/>
                    </a:lnTo>
                    <a:lnTo>
                      <a:pt x="305" y="222"/>
                    </a:lnTo>
                    <a:lnTo>
                      <a:pt x="338" y="198"/>
                    </a:lnTo>
                    <a:lnTo>
                      <a:pt x="381" y="173"/>
                    </a:lnTo>
                    <a:lnTo>
                      <a:pt x="434" y="149"/>
                    </a:lnTo>
                    <a:lnTo>
                      <a:pt x="485" y="135"/>
                    </a:lnTo>
                    <a:lnTo>
                      <a:pt x="545" y="125"/>
                    </a:lnTo>
                    <a:lnTo>
                      <a:pt x="579" y="123"/>
                    </a:lnTo>
                    <a:lnTo>
                      <a:pt x="579" y="0"/>
                    </a:lnTo>
                    <a:lnTo>
                      <a:pt x="536" y="0"/>
                    </a:lnTo>
                    <a:lnTo>
                      <a:pt x="507" y="6"/>
                    </a:lnTo>
                    <a:lnTo>
                      <a:pt x="480" y="11"/>
                    </a:lnTo>
                    <a:lnTo>
                      <a:pt x="443" y="17"/>
                    </a:lnTo>
                    <a:lnTo>
                      <a:pt x="386" y="33"/>
                    </a:lnTo>
                    <a:lnTo>
                      <a:pt x="354" y="48"/>
                    </a:lnTo>
                    <a:lnTo>
                      <a:pt x="320" y="62"/>
                    </a:lnTo>
                    <a:lnTo>
                      <a:pt x="282" y="86"/>
                    </a:lnTo>
                    <a:lnTo>
                      <a:pt x="249" y="105"/>
                    </a:lnTo>
                    <a:lnTo>
                      <a:pt x="219" y="128"/>
                    </a:lnTo>
                    <a:lnTo>
                      <a:pt x="189" y="153"/>
                    </a:lnTo>
                    <a:lnTo>
                      <a:pt x="167" y="174"/>
                    </a:lnTo>
                    <a:lnTo>
                      <a:pt x="146" y="197"/>
                    </a:lnTo>
                    <a:lnTo>
                      <a:pt x="126" y="222"/>
                    </a:lnTo>
                    <a:lnTo>
                      <a:pt x="104" y="251"/>
                    </a:lnTo>
                    <a:lnTo>
                      <a:pt x="83" y="282"/>
                    </a:lnTo>
                    <a:lnTo>
                      <a:pt x="63" y="318"/>
                    </a:lnTo>
                    <a:lnTo>
                      <a:pt x="45" y="357"/>
                    </a:lnTo>
                    <a:lnTo>
                      <a:pt x="35" y="387"/>
                    </a:lnTo>
                    <a:lnTo>
                      <a:pt x="21" y="429"/>
                    </a:lnTo>
                    <a:lnTo>
                      <a:pt x="9" y="482"/>
                    </a:lnTo>
                    <a:lnTo>
                      <a:pt x="5" y="518"/>
                    </a:lnTo>
                    <a:lnTo>
                      <a:pt x="0" y="567"/>
                    </a:lnTo>
                    <a:lnTo>
                      <a:pt x="0" y="611"/>
                    </a:lnTo>
                    <a:lnTo>
                      <a:pt x="6" y="665"/>
                    </a:lnTo>
                    <a:lnTo>
                      <a:pt x="17" y="717"/>
                    </a:lnTo>
                    <a:lnTo>
                      <a:pt x="24" y="746"/>
                    </a:lnTo>
                    <a:lnTo>
                      <a:pt x="42" y="795"/>
                    </a:lnTo>
                    <a:lnTo>
                      <a:pt x="57" y="831"/>
                    </a:lnTo>
                    <a:lnTo>
                      <a:pt x="72" y="858"/>
                    </a:lnTo>
                    <a:lnTo>
                      <a:pt x="80" y="8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1692" name="AutoShape 57"/>
            <p:cNvSpPr>
              <a:spLocks noChangeAspect="1" noChangeArrowheads="1"/>
            </p:cNvSpPr>
            <p:nvPr/>
          </p:nvSpPr>
          <p:spPr bwMode="auto">
            <a:xfrm>
              <a:off x="3492" y="864"/>
              <a:ext cx="195" cy="375"/>
            </a:xfrm>
            <a:prstGeom prst="downArrow">
              <a:avLst>
                <a:gd name="adj1" fmla="val 50000"/>
                <a:gd name="adj2" fmla="val 48077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1689" name="AutoShape 58"/>
          <p:cNvSpPr>
            <a:spLocks noChangeArrowheads="1"/>
          </p:cNvSpPr>
          <p:nvPr/>
        </p:nvSpPr>
        <p:spPr bwMode="auto">
          <a:xfrm>
            <a:off x="1905000" y="2065338"/>
            <a:ext cx="304800" cy="1752600"/>
          </a:xfrm>
          <a:prstGeom prst="curvedRightArrow">
            <a:avLst>
              <a:gd name="adj1" fmla="val 115000"/>
              <a:gd name="adj2" fmla="val 230000"/>
              <a:gd name="adj3" fmla="val 33333"/>
            </a:avLst>
          </a:prstGeom>
          <a:solidFill>
            <a:srgbClr val="F7F5C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690" name="Rectangle 59"/>
          <p:cNvSpPr>
            <a:spLocks noChangeArrowheads="1"/>
          </p:cNvSpPr>
          <p:nvPr/>
        </p:nvSpPr>
        <p:spPr bwMode="auto">
          <a:xfrm>
            <a:off x="3505200" y="4495800"/>
            <a:ext cx="6400800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>
            <a:prstTxWarp prst="textNoShape">
              <a:avLst/>
            </a:prstTxWarp>
          </a:bodyPr>
          <a:lstStyle/>
          <a:p>
            <a:r>
              <a:rPr lang="en-US" sz="2800">
                <a:solidFill>
                  <a:schemeClr val="tx2"/>
                </a:solidFill>
                <a:latin typeface="Calibri" panose="020F0502020204030204" pitchFamily="34" charset="0"/>
              </a:rPr>
              <a:t>Wait for red sector to rotate around</a:t>
            </a:r>
          </a:p>
        </p:txBody>
      </p:sp>
    </p:spTree>
    <p:extLst>
      <p:ext uri="{BB962C8B-B14F-4D97-AF65-F5344CB8AC3E}">
        <p14:creationId xmlns:p14="http://schemas.microsoft.com/office/powerpoint/2010/main" val="17627132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Disk Access – Read</a:t>
            </a:r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2057400" y="3946526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000">
                <a:latin typeface="Calibri" panose="020F0502020204030204" pitchFamily="34" charset="0"/>
              </a:rPr>
              <a:t>After </a:t>
            </a:r>
            <a:r>
              <a:rPr lang="en-US" sz="2000">
                <a:solidFill>
                  <a:srgbClr val="0000FF"/>
                </a:solidFill>
                <a:latin typeface="Calibri" panose="020F0502020204030204" pitchFamily="34" charset="0"/>
              </a:rPr>
              <a:t>BLUE</a:t>
            </a:r>
            <a:r>
              <a:rPr lang="en-US" sz="2000">
                <a:solidFill>
                  <a:schemeClr val="accent2"/>
                </a:solidFill>
                <a:latin typeface="Calibri" panose="020F0502020204030204" pitchFamily="34" charset="0"/>
              </a:rPr>
              <a:t> </a:t>
            </a:r>
            <a:r>
              <a:rPr lang="en-US" sz="2000">
                <a:latin typeface="Calibri" panose="020F0502020204030204" pitchFamily="34" charset="0"/>
              </a:rPr>
              <a:t>read</a:t>
            </a:r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4267200" y="3946526"/>
            <a:ext cx="182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000">
                <a:latin typeface="Calibri" panose="020F0502020204030204" pitchFamily="34" charset="0"/>
              </a:rPr>
              <a:t>Seek for </a:t>
            </a:r>
            <a:r>
              <a:rPr lang="en-US" sz="2000">
                <a:solidFill>
                  <a:srgbClr val="FF0000"/>
                </a:solidFill>
                <a:latin typeface="Calibri" panose="020F0502020204030204" pitchFamily="34" charset="0"/>
              </a:rPr>
              <a:t>RED</a:t>
            </a:r>
            <a:endParaRPr lang="en-US" sz="2000">
              <a:latin typeface="Calibri" panose="020F0502020204030204" pitchFamily="34" charset="0"/>
            </a:endParaRPr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6019800" y="3946526"/>
            <a:ext cx="2438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000">
                <a:latin typeface="Calibri" panose="020F0502020204030204" pitchFamily="34" charset="0"/>
              </a:rPr>
              <a:t>Rotational latency</a:t>
            </a:r>
          </a:p>
        </p:txBody>
      </p:sp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8229600" y="3946526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000">
                <a:latin typeface="Calibri" panose="020F0502020204030204" pitchFamily="34" charset="0"/>
              </a:rPr>
              <a:t>After </a:t>
            </a:r>
            <a:r>
              <a:rPr lang="en-US" sz="2000">
                <a:solidFill>
                  <a:srgbClr val="FF0000"/>
                </a:solidFill>
                <a:latin typeface="Calibri" panose="020F0502020204030204" pitchFamily="34" charset="0"/>
              </a:rPr>
              <a:t>RED</a:t>
            </a:r>
            <a:r>
              <a:rPr lang="en-US" sz="2000">
                <a:latin typeface="Calibri" panose="020F0502020204030204" pitchFamily="34" charset="0"/>
              </a:rPr>
              <a:t> read</a:t>
            </a:r>
          </a:p>
        </p:txBody>
      </p:sp>
      <p:grpSp>
        <p:nvGrpSpPr>
          <p:cNvPr id="2" name="Group 7"/>
          <p:cNvGrpSpPr>
            <a:grpSpLocks noChangeAspect="1"/>
          </p:cNvGrpSpPr>
          <p:nvPr/>
        </p:nvGrpSpPr>
        <p:grpSpPr bwMode="auto">
          <a:xfrm>
            <a:off x="2259013" y="1962150"/>
            <a:ext cx="1727200" cy="1855788"/>
            <a:chOff x="444" y="1113"/>
            <a:chExt cx="1163" cy="1251"/>
          </a:xfrm>
        </p:grpSpPr>
        <p:grpSp>
          <p:nvGrpSpPr>
            <p:cNvPr id="3" name="Group 8"/>
            <p:cNvGrpSpPr>
              <a:grpSpLocks noChangeAspect="1"/>
            </p:cNvGrpSpPr>
            <p:nvPr/>
          </p:nvGrpSpPr>
          <p:grpSpPr bwMode="auto">
            <a:xfrm>
              <a:off x="444" y="1200"/>
              <a:ext cx="1163" cy="1164"/>
              <a:chOff x="444" y="1200"/>
              <a:chExt cx="1163" cy="1164"/>
            </a:xfrm>
          </p:grpSpPr>
          <p:grpSp>
            <p:nvGrpSpPr>
              <p:cNvPr id="4" name="Group 9"/>
              <p:cNvGrpSpPr>
                <a:grpSpLocks noChangeAspect="1"/>
              </p:cNvGrpSpPr>
              <p:nvPr/>
            </p:nvGrpSpPr>
            <p:grpSpPr bwMode="auto">
              <a:xfrm>
                <a:off x="444" y="1200"/>
                <a:ext cx="1163" cy="1161"/>
                <a:chOff x="525" y="1152"/>
                <a:chExt cx="1449" cy="1446"/>
              </a:xfrm>
            </p:grpSpPr>
            <p:sp>
              <p:nvSpPr>
                <p:cNvPr id="131082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528" y="1152"/>
                  <a:ext cx="1440" cy="1439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3796" name="Oval 11"/>
                <p:cNvSpPr>
                  <a:spLocks noChangeAspect="1" noChangeArrowheads="1"/>
                </p:cNvSpPr>
                <p:nvPr/>
              </p:nvSpPr>
              <p:spPr bwMode="auto">
                <a:xfrm>
                  <a:off x="687" y="1302"/>
                  <a:ext cx="1152" cy="115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797" name="Oval 12"/>
                <p:cNvSpPr>
                  <a:spLocks noChangeAspect="1" noChangeArrowheads="1"/>
                </p:cNvSpPr>
                <p:nvPr/>
              </p:nvSpPr>
              <p:spPr bwMode="auto">
                <a:xfrm>
                  <a:off x="831" y="1446"/>
                  <a:ext cx="864" cy="86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798" name="Oval 13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605"/>
                  <a:ext cx="576" cy="57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799" name="Line 14"/>
                <p:cNvSpPr>
                  <a:spLocks noChangeAspect="1" noChangeShapeType="1"/>
                </p:cNvSpPr>
                <p:nvPr/>
              </p:nvSpPr>
              <p:spPr bwMode="auto">
                <a:xfrm>
                  <a:off x="1248" y="1152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800" name="Line 15"/>
                <p:cNvSpPr>
                  <a:spLocks noChangeAspect="1" noChangeShapeType="1"/>
                </p:cNvSpPr>
                <p:nvPr/>
              </p:nvSpPr>
              <p:spPr bwMode="auto">
                <a:xfrm rot="1800000">
                  <a:off x="1251" y="1155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801" name="Line 16"/>
                <p:cNvSpPr>
                  <a:spLocks noChangeAspect="1" noChangeShapeType="1"/>
                </p:cNvSpPr>
                <p:nvPr/>
              </p:nvSpPr>
              <p:spPr bwMode="auto">
                <a:xfrm rot="3600000">
                  <a:off x="1245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802" name="Line 17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1245" y="1140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803" name="Line 18"/>
                <p:cNvSpPr>
                  <a:spLocks noChangeAspect="1" noChangeShapeType="1"/>
                </p:cNvSpPr>
                <p:nvPr/>
              </p:nvSpPr>
              <p:spPr bwMode="auto">
                <a:xfrm rot="7200000">
                  <a:off x="1254" y="1131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804" name="Line 19"/>
                <p:cNvSpPr>
                  <a:spLocks noChangeAspect="1" noChangeShapeType="1"/>
                </p:cNvSpPr>
                <p:nvPr/>
              </p:nvSpPr>
              <p:spPr bwMode="auto">
                <a:xfrm rot="9000000">
                  <a:off x="1263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805" name="Oval 20"/>
                <p:cNvSpPr>
                  <a:spLocks noChangeAspect="1" noChangeArrowheads="1"/>
                </p:cNvSpPr>
                <p:nvPr/>
              </p:nvSpPr>
              <p:spPr bwMode="auto">
                <a:xfrm>
                  <a:off x="1107" y="1749"/>
                  <a:ext cx="288" cy="2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3793" name="Freeform 21"/>
              <p:cNvSpPr>
                <a:spLocks noChangeAspect="1"/>
              </p:cNvSpPr>
              <p:nvPr/>
            </p:nvSpPr>
            <p:spPr bwMode="auto">
              <a:xfrm>
                <a:off x="864" y="1434"/>
                <a:ext cx="164" cy="155"/>
              </a:xfrm>
              <a:custGeom>
                <a:avLst/>
                <a:gdLst>
                  <a:gd name="T0" fmla="*/ 62 w 164"/>
                  <a:gd name="T1" fmla="*/ 155 h 155"/>
                  <a:gd name="T2" fmla="*/ 0 w 164"/>
                  <a:gd name="T3" fmla="*/ 48 h 155"/>
                  <a:gd name="T4" fmla="*/ 21 w 164"/>
                  <a:gd name="T5" fmla="*/ 38 h 155"/>
                  <a:gd name="T6" fmla="*/ 45 w 164"/>
                  <a:gd name="T7" fmla="*/ 26 h 155"/>
                  <a:gd name="T8" fmla="*/ 62 w 164"/>
                  <a:gd name="T9" fmla="*/ 21 h 155"/>
                  <a:gd name="T10" fmla="*/ 80 w 164"/>
                  <a:gd name="T11" fmla="*/ 14 h 155"/>
                  <a:gd name="T12" fmla="*/ 102 w 164"/>
                  <a:gd name="T13" fmla="*/ 9 h 155"/>
                  <a:gd name="T14" fmla="*/ 122 w 164"/>
                  <a:gd name="T15" fmla="*/ 5 h 155"/>
                  <a:gd name="T16" fmla="*/ 152 w 164"/>
                  <a:gd name="T17" fmla="*/ 2 h 155"/>
                  <a:gd name="T18" fmla="*/ 164 w 164"/>
                  <a:gd name="T19" fmla="*/ 0 h 155"/>
                  <a:gd name="T20" fmla="*/ 164 w 164"/>
                  <a:gd name="T21" fmla="*/ 129 h 155"/>
                  <a:gd name="T22" fmla="*/ 149 w 164"/>
                  <a:gd name="T23" fmla="*/ 131 h 155"/>
                  <a:gd name="T24" fmla="*/ 137 w 164"/>
                  <a:gd name="T25" fmla="*/ 131 h 155"/>
                  <a:gd name="T26" fmla="*/ 126 w 164"/>
                  <a:gd name="T27" fmla="*/ 132 h 155"/>
                  <a:gd name="T28" fmla="*/ 107 w 164"/>
                  <a:gd name="T29" fmla="*/ 138 h 155"/>
                  <a:gd name="T30" fmla="*/ 89 w 164"/>
                  <a:gd name="T31" fmla="*/ 143 h 155"/>
                  <a:gd name="T32" fmla="*/ 71 w 164"/>
                  <a:gd name="T33" fmla="*/ 150 h 155"/>
                  <a:gd name="T34" fmla="*/ 62 w 164"/>
                  <a:gd name="T35" fmla="*/ 155 h 1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64"/>
                  <a:gd name="T55" fmla="*/ 0 h 155"/>
                  <a:gd name="T56" fmla="*/ 164 w 164"/>
                  <a:gd name="T57" fmla="*/ 155 h 15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64" h="155">
                    <a:moveTo>
                      <a:pt x="62" y="155"/>
                    </a:moveTo>
                    <a:lnTo>
                      <a:pt x="0" y="48"/>
                    </a:lnTo>
                    <a:lnTo>
                      <a:pt x="21" y="38"/>
                    </a:lnTo>
                    <a:lnTo>
                      <a:pt x="45" y="26"/>
                    </a:lnTo>
                    <a:lnTo>
                      <a:pt x="62" y="21"/>
                    </a:lnTo>
                    <a:lnTo>
                      <a:pt x="80" y="14"/>
                    </a:lnTo>
                    <a:lnTo>
                      <a:pt x="102" y="9"/>
                    </a:lnTo>
                    <a:lnTo>
                      <a:pt x="122" y="5"/>
                    </a:lnTo>
                    <a:lnTo>
                      <a:pt x="152" y="2"/>
                    </a:lnTo>
                    <a:lnTo>
                      <a:pt x="164" y="0"/>
                    </a:lnTo>
                    <a:lnTo>
                      <a:pt x="164" y="129"/>
                    </a:lnTo>
                    <a:lnTo>
                      <a:pt x="149" y="131"/>
                    </a:lnTo>
                    <a:lnTo>
                      <a:pt x="137" y="131"/>
                    </a:lnTo>
                    <a:lnTo>
                      <a:pt x="126" y="132"/>
                    </a:lnTo>
                    <a:lnTo>
                      <a:pt x="107" y="138"/>
                    </a:lnTo>
                    <a:lnTo>
                      <a:pt x="89" y="143"/>
                    </a:lnTo>
                    <a:lnTo>
                      <a:pt x="71" y="150"/>
                    </a:lnTo>
                    <a:lnTo>
                      <a:pt x="62" y="155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794" name="Freeform 22"/>
              <p:cNvSpPr>
                <a:spLocks noChangeAspect="1"/>
              </p:cNvSpPr>
              <p:nvPr/>
            </p:nvSpPr>
            <p:spPr bwMode="auto">
              <a:xfrm rot="-1800000">
                <a:off x="1005" y="2187"/>
                <a:ext cx="287" cy="177"/>
              </a:xfrm>
              <a:custGeom>
                <a:avLst/>
                <a:gdLst>
                  <a:gd name="T0" fmla="*/ 0 w 287"/>
                  <a:gd name="T1" fmla="*/ 102 h 177"/>
                  <a:gd name="T2" fmla="*/ 59 w 287"/>
                  <a:gd name="T3" fmla="*/ 0 h 177"/>
                  <a:gd name="T4" fmla="*/ 89 w 287"/>
                  <a:gd name="T5" fmla="*/ 17 h 177"/>
                  <a:gd name="T6" fmla="*/ 117 w 287"/>
                  <a:gd name="T7" fmla="*/ 30 h 177"/>
                  <a:gd name="T8" fmla="*/ 147 w 287"/>
                  <a:gd name="T9" fmla="*/ 42 h 177"/>
                  <a:gd name="T10" fmla="*/ 168 w 287"/>
                  <a:gd name="T11" fmla="*/ 48 h 177"/>
                  <a:gd name="T12" fmla="*/ 195 w 287"/>
                  <a:gd name="T13" fmla="*/ 56 h 177"/>
                  <a:gd name="T14" fmla="*/ 222 w 287"/>
                  <a:gd name="T15" fmla="*/ 60 h 177"/>
                  <a:gd name="T16" fmla="*/ 246 w 287"/>
                  <a:gd name="T17" fmla="*/ 65 h 177"/>
                  <a:gd name="T18" fmla="*/ 264 w 287"/>
                  <a:gd name="T19" fmla="*/ 66 h 177"/>
                  <a:gd name="T20" fmla="*/ 287 w 287"/>
                  <a:gd name="T21" fmla="*/ 66 h 177"/>
                  <a:gd name="T22" fmla="*/ 287 w 287"/>
                  <a:gd name="T23" fmla="*/ 177 h 177"/>
                  <a:gd name="T24" fmla="*/ 252 w 287"/>
                  <a:gd name="T25" fmla="*/ 177 h 177"/>
                  <a:gd name="T26" fmla="*/ 228 w 287"/>
                  <a:gd name="T27" fmla="*/ 176 h 177"/>
                  <a:gd name="T28" fmla="*/ 200 w 287"/>
                  <a:gd name="T29" fmla="*/ 173 h 177"/>
                  <a:gd name="T30" fmla="*/ 170 w 287"/>
                  <a:gd name="T31" fmla="*/ 167 h 177"/>
                  <a:gd name="T32" fmla="*/ 144 w 287"/>
                  <a:gd name="T33" fmla="*/ 161 h 177"/>
                  <a:gd name="T34" fmla="*/ 110 w 287"/>
                  <a:gd name="T35" fmla="*/ 152 h 177"/>
                  <a:gd name="T36" fmla="*/ 69 w 287"/>
                  <a:gd name="T37" fmla="*/ 138 h 177"/>
                  <a:gd name="T38" fmla="*/ 42 w 287"/>
                  <a:gd name="T39" fmla="*/ 126 h 177"/>
                  <a:gd name="T40" fmla="*/ 23 w 287"/>
                  <a:gd name="T41" fmla="*/ 116 h 177"/>
                  <a:gd name="T42" fmla="*/ 0 w 287"/>
                  <a:gd name="T43" fmla="*/ 102 h 17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87"/>
                  <a:gd name="T67" fmla="*/ 0 h 177"/>
                  <a:gd name="T68" fmla="*/ 287 w 287"/>
                  <a:gd name="T69" fmla="*/ 177 h 17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87" h="177">
                    <a:moveTo>
                      <a:pt x="0" y="102"/>
                    </a:moveTo>
                    <a:lnTo>
                      <a:pt x="59" y="0"/>
                    </a:lnTo>
                    <a:lnTo>
                      <a:pt x="89" y="17"/>
                    </a:lnTo>
                    <a:lnTo>
                      <a:pt x="117" y="30"/>
                    </a:lnTo>
                    <a:lnTo>
                      <a:pt x="147" y="42"/>
                    </a:lnTo>
                    <a:lnTo>
                      <a:pt x="168" y="48"/>
                    </a:lnTo>
                    <a:lnTo>
                      <a:pt x="195" y="56"/>
                    </a:lnTo>
                    <a:lnTo>
                      <a:pt x="222" y="60"/>
                    </a:lnTo>
                    <a:lnTo>
                      <a:pt x="246" y="65"/>
                    </a:lnTo>
                    <a:lnTo>
                      <a:pt x="264" y="66"/>
                    </a:lnTo>
                    <a:lnTo>
                      <a:pt x="287" y="66"/>
                    </a:lnTo>
                    <a:lnTo>
                      <a:pt x="287" y="177"/>
                    </a:lnTo>
                    <a:lnTo>
                      <a:pt x="252" y="177"/>
                    </a:lnTo>
                    <a:lnTo>
                      <a:pt x="228" y="176"/>
                    </a:lnTo>
                    <a:lnTo>
                      <a:pt x="200" y="173"/>
                    </a:lnTo>
                    <a:lnTo>
                      <a:pt x="170" y="167"/>
                    </a:lnTo>
                    <a:lnTo>
                      <a:pt x="144" y="161"/>
                    </a:lnTo>
                    <a:lnTo>
                      <a:pt x="110" y="152"/>
                    </a:lnTo>
                    <a:lnTo>
                      <a:pt x="69" y="138"/>
                    </a:lnTo>
                    <a:lnTo>
                      <a:pt x="42" y="126"/>
                    </a:lnTo>
                    <a:lnTo>
                      <a:pt x="23" y="116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3791" name="AutoShape 23"/>
            <p:cNvSpPr>
              <a:spLocks noChangeAspect="1" noChangeArrowheads="1"/>
            </p:cNvSpPr>
            <p:nvPr/>
          </p:nvSpPr>
          <p:spPr bwMode="auto">
            <a:xfrm>
              <a:off x="933" y="1113"/>
              <a:ext cx="195" cy="375"/>
            </a:xfrm>
            <a:prstGeom prst="downArrow">
              <a:avLst>
                <a:gd name="adj1" fmla="val 50000"/>
                <a:gd name="adj2" fmla="val 48077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24"/>
          <p:cNvGrpSpPr>
            <a:grpSpLocks noChangeAspect="1"/>
          </p:cNvGrpSpPr>
          <p:nvPr/>
        </p:nvGrpSpPr>
        <p:grpSpPr bwMode="auto">
          <a:xfrm>
            <a:off x="4308475" y="1600200"/>
            <a:ext cx="1727200" cy="2217738"/>
            <a:chOff x="1716" y="864"/>
            <a:chExt cx="1163" cy="1494"/>
          </a:xfrm>
        </p:grpSpPr>
        <p:grpSp>
          <p:nvGrpSpPr>
            <p:cNvPr id="6" name="Group 25"/>
            <p:cNvGrpSpPr>
              <a:grpSpLocks noChangeAspect="1"/>
            </p:cNvGrpSpPr>
            <p:nvPr/>
          </p:nvGrpSpPr>
          <p:grpSpPr bwMode="auto">
            <a:xfrm>
              <a:off x="1716" y="1197"/>
              <a:ext cx="1163" cy="1161"/>
              <a:chOff x="1716" y="1197"/>
              <a:chExt cx="1163" cy="1161"/>
            </a:xfrm>
          </p:grpSpPr>
          <p:grpSp>
            <p:nvGrpSpPr>
              <p:cNvPr id="7" name="Group 26"/>
              <p:cNvGrpSpPr>
                <a:grpSpLocks noChangeAspect="1"/>
              </p:cNvGrpSpPr>
              <p:nvPr/>
            </p:nvGrpSpPr>
            <p:grpSpPr bwMode="auto">
              <a:xfrm>
                <a:off x="1716" y="1197"/>
                <a:ext cx="1163" cy="1161"/>
                <a:chOff x="525" y="1152"/>
                <a:chExt cx="1449" cy="1446"/>
              </a:xfrm>
            </p:grpSpPr>
            <p:sp>
              <p:nvSpPr>
                <p:cNvPr id="131099" name="Oval 27"/>
                <p:cNvSpPr>
                  <a:spLocks noChangeAspect="1" noChangeArrowheads="1"/>
                </p:cNvSpPr>
                <p:nvPr/>
              </p:nvSpPr>
              <p:spPr bwMode="auto">
                <a:xfrm>
                  <a:off x="528" y="1151"/>
                  <a:ext cx="1440" cy="1440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3780" name="Oval 28"/>
                <p:cNvSpPr>
                  <a:spLocks noChangeAspect="1" noChangeArrowheads="1"/>
                </p:cNvSpPr>
                <p:nvPr/>
              </p:nvSpPr>
              <p:spPr bwMode="auto">
                <a:xfrm>
                  <a:off x="687" y="1302"/>
                  <a:ext cx="1152" cy="115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781" name="Oval 29"/>
                <p:cNvSpPr>
                  <a:spLocks noChangeAspect="1" noChangeArrowheads="1"/>
                </p:cNvSpPr>
                <p:nvPr/>
              </p:nvSpPr>
              <p:spPr bwMode="auto">
                <a:xfrm>
                  <a:off x="831" y="1446"/>
                  <a:ext cx="864" cy="86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782" name="Oval 30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605"/>
                  <a:ext cx="576" cy="57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783" name="Line 31"/>
                <p:cNvSpPr>
                  <a:spLocks noChangeAspect="1" noChangeShapeType="1"/>
                </p:cNvSpPr>
                <p:nvPr/>
              </p:nvSpPr>
              <p:spPr bwMode="auto">
                <a:xfrm>
                  <a:off x="1248" y="1152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784" name="Line 32"/>
                <p:cNvSpPr>
                  <a:spLocks noChangeAspect="1" noChangeShapeType="1"/>
                </p:cNvSpPr>
                <p:nvPr/>
              </p:nvSpPr>
              <p:spPr bwMode="auto">
                <a:xfrm rot="1800000">
                  <a:off x="1251" y="1155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785" name="Line 33"/>
                <p:cNvSpPr>
                  <a:spLocks noChangeAspect="1" noChangeShapeType="1"/>
                </p:cNvSpPr>
                <p:nvPr/>
              </p:nvSpPr>
              <p:spPr bwMode="auto">
                <a:xfrm rot="3600000">
                  <a:off x="1245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786" name="Line 34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1245" y="1140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787" name="Line 35"/>
                <p:cNvSpPr>
                  <a:spLocks noChangeAspect="1" noChangeShapeType="1"/>
                </p:cNvSpPr>
                <p:nvPr/>
              </p:nvSpPr>
              <p:spPr bwMode="auto">
                <a:xfrm rot="7200000">
                  <a:off x="1254" y="1131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788" name="Line 36"/>
                <p:cNvSpPr>
                  <a:spLocks noChangeAspect="1" noChangeShapeType="1"/>
                </p:cNvSpPr>
                <p:nvPr/>
              </p:nvSpPr>
              <p:spPr bwMode="auto">
                <a:xfrm rot="9000000">
                  <a:off x="1263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789" name="Oval 37"/>
                <p:cNvSpPr>
                  <a:spLocks noChangeAspect="1" noChangeArrowheads="1"/>
                </p:cNvSpPr>
                <p:nvPr/>
              </p:nvSpPr>
              <p:spPr bwMode="auto">
                <a:xfrm>
                  <a:off x="1107" y="1749"/>
                  <a:ext cx="288" cy="2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3777" name="Freeform 38"/>
              <p:cNvSpPr>
                <a:spLocks noChangeAspect="1"/>
              </p:cNvSpPr>
              <p:nvPr/>
            </p:nvSpPr>
            <p:spPr bwMode="auto">
              <a:xfrm rot="-3600000">
                <a:off x="2512" y="2050"/>
                <a:ext cx="296" cy="177"/>
              </a:xfrm>
              <a:custGeom>
                <a:avLst/>
                <a:gdLst>
                  <a:gd name="T0" fmla="*/ 0 w 287"/>
                  <a:gd name="T1" fmla="*/ 102 h 177"/>
                  <a:gd name="T2" fmla="*/ 59 w 287"/>
                  <a:gd name="T3" fmla="*/ 0 h 177"/>
                  <a:gd name="T4" fmla="*/ 89 w 287"/>
                  <a:gd name="T5" fmla="*/ 17 h 177"/>
                  <a:gd name="T6" fmla="*/ 117 w 287"/>
                  <a:gd name="T7" fmla="*/ 30 h 177"/>
                  <a:gd name="T8" fmla="*/ 147 w 287"/>
                  <a:gd name="T9" fmla="*/ 42 h 177"/>
                  <a:gd name="T10" fmla="*/ 168 w 287"/>
                  <a:gd name="T11" fmla="*/ 48 h 177"/>
                  <a:gd name="T12" fmla="*/ 195 w 287"/>
                  <a:gd name="T13" fmla="*/ 56 h 177"/>
                  <a:gd name="T14" fmla="*/ 222 w 287"/>
                  <a:gd name="T15" fmla="*/ 60 h 177"/>
                  <a:gd name="T16" fmla="*/ 246 w 287"/>
                  <a:gd name="T17" fmla="*/ 65 h 177"/>
                  <a:gd name="T18" fmla="*/ 264 w 287"/>
                  <a:gd name="T19" fmla="*/ 66 h 177"/>
                  <a:gd name="T20" fmla="*/ 287 w 287"/>
                  <a:gd name="T21" fmla="*/ 66 h 177"/>
                  <a:gd name="T22" fmla="*/ 287 w 287"/>
                  <a:gd name="T23" fmla="*/ 177 h 177"/>
                  <a:gd name="T24" fmla="*/ 252 w 287"/>
                  <a:gd name="T25" fmla="*/ 177 h 177"/>
                  <a:gd name="T26" fmla="*/ 228 w 287"/>
                  <a:gd name="T27" fmla="*/ 176 h 177"/>
                  <a:gd name="T28" fmla="*/ 200 w 287"/>
                  <a:gd name="T29" fmla="*/ 173 h 177"/>
                  <a:gd name="T30" fmla="*/ 170 w 287"/>
                  <a:gd name="T31" fmla="*/ 167 h 177"/>
                  <a:gd name="T32" fmla="*/ 144 w 287"/>
                  <a:gd name="T33" fmla="*/ 161 h 177"/>
                  <a:gd name="T34" fmla="*/ 110 w 287"/>
                  <a:gd name="T35" fmla="*/ 152 h 177"/>
                  <a:gd name="T36" fmla="*/ 69 w 287"/>
                  <a:gd name="T37" fmla="*/ 138 h 177"/>
                  <a:gd name="T38" fmla="*/ 42 w 287"/>
                  <a:gd name="T39" fmla="*/ 126 h 177"/>
                  <a:gd name="T40" fmla="*/ 23 w 287"/>
                  <a:gd name="T41" fmla="*/ 116 h 177"/>
                  <a:gd name="T42" fmla="*/ 0 w 287"/>
                  <a:gd name="T43" fmla="*/ 102 h 17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87"/>
                  <a:gd name="T67" fmla="*/ 0 h 177"/>
                  <a:gd name="T68" fmla="*/ 287 w 287"/>
                  <a:gd name="T69" fmla="*/ 177 h 17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87" h="177">
                    <a:moveTo>
                      <a:pt x="0" y="102"/>
                    </a:moveTo>
                    <a:lnTo>
                      <a:pt x="59" y="0"/>
                    </a:lnTo>
                    <a:lnTo>
                      <a:pt x="89" y="17"/>
                    </a:lnTo>
                    <a:lnTo>
                      <a:pt x="117" y="30"/>
                    </a:lnTo>
                    <a:lnTo>
                      <a:pt x="147" y="42"/>
                    </a:lnTo>
                    <a:lnTo>
                      <a:pt x="168" y="48"/>
                    </a:lnTo>
                    <a:lnTo>
                      <a:pt x="195" y="56"/>
                    </a:lnTo>
                    <a:lnTo>
                      <a:pt x="222" y="60"/>
                    </a:lnTo>
                    <a:lnTo>
                      <a:pt x="246" y="65"/>
                    </a:lnTo>
                    <a:lnTo>
                      <a:pt x="264" y="66"/>
                    </a:lnTo>
                    <a:lnTo>
                      <a:pt x="287" y="66"/>
                    </a:lnTo>
                    <a:lnTo>
                      <a:pt x="287" y="177"/>
                    </a:lnTo>
                    <a:lnTo>
                      <a:pt x="252" y="177"/>
                    </a:lnTo>
                    <a:lnTo>
                      <a:pt x="228" y="176"/>
                    </a:lnTo>
                    <a:lnTo>
                      <a:pt x="200" y="173"/>
                    </a:lnTo>
                    <a:lnTo>
                      <a:pt x="170" y="167"/>
                    </a:lnTo>
                    <a:lnTo>
                      <a:pt x="144" y="161"/>
                    </a:lnTo>
                    <a:lnTo>
                      <a:pt x="110" y="152"/>
                    </a:lnTo>
                    <a:lnTo>
                      <a:pt x="69" y="138"/>
                    </a:lnTo>
                    <a:lnTo>
                      <a:pt x="42" y="126"/>
                    </a:lnTo>
                    <a:lnTo>
                      <a:pt x="23" y="116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778" name="Freeform 39"/>
              <p:cNvSpPr>
                <a:spLocks noChangeAspect="1"/>
              </p:cNvSpPr>
              <p:nvPr/>
            </p:nvSpPr>
            <p:spPr bwMode="auto">
              <a:xfrm rot="-1800000">
                <a:off x="2016" y="1506"/>
                <a:ext cx="164" cy="155"/>
              </a:xfrm>
              <a:custGeom>
                <a:avLst/>
                <a:gdLst>
                  <a:gd name="T0" fmla="*/ 62 w 164"/>
                  <a:gd name="T1" fmla="*/ 155 h 155"/>
                  <a:gd name="T2" fmla="*/ 0 w 164"/>
                  <a:gd name="T3" fmla="*/ 48 h 155"/>
                  <a:gd name="T4" fmla="*/ 21 w 164"/>
                  <a:gd name="T5" fmla="*/ 38 h 155"/>
                  <a:gd name="T6" fmla="*/ 45 w 164"/>
                  <a:gd name="T7" fmla="*/ 26 h 155"/>
                  <a:gd name="T8" fmla="*/ 62 w 164"/>
                  <a:gd name="T9" fmla="*/ 21 h 155"/>
                  <a:gd name="T10" fmla="*/ 80 w 164"/>
                  <a:gd name="T11" fmla="*/ 14 h 155"/>
                  <a:gd name="T12" fmla="*/ 102 w 164"/>
                  <a:gd name="T13" fmla="*/ 9 h 155"/>
                  <a:gd name="T14" fmla="*/ 122 w 164"/>
                  <a:gd name="T15" fmla="*/ 5 h 155"/>
                  <a:gd name="T16" fmla="*/ 152 w 164"/>
                  <a:gd name="T17" fmla="*/ 2 h 155"/>
                  <a:gd name="T18" fmla="*/ 164 w 164"/>
                  <a:gd name="T19" fmla="*/ 0 h 155"/>
                  <a:gd name="T20" fmla="*/ 164 w 164"/>
                  <a:gd name="T21" fmla="*/ 129 h 155"/>
                  <a:gd name="T22" fmla="*/ 149 w 164"/>
                  <a:gd name="T23" fmla="*/ 131 h 155"/>
                  <a:gd name="T24" fmla="*/ 137 w 164"/>
                  <a:gd name="T25" fmla="*/ 131 h 155"/>
                  <a:gd name="T26" fmla="*/ 126 w 164"/>
                  <a:gd name="T27" fmla="*/ 132 h 155"/>
                  <a:gd name="T28" fmla="*/ 107 w 164"/>
                  <a:gd name="T29" fmla="*/ 138 h 155"/>
                  <a:gd name="T30" fmla="*/ 89 w 164"/>
                  <a:gd name="T31" fmla="*/ 143 h 155"/>
                  <a:gd name="T32" fmla="*/ 71 w 164"/>
                  <a:gd name="T33" fmla="*/ 150 h 155"/>
                  <a:gd name="T34" fmla="*/ 62 w 164"/>
                  <a:gd name="T35" fmla="*/ 155 h 1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64"/>
                  <a:gd name="T55" fmla="*/ 0 h 155"/>
                  <a:gd name="T56" fmla="*/ 164 w 164"/>
                  <a:gd name="T57" fmla="*/ 155 h 15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64" h="155">
                    <a:moveTo>
                      <a:pt x="62" y="155"/>
                    </a:moveTo>
                    <a:lnTo>
                      <a:pt x="0" y="48"/>
                    </a:lnTo>
                    <a:lnTo>
                      <a:pt x="21" y="38"/>
                    </a:lnTo>
                    <a:lnTo>
                      <a:pt x="45" y="26"/>
                    </a:lnTo>
                    <a:lnTo>
                      <a:pt x="62" y="21"/>
                    </a:lnTo>
                    <a:lnTo>
                      <a:pt x="80" y="14"/>
                    </a:lnTo>
                    <a:lnTo>
                      <a:pt x="102" y="9"/>
                    </a:lnTo>
                    <a:lnTo>
                      <a:pt x="122" y="5"/>
                    </a:lnTo>
                    <a:lnTo>
                      <a:pt x="152" y="2"/>
                    </a:lnTo>
                    <a:lnTo>
                      <a:pt x="164" y="0"/>
                    </a:lnTo>
                    <a:lnTo>
                      <a:pt x="164" y="129"/>
                    </a:lnTo>
                    <a:lnTo>
                      <a:pt x="149" y="131"/>
                    </a:lnTo>
                    <a:lnTo>
                      <a:pt x="137" y="131"/>
                    </a:lnTo>
                    <a:lnTo>
                      <a:pt x="126" y="132"/>
                    </a:lnTo>
                    <a:lnTo>
                      <a:pt x="107" y="138"/>
                    </a:lnTo>
                    <a:lnTo>
                      <a:pt x="89" y="143"/>
                    </a:lnTo>
                    <a:lnTo>
                      <a:pt x="71" y="150"/>
                    </a:lnTo>
                    <a:lnTo>
                      <a:pt x="62" y="155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3775" name="AutoShape 40"/>
            <p:cNvSpPr>
              <a:spLocks noChangeAspect="1" noChangeArrowheads="1"/>
            </p:cNvSpPr>
            <p:nvPr/>
          </p:nvSpPr>
          <p:spPr bwMode="auto">
            <a:xfrm>
              <a:off x="2202" y="864"/>
              <a:ext cx="195" cy="375"/>
            </a:xfrm>
            <a:prstGeom prst="downArrow">
              <a:avLst>
                <a:gd name="adj1" fmla="val 50000"/>
                <a:gd name="adj2" fmla="val 48077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" name="Group 41"/>
          <p:cNvGrpSpPr>
            <a:grpSpLocks noChangeAspect="1"/>
          </p:cNvGrpSpPr>
          <p:nvPr/>
        </p:nvGrpSpPr>
        <p:grpSpPr bwMode="auto">
          <a:xfrm>
            <a:off x="6357938" y="1625600"/>
            <a:ext cx="1727200" cy="2192338"/>
            <a:chOff x="3003" y="864"/>
            <a:chExt cx="1163" cy="1476"/>
          </a:xfrm>
        </p:grpSpPr>
        <p:grpSp>
          <p:nvGrpSpPr>
            <p:cNvPr id="9" name="Group 42"/>
            <p:cNvGrpSpPr>
              <a:grpSpLocks noChangeAspect="1"/>
            </p:cNvGrpSpPr>
            <p:nvPr/>
          </p:nvGrpSpPr>
          <p:grpSpPr bwMode="auto">
            <a:xfrm>
              <a:off x="3003" y="1176"/>
              <a:ext cx="1163" cy="1164"/>
              <a:chOff x="3003" y="1176"/>
              <a:chExt cx="1163" cy="1164"/>
            </a:xfrm>
          </p:grpSpPr>
          <p:grpSp>
            <p:nvGrpSpPr>
              <p:cNvPr id="10" name="Group 43"/>
              <p:cNvGrpSpPr>
                <a:grpSpLocks noChangeAspect="1"/>
              </p:cNvGrpSpPr>
              <p:nvPr/>
            </p:nvGrpSpPr>
            <p:grpSpPr bwMode="auto">
              <a:xfrm>
                <a:off x="3003" y="1179"/>
                <a:ext cx="1163" cy="1161"/>
                <a:chOff x="525" y="1152"/>
                <a:chExt cx="1449" cy="1446"/>
              </a:xfrm>
            </p:grpSpPr>
            <p:sp>
              <p:nvSpPr>
                <p:cNvPr id="131116" name="Oval 44"/>
                <p:cNvSpPr>
                  <a:spLocks noChangeAspect="1" noChangeArrowheads="1"/>
                </p:cNvSpPr>
                <p:nvPr/>
              </p:nvSpPr>
              <p:spPr bwMode="auto">
                <a:xfrm>
                  <a:off x="528" y="1152"/>
                  <a:ext cx="1440" cy="1439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3764" name="Oval 45"/>
                <p:cNvSpPr>
                  <a:spLocks noChangeAspect="1" noChangeArrowheads="1"/>
                </p:cNvSpPr>
                <p:nvPr/>
              </p:nvSpPr>
              <p:spPr bwMode="auto">
                <a:xfrm>
                  <a:off x="687" y="1302"/>
                  <a:ext cx="1152" cy="115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765" name="Oval 46"/>
                <p:cNvSpPr>
                  <a:spLocks noChangeAspect="1" noChangeArrowheads="1"/>
                </p:cNvSpPr>
                <p:nvPr/>
              </p:nvSpPr>
              <p:spPr bwMode="auto">
                <a:xfrm>
                  <a:off x="831" y="1446"/>
                  <a:ext cx="864" cy="86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766" name="Oval 47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605"/>
                  <a:ext cx="576" cy="57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767" name="Line 48"/>
                <p:cNvSpPr>
                  <a:spLocks noChangeAspect="1" noChangeShapeType="1"/>
                </p:cNvSpPr>
                <p:nvPr/>
              </p:nvSpPr>
              <p:spPr bwMode="auto">
                <a:xfrm>
                  <a:off x="1248" y="1152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768" name="Line 49"/>
                <p:cNvSpPr>
                  <a:spLocks noChangeAspect="1" noChangeShapeType="1"/>
                </p:cNvSpPr>
                <p:nvPr/>
              </p:nvSpPr>
              <p:spPr bwMode="auto">
                <a:xfrm rot="1800000">
                  <a:off x="1251" y="1155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769" name="Line 50"/>
                <p:cNvSpPr>
                  <a:spLocks noChangeAspect="1" noChangeShapeType="1"/>
                </p:cNvSpPr>
                <p:nvPr/>
              </p:nvSpPr>
              <p:spPr bwMode="auto">
                <a:xfrm rot="3600000">
                  <a:off x="1245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770" name="Line 51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1245" y="1140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771" name="Line 52"/>
                <p:cNvSpPr>
                  <a:spLocks noChangeAspect="1" noChangeShapeType="1"/>
                </p:cNvSpPr>
                <p:nvPr/>
              </p:nvSpPr>
              <p:spPr bwMode="auto">
                <a:xfrm rot="7200000">
                  <a:off x="1254" y="1131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772" name="Line 53"/>
                <p:cNvSpPr>
                  <a:spLocks noChangeAspect="1" noChangeShapeType="1"/>
                </p:cNvSpPr>
                <p:nvPr/>
              </p:nvSpPr>
              <p:spPr bwMode="auto">
                <a:xfrm rot="9000000">
                  <a:off x="1263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773" name="Oval 54"/>
                <p:cNvSpPr>
                  <a:spLocks noChangeAspect="1" noChangeArrowheads="1"/>
                </p:cNvSpPr>
                <p:nvPr/>
              </p:nvSpPr>
              <p:spPr bwMode="auto">
                <a:xfrm>
                  <a:off x="1107" y="1749"/>
                  <a:ext cx="288" cy="2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3760" name="Freeform 55"/>
              <p:cNvSpPr>
                <a:spLocks noChangeAspect="1"/>
              </p:cNvSpPr>
              <p:nvPr/>
            </p:nvSpPr>
            <p:spPr bwMode="auto">
              <a:xfrm rot="10800000">
                <a:off x="3582" y="1182"/>
                <a:ext cx="293" cy="189"/>
              </a:xfrm>
              <a:custGeom>
                <a:avLst/>
                <a:gdLst>
                  <a:gd name="T0" fmla="*/ 0 w 287"/>
                  <a:gd name="T1" fmla="*/ 102 h 177"/>
                  <a:gd name="T2" fmla="*/ 59 w 287"/>
                  <a:gd name="T3" fmla="*/ 0 h 177"/>
                  <a:gd name="T4" fmla="*/ 89 w 287"/>
                  <a:gd name="T5" fmla="*/ 17 h 177"/>
                  <a:gd name="T6" fmla="*/ 117 w 287"/>
                  <a:gd name="T7" fmla="*/ 30 h 177"/>
                  <a:gd name="T8" fmla="*/ 147 w 287"/>
                  <a:gd name="T9" fmla="*/ 42 h 177"/>
                  <a:gd name="T10" fmla="*/ 168 w 287"/>
                  <a:gd name="T11" fmla="*/ 48 h 177"/>
                  <a:gd name="T12" fmla="*/ 195 w 287"/>
                  <a:gd name="T13" fmla="*/ 56 h 177"/>
                  <a:gd name="T14" fmla="*/ 222 w 287"/>
                  <a:gd name="T15" fmla="*/ 60 h 177"/>
                  <a:gd name="T16" fmla="*/ 246 w 287"/>
                  <a:gd name="T17" fmla="*/ 65 h 177"/>
                  <a:gd name="T18" fmla="*/ 264 w 287"/>
                  <a:gd name="T19" fmla="*/ 66 h 177"/>
                  <a:gd name="T20" fmla="*/ 287 w 287"/>
                  <a:gd name="T21" fmla="*/ 66 h 177"/>
                  <a:gd name="T22" fmla="*/ 287 w 287"/>
                  <a:gd name="T23" fmla="*/ 177 h 177"/>
                  <a:gd name="T24" fmla="*/ 252 w 287"/>
                  <a:gd name="T25" fmla="*/ 177 h 177"/>
                  <a:gd name="T26" fmla="*/ 228 w 287"/>
                  <a:gd name="T27" fmla="*/ 176 h 177"/>
                  <a:gd name="T28" fmla="*/ 200 w 287"/>
                  <a:gd name="T29" fmla="*/ 173 h 177"/>
                  <a:gd name="T30" fmla="*/ 170 w 287"/>
                  <a:gd name="T31" fmla="*/ 167 h 177"/>
                  <a:gd name="T32" fmla="*/ 144 w 287"/>
                  <a:gd name="T33" fmla="*/ 161 h 177"/>
                  <a:gd name="T34" fmla="*/ 110 w 287"/>
                  <a:gd name="T35" fmla="*/ 152 h 177"/>
                  <a:gd name="T36" fmla="*/ 69 w 287"/>
                  <a:gd name="T37" fmla="*/ 138 h 177"/>
                  <a:gd name="T38" fmla="*/ 42 w 287"/>
                  <a:gd name="T39" fmla="*/ 126 h 177"/>
                  <a:gd name="T40" fmla="*/ 23 w 287"/>
                  <a:gd name="T41" fmla="*/ 116 h 177"/>
                  <a:gd name="T42" fmla="*/ 0 w 287"/>
                  <a:gd name="T43" fmla="*/ 102 h 17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87"/>
                  <a:gd name="T67" fmla="*/ 0 h 177"/>
                  <a:gd name="T68" fmla="*/ 287 w 287"/>
                  <a:gd name="T69" fmla="*/ 177 h 17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87" h="177">
                    <a:moveTo>
                      <a:pt x="0" y="102"/>
                    </a:moveTo>
                    <a:lnTo>
                      <a:pt x="59" y="0"/>
                    </a:lnTo>
                    <a:lnTo>
                      <a:pt x="89" y="17"/>
                    </a:lnTo>
                    <a:lnTo>
                      <a:pt x="117" y="30"/>
                    </a:lnTo>
                    <a:lnTo>
                      <a:pt x="147" y="42"/>
                    </a:lnTo>
                    <a:lnTo>
                      <a:pt x="168" y="48"/>
                    </a:lnTo>
                    <a:lnTo>
                      <a:pt x="195" y="56"/>
                    </a:lnTo>
                    <a:lnTo>
                      <a:pt x="222" y="60"/>
                    </a:lnTo>
                    <a:lnTo>
                      <a:pt x="246" y="65"/>
                    </a:lnTo>
                    <a:lnTo>
                      <a:pt x="264" y="66"/>
                    </a:lnTo>
                    <a:lnTo>
                      <a:pt x="287" y="66"/>
                    </a:lnTo>
                    <a:lnTo>
                      <a:pt x="287" y="177"/>
                    </a:lnTo>
                    <a:lnTo>
                      <a:pt x="252" y="177"/>
                    </a:lnTo>
                    <a:lnTo>
                      <a:pt x="228" y="176"/>
                    </a:lnTo>
                    <a:lnTo>
                      <a:pt x="200" y="173"/>
                    </a:lnTo>
                    <a:lnTo>
                      <a:pt x="170" y="167"/>
                    </a:lnTo>
                    <a:lnTo>
                      <a:pt x="144" y="161"/>
                    </a:lnTo>
                    <a:lnTo>
                      <a:pt x="110" y="152"/>
                    </a:lnTo>
                    <a:lnTo>
                      <a:pt x="69" y="138"/>
                    </a:lnTo>
                    <a:lnTo>
                      <a:pt x="42" y="126"/>
                    </a:lnTo>
                    <a:lnTo>
                      <a:pt x="23" y="116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761" name="Freeform 56"/>
              <p:cNvSpPr>
                <a:spLocks noChangeAspect="1"/>
              </p:cNvSpPr>
              <p:nvPr/>
            </p:nvSpPr>
            <p:spPr bwMode="auto">
              <a:xfrm>
                <a:off x="3414" y="1970"/>
                <a:ext cx="170" cy="139"/>
              </a:xfrm>
              <a:custGeom>
                <a:avLst/>
                <a:gdLst>
                  <a:gd name="T0" fmla="*/ 0 w 170"/>
                  <a:gd name="T1" fmla="*/ 85 h 139"/>
                  <a:gd name="T2" fmla="*/ 50 w 170"/>
                  <a:gd name="T3" fmla="*/ 0 h 139"/>
                  <a:gd name="T4" fmla="*/ 75 w 170"/>
                  <a:gd name="T5" fmla="*/ 15 h 139"/>
                  <a:gd name="T6" fmla="*/ 102 w 170"/>
                  <a:gd name="T7" fmla="*/ 24 h 139"/>
                  <a:gd name="T8" fmla="*/ 128 w 170"/>
                  <a:gd name="T9" fmla="*/ 31 h 139"/>
                  <a:gd name="T10" fmla="*/ 170 w 170"/>
                  <a:gd name="T11" fmla="*/ 36 h 139"/>
                  <a:gd name="T12" fmla="*/ 170 w 170"/>
                  <a:gd name="T13" fmla="*/ 139 h 139"/>
                  <a:gd name="T14" fmla="*/ 141 w 170"/>
                  <a:gd name="T15" fmla="*/ 136 h 139"/>
                  <a:gd name="T16" fmla="*/ 105 w 170"/>
                  <a:gd name="T17" fmla="*/ 130 h 139"/>
                  <a:gd name="T18" fmla="*/ 74 w 170"/>
                  <a:gd name="T19" fmla="*/ 121 h 139"/>
                  <a:gd name="T20" fmla="*/ 38 w 170"/>
                  <a:gd name="T21" fmla="*/ 108 h 139"/>
                  <a:gd name="T22" fmla="*/ 23 w 170"/>
                  <a:gd name="T23" fmla="*/ 102 h 139"/>
                  <a:gd name="T24" fmla="*/ 0 w 170"/>
                  <a:gd name="T25" fmla="*/ 85 h 13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0"/>
                  <a:gd name="T40" fmla="*/ 0 h 139"/>
                  <a:gd name="T41" fmla="*/ 170 w 170"/>
                  <a:gd name="T42" fmla="*/ 139 h 13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0" h="139">
                    <a:moveTo>
                      <a:pt x="0" y="85"/>
                    </a:moveTo>
                    <a:lnTo>
                      <a:pt x="50" y="0"/>
                    </a:lnTo>
                    <a:lnTo>
                      <a:pt x="75" y="15"/>
                    </a:lnTo>
                    <a:lnTo>
                      <a:pt x="102" y="24"/>
                    </a:lnTo>
                    <a:lnTo>
                      <a:pt x="128" y="31"/>
                    </a:lnTo>
                    <a:lnTo>
                      <a:pt x="170" y="36"/>
                    </a:lnTo>
                    <a:lnTo>
                      <a:pt x="170" y="139"/>
                    </a:lnTo>
                    <a:lnTo>
                      <a:pt x="141" y="136"/>
                    </a:lnTo>
                    <a:lnTo>
                      <a:pt x="105" y="130"/>
                    </a:lnTo>
                    <a:lnTo>
                      <a:pt x="74" y="121"/>
                    </a:lnTo>
                    <a:lnTo>
                      <a:pt x="38" y="108"/>
                    </a:lnTo>
                    <a:lnTo>
                      <a:pt x="23" y="102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762" name="Freeform 57"/>
              <p:cNvSpPr>
                <a:spLocks noChangeAspect="1"/>
              </p:cNvSpPr>
              <p:nvPr/>
            </p:nvSpPr>
            <p:spPr bwMode="auto">
              <a:xfrm>
                <a:off x="3003" y="1176"/>
                <a:ext cx="579" cy="873"/>
              </a:xfrm>
              <a:custGeom>
                <a:avLst/>
                <a:gdLst>
                  <a:gd name="T0" fmla="*/ 80 w 579"/>
                  <a:gd name="T1" fmla="*/ 873 h 873"/>
                  <a:gd name="T2" fmla="*/ 188 w 579"/>
                  <a:gd name="T3" fmla="*/ 810 h 873"/>
                  <a:gd name="T4" fmla="*/ 182 w 579"/>
                  <a:gd name="T5" fmla="*/ 800 h 873"/>
                  <a:gd name="T6" fmla="*/ 167 w 579"/>
                  <a:gd name="T7" fmla="*/ 770 h 873"/>
                  <a:gd name="T8" fmla="*/ 156 w 579"/>
                  <a:gd name="T9" fmla="*/ 741 h 873"/>
                  <a:gd name="T10" fmla="*/ 147 w 579"/>
                  <a:gd name="T11" fmla="*/ 711 h 873"/>
                  <a:gd name="T12" fmla="*/ 140 w 579"/>
                  <a:gd name="T13" fmla="*/ 687 h 873"/>
                  <a:gd name="T14" fmla="*/ 135 w 579"/>
                  <a:gd name="T15" fmla="*/ 654 h 873"/>
                  <a:gd name="T16" fmla="*/ 131 w 579"/>
                  <a:gd name="T17" fmla="*/ 614 h 873"/>
                  <a:gd name="T18" fmla="*/ 129 w 579"/>
                  <a:gd name="T19" fmla="*/ 564 h 873"/>
                  <a:gd name="T20" fmla="*/ 134 w 579"/>
                  <a:gd name="T21" fmla="*/ 525 h 873"/>
                  <a:gd name="T22" fmla="*/ 140 w 579"/>
                  <a:gd name="T23" fmla="*/ 489 h 873"/>
                  <a:gd name="T24" fmla="*/ 155 w 579"/>
                  <a:gd name="T25" fmla="*/ 434 h 873"/>
                  <a:gd name="T26" fmla="*/ 179 w 579"/>
                  <a:gd name="T27" fmla="*/ 377 h 873"/>
                  <a:gd name="T28" fmla="*/ 201 w 579"/>
                  <a:gd name="T29" fmla="*/ 338 h 873"/>
                  <a:gd name="T30" fmla="*/ 233 w 579"/>
                  <a:gd name="T31" fmla="*/ 294 h 873"/>
                  <a:gd name="T32" fmla="*/ 264 w 579"/>
                  <a:gd name="T33" fmla="*/ 258 h 873"/>
                  <a:gd name="T34" fmla="*/ 305 w 579"/>
                  <a:gd name="T35" fmla="*/ 222 h 873"/>
                  <a:gd name="T36" fmla="*/ 338 w 579"/>
                  <a:gd name="T37" fmla="*/ 198 h 873"/>
                  <a:gd name="T38" fmla="*/ 381 w 579"/>
                  <a:gd name="T39" fmla="*/ 173 h 873"/>
                  <a:gd name="T40" fmla="*/ 434 w 579"/>
                  <a:gd name="T41" fmla="*/ 149 h 873"/>
                  <a:gd name="T42" fmla="*/ 485 w 579"/>
                  <a:gd name="T43" fmla="*/ 135 h 873"/>
                  <a:gd name="T44" fmla="*/ 545 w 579"/>
                  <a:gd name="T45" fmla="*/ 125 h 873"/>
                  <a:gd name="T46" fmla="*/ 579 w 579"/>
                  <a:gd name="T47" fmla="*/ 123 h 873"/>
                  <a:gd name="T48" fmla="*/ 579 w 579"/>
                  <a:gd name="T49" fmla="*/ 0 h 873"/>
                  <a:gd name="T50" fmla="*/ 536 w 579"/>
                  <a:gd name="T51" fmla="*/ 0 h 873"/>
                  <a:gd name="T52" fmla="*/ 507 w 579"/>
                  <a:gd name="T53" fmla="*/ 6 h 873"/>
                  <a:gd name="T54" fmla="*/ 480 w 579"/>
                  <a:gd name="T55" fmla="*/ 11 h 873"/>
                  <a:gd name="T56" fmla="*/ 443 w 579"/>
                  <a:gd name="T57" fmla="*/ 17 h 873"/>
                  <a:gd name="T58" fmla="*/ 386 w 579"/>
                  <a:gd name="T59" fmla="*/ 33 h 873"/>
                  <a:gd name="T60" fmla="*/ 354 w 579"/>
                  <a:gd name="T61" fmla="*/ 48 h 873"/>
                  <a:gd name="T62" fmla="*/ 320 w 579"/>
                  <a:gd name="T63" fmla="*/ 62 h 873"/>
                  <a:gd name="T64" fmla="*/ 282 w 579"/>
                  <a:gd name="T65" fmla="*/ 86 h 873"/>
                  <a:gd name="T66" fmla="*/ 249 w 579"/>
                  <a:gd name="T67" fmla="*/ 105 h 873"/>
                  <a:gd name="T68" fmla="*/ 219 w 579"/>
                  <a:gd name="T69" fmla="*/ 128 h 873"/>
                  <a:gd name="T70" fmla="*/ 189 w 579"/>
                  <a:gd name="T71" fmla="*/ 153 h 873"/>
                  <a:gd name="T72" fmla="*/ 167 w 579"/>
                  <a:gd name="T73" fmla="*/ 174 h 873"/>
                  <a:gd name="T74" fmla="*/ 146 w 579"/>
                  <a:gd name="T75" fmla="*/ 197 h 873"/>
                  <a:gd name="T76" fmla="*/ 126 w 579"/>
                  <a:gd name="T77" fmla="*/ 222 h 873"/>
                  <a:gd name="T78" fmla="*/ 104 w 579"/>
                  <a:gd name="T79" fmla="*/ 251 h 873"/>
                  <a:gd name="T80" fmla="*/ 83 w 579"/>
                  <a:gd name="T81" fmla="*/ 282 h 873"/>
                  <a:gd name="T82" fmla="*/ 63 w 579"/>
                  <a:gd name="T83" fmla="*/ 318 h 873"/>
                  <a:gd name="T84" fmla="*/ 45 w 579"/>
                  <a:gd name="T85" fmla="*/ 357 h 873"/>
                  <a:gd name="T86" fmla="*/ 35 w 579"/>
                  <a:gd name="T87" fmla="*/ 387 h 873"/>
                  <a:gd name="T88" fmla="*/ 21 w 579"/>
                  <a:gd name="T89" fmla="*/ 429 h 873"/>
                  <a:gd name="T90" fmla="*/ 9 w 579"/>
                  <a:gd name="T91" fmla="*/ 482 h 873"/>
                  <a:gd name="T92" fmla="*/ 5 w 579"/>
                  <a:gd name="T93" fmla="*/ 518 h 873"/>
                  <a:gd name="T94" fmla="*/ 0 w 579"/>
                  <a:gd name="T95" fmla="*/ 567 h 873"/>
                  <a:gd name="T96" fmla="*/ 0 w 579"/>
                  <a:gd name="T97" fmla="*/ 611 h 873"/>
                  <a:gd name="T98" fmla="*/ 6 w 579"/>
                  <a:gd name="T99" fmla="*/ 665 h 873"/>
                  <a:gd name="T100" fmla="*/ 17 w 579"/>
                  <a:gd name="T101" fmla="*/ 717 h 873"/>
                  <a:gd name="T102" fmla="*/ 24 w 579"/>
                  <a:gd name="T103" fmla="*/ 746 h 873"/>
                  <a:gd name="T104" fmla="*/ 42 w 579"/>
                  <a:gd name="T105" fmla="*/ 795 h 873"/>
                  <a:gd name="T106" fmla="*/ 57 w 579"/>
                  <a:gd name="T107" fmla="*/ 831 h 873"/>
                  <a:gd name="T108" fmla="*/ 72 w 579"/>
                  <a:gd name="T109" fmla="*/ 858 h 873"/>
                  <a:gd name="T110" fmla="*/ 80 w 579"/>
                  <a:gd name="T111" fmla="*/ 873 h 87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79"/>
                  <a:gd name="T169" fmla="*/ 0 h 873"/>
                  <a:gd name="T170" fmla="*/ 579 w 579"/>
                  <a:gd name="T171" fmla="*/ 873 h 87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79" h="873">
                    <a:moveTo>
                      <a:pt x="80" y="873"/>
                    </a:moveTo>
                    <a:lnTo>
                      <a:pt x="188" y="810"/>
                    </a:lnTo>
                    <a:lnTo>
                      <a:pt x="182" y="800"/>
                    </a:lnTo>
                    <a:lnTo>
                      <a:pt x="167" y="770"/>
                    </a:lnTo>
                    <a:lnTo>
                      <a:pt x="156" y="741"/>
                    </a:lnTo>
                    <a:lnTo>
                      <a:pt x="147" y="711"/>
                    </a:lnTo>
                    <a:lnTo>
                      <a:pt x="140" y="687"/>
                    </a:lnTo>
                    <a:lnTo>
                      <a:pt x="135" y="654"/>
                    </a:lnTo>
                    <a:lnTo>
                      <a:pt x="131" y="614"/>
                    </a:lnTo>
                    <a:lnTo>
                      <a:pt x="129" y="564"/>
                    </a:lnTo>
                    <a:lnTo>
                      <a:pt x="134" y="525"/>
                    </a:lnTo>
                    <a:lnTo>
                      <a:pt x="140" y="489"/>
                    </a:lnTo>
                    <a:lnTo>
                      <a:pt x="155" y="434"/>
                    </a:lnTo>
                    <a:lnTo>
                      <a:pt x="179" y="377"/>
                    </a:lnTo>
                    <a:lnTo>
                      <a:pt x="201" y="338"/>
                    </a:lnTo>
                    <a:lnTo>
                      <a:pt x="233" y="294"/>
                    </a:lnTo>
                    <a:lnTo>
                      <a:pt x="264" y="258"/>
                    </a:lnTo>
                    <a:lnTo>
                      <a:pt x="305" y="222"/>
                    </a:lnTo>
                    <a:lnTo>
                      <a:pt x="338" y="198"/>
                    </a:lnTo>
                    <a:lnTo>
                      <a:pt x="381" y="173"/>
                    </a:lnTo>
                    <a:lnTo>
                      <a:pt x="434" y="149"/>
                    </a:lnTo>
                    <a:lnTo>
                      <a:pt x="485" y="135"/>
                    </a:lnTo>
                    <a:lnTo>
                      <a:pt x="545" y="125"/>
                    </a:lnTo>
                    <a:lnTo>
                      <a:pt x="579" y="123"/>
                    </a:lnTo>
                    <a:lnTo>
                      <a:pt x="579" y="0"/>
                    </a:lnTo>
                    <a:lnTo>
                      <a:pt x="536" y="0"/>
                    </a:lnTo>
                    <a:lnTo>
                      <a:pt x="507" y="6"/>
                    </a:lnTo>
                    <a:lnTo>
                      <a:pt x="480" y="11"/>
                    </a:lnTo>
                    <a:lnTo>
                      <a:pt x="443" y="17"/>
                    </a:lnTo>
                    <a:lnTo>
                      <a:pt x="386" y="33"/>
                    </a:lnTo>
                    <a:lnTo>
                      <a:pt x="354" y="48"/>
                    </a:lnTo>
                    <a:lnTo>
                      <a:pt x="320" y="62"/>
                    </a:lnTo>
                    <a:lnTo>
                      <a:pt x="282" y="86"/>
                    </a:lnTo>
                    <a:lnTo>
                      <a:pt x="249" y="105"/>
                    </a:lnTo>
                    <a:lnTo>
                      <a:pt x="219" y="128"/>
                    </a:lnTo>
                    <a:lnTo>
                      <a:pt x="189" y="153"/>
                    </a:lnTo>
                    <a:lnTo>
                      <a:pt x="167" y="174"/>
                    </a:lnTo>
                    <a:lnTo>
                      <a:pt x="146" y="197"/>
                    </a:lnTo>
                    <a:lnTo>
                      <a:pt x="126" y="222"/>
                    </a:lnTo>
                    <a:lnTo>
                      <a:pt x="104" y="251"/>
                    </a:lnTo>
                    <a:lnTo>
                      <a:pt x="83" y="282"/>
                    </a:lnTo>
                    <a:lnTo>
                      <a:pt x="63" y="318"/>
                    </a:lnTo>
                    <a:lnTo>
                      <a:pt x="45" y="357"/>
                    </a:lnTo>
                    <a:lnTo>
                      <a:pt x="35" y="387"/>
                    </a:lnTo>
                    <a:lnTo>
                      <a:pt x="21" y="429"/>
                    </a:lnTo>
                    <a:lnTo>
                      <a:pt x="9" y="482"/>
                    </a:lnTo>
                    <a:lnTo>
                      <a:pt x="5" y="518"/>
                    </a:lnTo>
                    <a:lnTo>
                      <a:pt x="0" y="567"/>
                    </a:lnTo>
                    <a:lnTo>
                      <a:pt x="0" y="611"/>
                    </a:lnTo>
                    <a:lnTo>
                      <a:pt x="6" y="665"/>
                    </a:lnTo>
                    <a:lnTo>
                      <a:pt x="17" y="717"/>
                    </a:lnTo>
                    <a:lnTo>
                      <a:pt x="24" y="746"/>
                    </a:lnTo>
                    <a:lnTo>
                      <a:pt x="42" y="795"/>
                    </a:lnTo>
                    <a:lnTo>
                      <a:pt x="57" y="831"/>
                    </a:lnTo>
                    <a:lnTo>
                      <a:pt x="72" y="858"/>
                    </a:lnTo>
                    <a:lnTo>
                      <a:pt x="80" y="8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3758" name="AutoShape 58"/>
            <p:cNvSpPr>
              <a:spLocks noChangeAspect="1" noChangeArrowheads="1"/>
            </p:cNvSpPr>
            <p:nvPr/>
          </p:nvSpPr>
          <p:spPr bwMode="auto">
            <a:xfrm>
              <a:off x="3492" y="864"/>
              <a:ext cx="195" cy="375"/>
            </a:xfrm>
            <a:prstGeom prst="downArrow">
              <a:avLst>
                <a:gd name="adj1" fmla="val 50000"/>
                <a:gd name="adj2" fmla="val 48077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" name="Group 59"/>
          <p:cNvGrpSpPr>
            <a:grpSpLocks noChangeAspect="1"/>
          </p:cNvGrpSpPr>
          <p:nvPr/>
        </p:nvGrpSpPr>
        <p:grpSpPr bwMode="auto">
          <a:xfrm>
            <a:off x="8407400" y="1649414"/>
            <a:ext cx="1727200" cy="2168525"/>
            <a:chOff x="4299" y="858"/>
            <a:chExt cx="1163" cy="1461"/>
          </a:xfrm>
        </p:grpSpPr>
        <p:grpSp>
          <p:nvGrpSpPr>
            <p:cNvPr id="12" name="Group 60"/>
            <p:cNvGrpSpPr>
              <a:grpSpLocks noChangeAspect="1"/>
            </p:cNvGrpSpPr>
            <p:nvPr/>
          </p:nvGrpSpPr>
          <p:grpSpPr bwMode="auto">
            <a:xfrm>
              <a:off x="4299" y="1157"/>
              <a:ext cx="1163" cy="1162"/>
              <a:chOff x="4299" y="1157"/>
              <a:chExt cx="1163" cy="1162"/>
            </a:xfrm>
          </p:grpSpPr>
          <p:grpSp>
            <p:nvGrpSpPr>
              <p:cNvPr id="13" name="Group 61"/>
              <p:cNvGrpSpPr>
                <a:grpSpLocks noChangeAspect="1"/>
              </p:cNvGrpSpPr>
              <p:nvPr/>
            </p:nvGrpSpPr>
            <p:grpSpPr bwMode="auto">
              <a:xfrm>
                <a:off x="4299" y="1158"/>
                <a:ext cx="1163" cy="1161"/>
                <a:chOff x="525" y="1152"/>
                <a:chExt cx="1449" cy="1446"/>
              </a:xfrm>
            </p:grpSpPr>
            <p:sp>
              <p:nvSpPr>
                <p:cNvPr id="131134" name="Oval 62"/>
                <p:cNvSpPr>
                  <a:spLocks noChangeAspect="1" noChangeArrowheads="1"/>
                </p:cNvSpPr>
                <p:nvPr/>
              </p:nvSpPr>
              <p:spPr bwMode="auto">
                <a:xfrm>
                  <a:off x="528" y="1153"/>
                  <a:ext cx="1440" cy="1439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3747" name="Oval 63"/>
                <p:cNvSpPr>
                  <a:spLocks noChangeAspect="1" noChangeArrowheads="1"/>
                </p:cNvSpPr>
                <p:nvPr/>
              </p:nvSpPr>
              <p:spPr bwMode="auto">
                <a:xfrm>
                  <a:off x="687" y="1302"/>
                  <a:ext cx="1152" cy="115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748" name="Oval 64"/>
                <p:cNvSpPr>
                  <a:spLocks noChangeAspect="1" noChangeArrowheads="1"/>
                </p:cNvSpPr>
                <p:nvPr/>
              </p:nvSpPr>
              <p:spPr bwMode="auto">
                <a:xfrm>
                  <a:off x="831" y="1446"/>
                  <a:ext cx="864" cy="86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749" name="Oval 65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605"/>
                  <a:ext cx="576" cy="57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750" name="Line 66"/>
                <p:cNvSpPr>
                  <a:spLocks noChangeAspect="1" noChangeShapeType="1"/>
                </p:cNvSpPr>
                <p:nvPr/>
              </p:nvSpPr>
              <p:spPr bwMode="auto">
                <a:xfrm>
                  <a:off x="1248" y="1152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751" name="Line 67"/>
                <p:cNvSpPr>
                  <a:spLocks noChangeAspect="1" noChangeShapeType="1"/>
                </p:cNvSpPr>
                <p:nvPr/>
              </p:nvSpPr>
              <p:spPr bwMode="auto">
                <a:xfrm rot="1800000">
                  <a:off x="1251" y="1155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752" name="Line 68"/>
                <p:cNvSpPr>
                  <a:spLocks noChangeAspect="1" noChangeShapeType="1"/>
                </p:cNvSpPr>
                <p:nvPr/>
              </p:nvSpPr>
              <p:spPr bwMode="auto">
                <a:xfrm rot="3600000">
                  <a:off x="1245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753" name="Line 69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1245" y="1140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754" name="Line 70"/>
                <p:cNvSpPr>
                  <a:spLocks noChangeAspect="1" noChangeShapeType="1"/>
                </p:cNvSpPr>
                <p:nvPr/>
              </p:nvSpPr>
              <p:spPr bwMode="auto">
                <a:xfrm rot="7200000">
                  <a:off x="1254" y="1131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755" name="Line 71"/>
                <p:cNvSpPr>
                  <a:spLocks noChangeAspect="1" noChangeShapeType="1"/>
                </p:cNvSpPr>
                <p:nvPr/>
              </p:nvSpPr>
              <p:spPr bwMode="auto">
                <a:xfrm rot="9000000">
                  <a:off x="1263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756" name="Oval 72"/>
                <p:cNvSpPr>
                  <a:spLocks noChangeAspect="1" noChangeArrowheads="1"/>
                </p:cNvSpPr>
                <p:nvPr/>
              </p:nvSpPr>
              <p:spPr bwMode="auto">
                <a:xfrm>
                  <a:off x="1107" y="1749"/>
                  <a:ext cx="288" cy="2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3744" name="Freeform 73"/>
              <p:cNvSpPr>
                <a:spLocks noChangeAspect="1"/>
              </p:cNvSpPr>
              <p:nvPr/>
            </p:nvSpPr>
            <p:spPr bwMode="auto">
              <a:xfrm>
                <a:off x="4596" y="1157"/>
                <a:ext cx="284" cy="183"/>
              </a:xfrm>
              <a:custGeom>
                <a:avLst/>
                <a:gdLst>
                  <a:gd name="T0" fmla="*/ 284 w 284"/>
                  <a:gd name="T1" fmla="*/ 120 h 183"/>
                  <a:gd name="T2" fmla="*/ 284 w 284"/>
                  <a:gd name="T3" fmla="*/ 0 h 183"/>
                  <a:gd name="T4" fmla="*/ 251 w 284"/>
                  <a:gd name="T5" fmla="*/ 1 h 183"/>
                  <a:gd name="T6" fmla="*/ 219 w 284"/>
                  <a:gd name="T7" fmla="*/ 3 h 183"/>
                  <a:gd name="T8" fmla="*/ 183 w 284"/>
                  <a:gd name="T9" fmla="*/ 9 h 183"/>
                  <a:gd name="T10" fmla="*/ 137 w 284"/>
                  <a:gd name="T11" fmla="*/ 19 h 183"/>
                  <a:gd name="T12" fmla="*/ 92 w 284"/>
                  <a:gd name="T13" fmla="*/ 31 h 183"/>
                  <a:gd name="T14" fmla="*/ 65 w 284"/>
                  <a:gd name="T15" fmla="*/ 42 h 183"/>
                  <a:gd name="T16" fmla="*/ 36 w 284"/>
                  <a:gd name="T17" fmla="*/ 54 h 183"/>
                  <a:gd name="T18" fmla="*/ 0 w 284"/>
                  <a:gd name="T19" fmla="*/ 75 h 183"/>
                  <a:gd name="T20" fmla="*/ 63 w 284"/>
                  <a:gd name="T21" fmla="*/ 183 h 183"/>
                  <a:gd name="T22" fmla="*/ 98 w 284"/>
                  <a:gd name="T23" fmla="*/ 165 h 183"/>
                  <a:gd name="T24" fmla="*/ 132 w 284"/>
                  <a:gd name="T25" fmla="*/ 150 h 183"/>
                  <a:gd name="T26" fmla="*/ 171 w 284"/>
                  <a:gd name="T27" fmla="*/ 138 h 183"/>
                  <a:gd name="T28" fmla="*/ 198 w 284"/>
                  <a:gd name="T29" fmla="*/ 130 h 183"/>
                  <a:gd name="T30" fmla="*/ 242 w 284"/>
                  <a:gd name="T31" fmla="*/ 123 h 183"/>
                  <a:gd name="T32" fmla="*/ 284 w 284"/>
                  <a:gd name="T33" fmla="*/ 120 h 1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84"/>
                  <a:gd name="T52" fmla="*/ 0 h 183"/>
                  <a:gd name="T53" fmla="*/ 284 w 284"/>
                  <a:gd name="T54" fmla="*/ 183 h 1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84" h="183">
                    <a:moveTo>
                      <a:pt x="284" y="120"/>
                    </a:moveTo>
                    <a:lnTo>
                      <a:pt x="284" y="0"/>
                    </a:lnTo>
                    <a:lnTo>
                      <a:pt x="251" y="1"/>
                    </a:lnTo>
                    <a:lnTo>
                      <a:pt x="219" y="3"/>
                    </a:lnTo>
                    <a:lnTo>
                      <a:pt x="183" y="9"/>
                    </a:lnTo>
                    <a:lnTo>
                      <a:pt x="137" y="19"/>
                    </a:lnTo>
                    <a:lnTo>
                      <a:pt x="92" y="31"/>
                    </a:lnTo>
                    <a:lnTo>
                      <a:pt x="65" y="42"/>
                    </a:lnTo>
                    <a:lnTo>
                      <a:pt x="36" y="54"/>
                    </a:lnTo>
                    <a:lnTo>
                      <a:pt x="0" y="75"/>
                    </a:lnTo>
                    <a:lnTo>
                      <a:pt x="63" y="183"/>
                    </a:lnTo>
                    <a:lnTo>
                      <a:pt x="98" y="165"/>
                    </a:lnTo>
                    <a:lnTo>
                      <a:pt x="132" y="150"/>
                    </a:lnTo>
                    <a:lnTo>
                      <a:pt x="171" y="138"/>
                    </a:lnTo>
                    <a:lnTo>
                      <a:pt x="198" y="130"/>
                    </a:lnTo>
                    <a:lnTo>
                      <a:pt x="242" y="123"/>
                    </a:lnTo>
                    <a:lnTo>
                      <a:pt x="284" y="12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745" name="Freeform 74"/>
              <p:cNvSpPr>
                <a:spLocks noChangeAspect="1"/>
              </p:cNvSpPr>
              <p:nvPr/>
            </p:nvSpPr>
            <p:spPr bwMode="auto">
              <a:xfrm>
                <a:off x="5007" y="1839"/>
                <a:ext cx="192" cy="201"/>
              </a:xfrm>
              <a:custGeom>
                <a:avLst/>
                <a:gdLst>
                  <a:gd name="T0" fmla="*/ 0 w 192"/>
                  <a:gd name="T1" fmla="*/ 105 h 201"/>
                  <a:gd name="T2" fmla="*/ 57 w 192"/>
                  <a:gd name="T3" fmla="*/ 201 h 201"/>
                  <a:gd name="T4" fmla="*/ 93 w 192"/>
                  <a:gd name="T5" fmla="*/ 183 h 201"/>
                  <a:gd name="T6" fmla="*/ 123 w 192"/>
                  <a:gd name="T7" fmla="*/ 153 h 201"/>
                  <a:gd name="T8" fmla="*/ 156 w 192"/>
                  <a:gd name="T9" fmla="*/ 117 h 201"/>
                  <a:gd name="T10" fmla="*/ 183 w 192"/>
                  <a:gd name="T11" fmla="*/ 75 h 201"/>
                  <a:gd name="T12" fmla="*/ 192 w 192"/>
                  <a:gd name="T13" fmla="*/ 57 h 201"/>
                  <a:gd name="T14" fmla="*/ 87 w 192"/>
                  <a:gd name="T15" fmla="*/ 0 h 201"/>
                  <a:gd name="T16" fmla="*/ 75 w 192"/>
                  <a:gd name="T17" fmla="*/ 24 h 201"/>
                  <a:gd name="T18" fmla="*/ 54 w 192"/>
                  <a:gd name="T19" fmla="*/ 51 h 201"/>
                  <a:gd name="T20" fmla="*/ 27 w 192"/>
                  <a:gd name="T21" fmla="*/ 81 h 201"/>
                  <a:gd name="T22" fmla="*/ 0 w 192"/>
                  <a:gd name="T23" fmla="*/ 105 h 20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92"/>
                  <a:gd name="T37" fmla="*/ 0 h 201"/>
                  <a:gd name="T38" fmla="*/ 192 w 192"/>
                  <a:gd name="T39" fmla="*/ 201 h 20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92" h="201">
                    <a:moveTo>
                      <a:pt x="0" y="105"/>
                    </a:moveTo>
                    <a:lnTo>
                      <a:pt x="57" y="201"/>
                    </a:lnTo>
                    <a:lnTo>
                      <a:pt x="93" y="183"/>
                    </a:lnTo>
                    <a:lnTo>
                      <a:pt x="123" y="153"/>
                    </a:lnTo>
                    <a:lnTo>
                      <a:pt x="156" y="117"/>
                    </a:lnTo>
                    <a:lnTo>
                      <a:pt x="183" y="75"/>
                    </a:lnTo>
                    <a:lnTo>
                      <a:pt x="192" y="57"/>
                    </a:lnTo>
                    <a:lnTo>
                      <a:pt x="87" y="0"/>
                    </a:lnTo>
                    <a:lnTo>
                      <a:pt x="75" y="24"/>
                    </a:lnTo>
                    <a:lnTo>
                      <a:pt x="54" y="51"/>
                    </a:lnTo>
                    <a:lnTo>
                      <a:pt x="27" y="81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3742" name="AutoShape 75"/>
            <p:cNvSpPr>
              <a:spLocks noChangeAspect="1" noChangeArrowheads="1"/>
            </p:cNvSpPr>
            <p:nvPr/>
          </p:nvSpPr>
          <p:spPr bwMode="auto">
            <a:xfrm>
              <a:off x="4782" y="858"/>
              <a:ext cx="195" cy="375"/>
            </a:xfrm>
            <a:prstGeom prst="downArrow">
              <a:avLst>
                <a:gd name="adj1" fmla="val 50000"/>
                <a:gd name="adj2" fmla="val 48077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3739" name="AutoShape 76"/>
          <p:cNvSpPr>
            <a:spLocks noChangeArrowheads="1"/>
          </p:cNvSpPr>
          <p:nvPr/>
        </p:nvSpPr>
        <p:spPr bwMode="auto">
          <a:xfrm>
            <a:off x="1905000" y="2065338"/>
            <a:ext cx="304800" cy="1752600"/>
          </a:xfrm>
          <a:prstGeom prst="curvedRightArrow">
            <a:avLst>
              <a:gd name="adj1" fmla="val 115000"/>
              <a:gd name="adj2" fmla="val 230000"/>
              <a:gd name="adj3" fmla="val 33333"/>
            </a:avLst>
          </a:prstGeom>
          <a:solidFill>
            <a:srgbClr val="F7F5C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40" name="Rectangle 77"/>
          <p:cNvSpPr>
            <a:spLocks noChangeArrowheads="1"/>
          </p:cNvSpPr>
          <p:nvPr/>
        </p:nvSpPr>
        <p:spPr bwMode="auto">
          <a:xfrm>
            <a:off x="3505200" y="4495800"/>
            <a:ext cx="5410200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>
            <a:prstTxWarp prst="textNoShape">
              <a:avLst/>
            </a:prstTxWarp>
          </a:bodyPr>
          <a:lstStyle/>
          <a:p>
            <a:r>
              <a:rPr lang="en-US" sz="2800">
                <a:solidFill>
                  <a:schemeClr val="tx2"/>
                </a:solidFill>
                <a:latin typeface="Calibri" panose="020F0502020204030204" pitchFamily="34" charset="0"/>
              </a:rPr>
              <a:t>Complete read of red</a:t>
            </a:r>
          </a:p>
        </p:txBody>
      </p:sp>
    </p:spTree>
    <p:extLst>
      <p:ext uri="{BB962C8B-B14F-4D97-AF65-F5344CB8AC3E}">
        <p14:creationId xmlns:p14="http://schemas.microsoft.com/office/powerpoint/2010/main" val="2679756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84C2C-6038-9F4A-B6E9-66BB728DF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98735C-6DBA-BD49-BF2B-FA3450F8E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How do different types of </a:t>
            </a:r>
            <a:r>
              <a:rPr lang="en-US" b="1" i="1" dirty="0"/>
              <a:t>memory</a:t>
            </a:r>
            <a:r>
              <a:rPr lang="en-US" dirty="0"/>
              <a:t> works?</a:t>
            </a:r>
          </a:p>
          <a:p>
            <a:pPr lvl="1"/>
            <a:r>
              <a:rPr lang="en-US" dirty="0"/>
              <a:t>Static RAM</a:t>
            </a:r>
          </a:p>
          <a:p>
            <a:pPr lvl="1"/>
            <a:r>
              <a:rPr lang="en-US" dirty="0"/>
              <a:t>Dynamic RAM</a:t>
            </a:r>
          </a:p>
          <a:p>
            <a:pPr lvl="1"/>
            <a:r>
              <a:rPr lang="en-US" dirty="0"/>
              <a:t>Solid State Drive</a:t>
            </a:r>
          </a:p>
          <a:p>
            <a:pPr lvl="1"/>
            <a:r>
              <a:rPr lang="en-US" dirty="0"/>
              <a:t>Disk</a:t>
            </a:r>
          </a:p>
          <a:p>
            <a:r>
              <a:rPr lang="en-US" dirty="0"/>
              <a:t>How to judiciously leverage memory - caching?</a:t>
            </a:r>
            <a:endParaRPr lang="en-US" dirty="0">
              <a:cs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3126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728522" y="753254"/>
            <a:ext cx="8092663" cy="762000"/>
          </a:xfrm>
        </p:spPr>
        <p:txBody>
          <a:bodyPr>
            <a:normAutofit fontScale="90000"/>
          </a:bodyPr>
          <a:lstStyle/>
          <a:p>
            <a:r>
              <a:rPr lang="en-US" dirty="0"/>
              <a:t>Disk Access – Service Time Components</a:t>
            </a: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2057400" y="3946526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000">
                <a:latin typeface="Calibri" panose="020F0502020204030204" pitchFamily="34" charset="0"/>
              </a:rPr>
              <a:t>After </a:t>
            </a:r>
            <a:r>
              <a:rPr lang="en-US" sz="2000">
                <a:solidFill>
                  <a:srgbClr val="0000FF"/>
                </a:solidFill>
                <a:latin typeface="Calibri" panose="020F0502020204030204" pitchFamily="34" charset="0"/>
              </a:rPr>
              <a:t>BLUE</a:t>
            </a:r>
            <a:r>
              <a:rPr lang="en-US" sz="2000">
                <a:solidFill>
                  <a:schemeClr val="accent2"/>
                </a:solidFill>
                <a:latin typeface="Calibri" panose="020F0502020204030204" pitchFamily="34" charset="0"/>
              </a:rPr>
              <a:t> </a:t>
            </a:r>
            <a:r>
              <a:rPr lang="en-US" sz="2000">
                <a:latin typeface="Calibri" panose="020F0502020204030204" pitchFamily="34" charset="0"/>
              </a:rPr>
              <a:t>read</a:t>
            </a: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4267200" y="3946526"/>
            <a:ext cx="182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000">
                <a:latin typeface="Calibri" panose="020F0502020204030204" pitchFamily="34" charset="0"/>
              </a:rPr>
              <a:t>Seek for </a:t>
            </a:r>
            <a:r>
              <a:rPr lang="en-US" sz="2000">
                <a:solidFill>
                  <a:srgbClr val="FF0000"/>
                </a:solidFill>
                <a:latin typeface="Calibri" panose="020F0502020204030204" pitchFamily="34" charset="0"/>
              </a:rPr>
              <a:t>RED</a:t>
            </a:r>
            <a:endParaRPr lang="en-US" sz="2000">
              <a:latin typeface="Calibri" panose="020F0502020204030204" pitchFamily="34" charset="0"/>
            </a:endParaRPr>
          </a:p>
        </p:txBody>
      </p:sp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6019800" y="3946526"/>
            <a:ext cx="2438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000">
                <a:latin typeface="Calibri" panose="020F0502020204030204" pitchFamily="34" charset="0"/>
              </a:rPr>
              <a:t>Rotational latency</a:t>
            </a:r>
          </a:p>
        </p:txBody>
      </p:sp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8229600" y="3946526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000">
                <a:latin typeface="Calibri" panose="020F0502020204030204" pitchFamily="34" charset="0"/>
              </a:rPr>
              <a:t>After </a:t>
            </a:r>
            <a:r>
              <a:rPr lang="en-US" sz="2000">
                <a:solidFill>
                  <a:srgbClr val="FF0000"/>
                </a:solidFill>
                <a:latin typeface="Calibri" panose="020F0502020204030204" pitchFamily="34" charset="0"/>
              </a:rPr>
              <a:t>RED</a:t>
            </a:r>
            <a:r>
              <a:rPr lang="en-US" sz="2000">
                <a:latin typeface="Calibri" panose="020F0502020204030204" pitchFamily="34" charset="0"/>
              </a:rPr>
              <a:t> read</a:t>
            </a:r>
          </a:p>
        </p:txBody>
      </p:sp>
      <p:grpSp>
        <p:nvGrpSpPr>
          <p:cNvPr id="2" name="Group 7"/>
          <p:cNvGrpSpPr>
            <a:grpSpLocks noChangeAspect="1"/>
          </p:cNvGrpSpPr>
          <p:nvPr/>
        </p:nvGrpSpPr>
        <p:grpSpPr bwMode="auto">
          <a:xfrm>
            <a:off x="2259013" y="1962150"/>
            <a:ext cx="1727200" cy="1855788"/>
            <a:chOff x="444" y="1113"/>
            <a:chExt cx="1163" cy="1251"/>
          </a:xfrm>
        </p:grpSpPr>
        <p:grpSp>
          <p:nvGrpSpPr>
            <p:cNvPr id="3" name="Group 8"/>
            <p:cNvGrpSpPr>
              <a:grpSpLocks noChangeAspect="1"/>
            </p:cNvGrpSpPr>
            <p:nvPr/>
          </p:nvGrpSpPr>
          <p:grpSpPr bwMode="auto">
            <a:xfrm>
              <a:off x="444" y="1200"/>
              <a:ext cx="1163" cy="1164"/>
              <a:chOff x="444" y="1200"/>
              <a:chExt cx="1163" cy="1164"/>
            </a:xfrm>
          </p:grpSpPr>
          <p:grpSp>
            <p:nvGrpSpPr>
              <p:cNvPr id="4" name="Group 9"/>
              <p:cNvGrpSpPr>
                <a:grpSpLocks noChangeAspect="1"/>
              </p:cNvGrpSpPr>
              <p:nvPr/>
            </p:nvGrpSpPr>
            <p:grpSpPr bwMode="auto">
              <a:xfrm>
                <a:off x="444" y="1200"/>
                <a:ext cx="1163" cy="1161"/>
                <a:chOff x="525" y="1152"/>
                <a:chExt cx="1449" cy="1446"/>
              </a:xfrm>
            </p:grpSpPr>
            <p:sp>
              <p:nvSpPr>
                <p:cNvPr id="133130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528" y="1152"/>
                  <a:ext cx="1440" cy="1439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5848" name="Oval 11"/>
                <p:cNvSpPr>
                  <a:spLocks noChangeAspect="1" noChangeArrowheads="1"/>
                </p:cNvSpPr>
                <p:nvPr/>
              </p:nvSpPr>
              <p:spPr bwMode="auto">
                <a:xfrm>
                  <a:off x="687" y="1302"/>
                  <a:ext cx="1152" cy="115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49" name="Oval 12"/>
                <p:cNvSpPr>
                  <a:spLocks noChangeAspect="1" noChangeArrowheads="1"/>
                </p:cNvSpPr>
                <p:nvPr/>
              </p:nvSpPr>
              <p:spPr bwMode="auto">
                <a:xfrm>
                  <a:off x="831" y="1446"/>
                  <a:ext cx="864" cy="86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50" name="Oval 13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605"/>
                  <a:ext cx="576" cy="57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51" name="Line 14"/>
                <p:cNvSpPr>
                  <a:spLocks noChangeAspect="1" noChangeShapeType="1"/>
                </p:cNvSpPr>
                <p:nvPr/>
              </p:nvSpPr>
              <p:spPr bwMode="auto">
                <a:xfrm>
                  <a:off x="1248" y="1152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52" name="Line 15"/>
                <p:cNvSpPr>
                  <a:spLocks noChangeAspect="1" noChangeShapeType="1"/>
                </p:cNvSpPr>
                <p:nvPr/>
              </p:nvSpPr>
              <p:spPr bwMode="auto">
                <a:xfrm rot="1800000">
                  <a:off x="1251" y="1155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53" name="Line 16"/>
                <p:cNvSpPr>
                  <a:spLocks noChangeAspect="1" noChangeShapeType="1"/>
                </p:cNvSpPr>
                <p:nvPr/>
              </p:nvSpPr>
              <p:spPr bwMode="auto">
                <a:xfrm rot="3600000">
                  <a:off x="1245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54" name="Line 17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1245" y="1140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55" name="Line 18"/>
                <p:cNvSpPr>
                  <a:spLocks noChangeAspect="1" noChangeShapeType="1"/>
                </p:cNvSpPr>
                <p:nvPr/>
              </p:nvSpPr>
              <p:spPr bwMode="auto">
                <a:xfrm rot="7200000">
                  <a:off x="1254" y="1131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56" name="Line 19"/>
                <p:cNvSpPr>
                  <a:spLocks noChangeAspect="1" noChangeShapeType="1"/>
                </p:cNvSpPr>
                <p:nvPr/>
              </p:nvSpPr>
              <p:spPr bwMode="auto">
                <a:xfrm rot="9000000">
                  <a:off x="1263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57" name="Oval 20"/>
                <p:cNvSpPr>
                  <a:spLocks noChangeAspect="1" noChangeArrowheads="1"/>
                </p:cNvSpPr>
                <p:nvPr/>
              </p:nvSpPr>
              <p:spPr bwMode="auto">
                <a:xfrm>
                  <a:off x="1107" y="1749"/>
                  <a:ext cx="288" cy="2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5845" name="Freeform 21"/>
              <p:cNvSpPr>
                <a:spLocks noChangeAspect="1"/>
              </p:cNvSpPr>
              <p:nvPr/>
            </p:nvSpPr>
            <p:spPr bwMode="auto">
              <a:xfrm>
                <a:off x="864" y="1434"/>
                <a:ext cx="164" cy="155"/>
              </a:xfrm>
              <a:custGeom>
                <a:avLst/>
                <a:gdLst>
                  <a:gd name="T0" fmla="*/ 62 w 164"/>
                  <a:gd name="T1" fmla="*/ 155 h 155"/>
                  <a:gd name="T2" fmla="*/ 0 w 164"/>
                  <a:gd name="T3" fmla="*/ 48 h 155"/>
                  <a:gd name="T4" fmla="*/ 21 w 164"/>
                  <a:gd name="T5" fmla="*/ 38 h 155"/>
                  <a:gd name="T6" fmla="*/ 45 w 164"/>
                  <a:gd name="T7" fmla="*/ 26 h 155"/>
                  <a:gd name="T8" fmla="*/ 62 w 164"/>
                  <a:gd name="T9" fmla="*/ 21 h 155"/>
                  <a:gd name="T10" fmla="*/ 80 w 164"/>
                  <a:gd name="T11" fmla="*/ 14 h 155"/>
                  <a:gd name="T12" fmla="*/ 102 w 164"/>
                  <a:gd name="T13" fmla="*/ 9 h 155"/>
                  <a:gd name="T14" fmla="*/ 122 w 164"/>
                  <a:gd name="T15" fmla="*/ 5 h 155"/>
                  <a:gd name="T16" fmla="*/ 152 w 164"/>
                  <a:gd name="T17" fmla="*/ 2 h 155"/>
                  <a:gd name="T18" fmla="*/ 164 w 164"/>
                  <a:gd name="T19" fmla="*/ 0 h 155"/>
                  <a:gd name="T20" fmla="*/ 164 w 164"/>
                  <a:gd name="T21" fmla="*/ 129 h 155"/>
                  <a:gd name="T22" fmla="*/ 149 w 164"/>
                  <a:gd name="T23" fmla="*/ 131 h 155"/>
                  <a:gd name="T24" fmla="*/ 137 w 164"/>
                  <a:gd name="T25" fmla="*/ 131 h 155"/>
                  <a:gd name="T26" fmla="*/ 126 w 164"/>
                  <a:gd name="T27" fmla="*/ 132 h 155"/>
                  <a:gd name="T28" fmla="*/ 107 w 164"/>
                  <a:gd name="T29" fmla="*/ 138 h 155"/>
                  <a:gd name="T30" fmla="*/ 89 w 164"/>
                  <a:gd name="T31" fmla="*/ 143 h 155"/>
                  <a:gd name="T32" fmla="*/ 71 w 164"/>
                  <a:gd name="T33" fmla="*/ 150 h 155"/>
                  <a:gd name="T34" fmla="*/ 62 w 164"/>
                  <a:gd name="T35" fmla="*/ 155 h 1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64"/>
                  <a:gd name="T55" fmla="*/ 0 h 155"/>
                  <a:gd name="T56" fmla="*/ 164 w 164"/>
                  <a:gd name="T57" fmla="*/ 155 h 15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64" h="155">
                    <a:moveTo>
                      <a:pt x="62" y="155"/>
                    </a:moveTo>
                    <a:lnTo>
                      <a:pt x="0" y="48"/>
                    </a:lnTo>
                    <a:lnTo>
                      <a:pt x="21" y="38"/>
                    </a:lnTo>
                    <a:lnTo>
                      <a:pt x="45" y="26"/>
                    </a:lnTo>
                    <a:lnTo>
                      <a:pt x="62" y="21"/>
                    </a:lnTo>
                    <a:lnTo>
                      <a:pt x="80" y="14"/>
                    </a:lnTo>
                    <a:lnTo>
                      <a:pt x="102" y="9"/>
                    </a:lnTo>
                    <a:lnTo>
                      <a:pt x="122" y="5"/>
                    </a:lnTo>
                    <a:lnTo>
                      <a:pt x="152" y="2"/>
                    </a:lnTo>
                    <a:lnTo>
                      <a:pt x="164" y="0"/>
                    </a:lnTo>
                    <a:lnTo>
                      <a:pt x="164" y="129"/>
                    </a:lnTo>
                    <a:lnTo>
                      <a:pt x="149" y="131"/>
                    </a:lnTo>
                    <a:lnTo>
                      <a:pt x="137" y="131"/>
                    </a:lnTo>
                    <a:lnTo>
                      <a:pt x="126" y="132"/>
                    </a:lnTo>
                    <a:lnTo>
                      <a:pt x="107" y="138"/>
                    </a:lnTo>
                    <a:lnTo>
                      <a:pt x="89" y="143"/>
                    </a:lnTo>
                    <a:lnTo>
                      <a:pt x="71" y="150"/>
                    </a:lnTo>
                    <a:lnTo>
                      <a:pt x="62" y="155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46" name="Freeform 22"/>
              <p:cNvSpPr>
                <a:spLocks noChangeAspect="1"/>
              </p:cNvSpPr>
              <p:nvPr/>
            </p:nvSpPr>
            <p:spPr bwMode="auto">
              <a:xfrm rot="-1800000">
                <a:off x="1005" y="2187"/>
                <a:ext cx="287" cy="177"/>
              </a:xfrm>
              <a:custGeom>
                <a:avLst/>
                <a:gdLst>
                  <a:gd name="T0" fmla="*/ 0 w 287"/>
                  <a:gd name="T1" fmla="*/ 102 h 177"/>
                  <a:gd name="T2" fmla="*/ 59 w 287"/>
                  <a:gd name="T3" fmla="*/ 0 h 177"/>
                  <a:gd name="T4" fmla="*/ 89 w 287"/>
                  <a:gd name="T5" fmla="*/ 17 h 177"/>
                  <a:gd name="T6" fmla="*/ 117 w 287"/>
                  <a:gd name="T7" fmla="*/ 30 h 177"/>
                  <a:gd name="T8" fmla="*/ 147 w 287"/>
                  <a:gd name="T9" fmla="*/ 42 h 177"/>
                  <a:gd name="T10" fmla="*/ 168 w 287"/>
                  <a:gd name="T11" fmla="*/ 48 h 177"/>
                  <a:gd name="T12" fmla="*/ 195 w 287"/>
                  <a:gd name="T13" fmla="*/ 56 h 177"/>
                  <a:gd name="T14" fmla="*/ 222 w 287"/>
                  <a:gd name="T15" fmla="*/ 60 h 177"/>
                  <a:gd name="T16" fmla="*/ 246 w 287"/>
                  <a:gd name="T17" fmla="*/ 65 h 177"/>
                  <a:gd name="T18" fmla="*/ 264 w 287"/>
                  <a:gd name="T19" fmla="*/ 66 h 177"/>
                  <a:gd name="T20" fmla="*/ 287 w 287"/>
                  <a:gd name="T21" fmla="*/ 66 h 177"/>
                  <a:gd name="T22" fmla="*/ 287 w 287"/>
                  <a:gd name="T23" fmla="*/ 177 h 177"/>
                  <a:gd name="T24" fmla="*/ 252 w 287"/>
                  <a:gd name="T25" fmla="*/ 177 h 177"/>
                  <a:gd name="T26" fmla="*/ 228 w 287"/>
                  <a:gd name="T27" fmla="*/ 176 h 177"/>
                  <a:gd name="T28" fmla="*/ 200 w 287"/>
                  <a:gd name="T29" fmla="*/ 173 h 177"/>
                  <a:gd name="T30" fmla="*/ 170 w 287"/>
                  <a:gd name="T31" fmla="*/ 167 h 177"/>
                  <a:gd name="T32" fmla="*/ 144 w 287"/>
                  <a:gd name="T33" fmla="*/ 161 h 177"/>
                  <a:gd name="T34" fmla="*/ 110 w 287"/>
                  <a:gd name="T35" fmla="*/ 152 h 177"/>
                  <a:gd name="T36" fmla="*/ 69 w 287"/>
                  <a:gd name="T37" fmla="*/ 138 h 177"/>
                  <a:gd name="T38" fmla="*/ 42 w 287"/>
                  <a:gd name="T39" fmla="*/ 126 h 177"/>
                  <a:gd name="T40" fmla="*/ 23 w 287"/>
                  <a:gd name="T41" fmla="*/ 116 h 177"/>
                  <a:gd name="T42" fmla="*/ 0 w 287"/>
                  <a:gd name="T43" fmla="*/ 102 h 17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87"/>
                  <a:gd name="T67" fmla="*/ 0 h 177"/>
                  <a:gd name="T68" fmla="*/ 287 w 287"/>
                  <a:gd name="T69" fmla="*/ 177 h 17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87" h="177">
                    <a:moveTo>
                      <a:pt x="0" y="102"/>
                    </a:moveTo>
                    <a:lnTo>
                      <a:pt x="59" y="0"/>
                    </a:lnTo>
                    <a:lnTo>
                      <a:pt x="89" y="17"/>
                    </a:lnTo>
                    <a:lnTo>
                      <a:pt x="117" y="30"/>
                    </a:lnTo>
                    <a:lnTo>
                      <a:pt x="147" y="42"/>
                    </a:lnTo>
                    <a:lnTo>
                      <a:pt x="168" y="48"/>
                    </a:lnTo>
                    <a:lnTo>
                      <a:pt x="195" y="56"/>
                    </a:lnTo>
                    <a:lnTo>
                      <a:pt x="222" y="60"/>
                    </a:lnTo>
                    <a:lnTo>
                      <a:pt x="246" y="65"/>
                    </a:lnTo>
                    <a:lnTo>
                      <a:pt x="264" y="66"/>
                    </a:lnTo>
                    <a:lnTo>
                      <a:pt x="287" y="66"/>
                    </a:lnTo>
                    <a:lnTo>
                      <a:pt x="287" y="177"/>
                    </a:lnTo>
                    <a:lnTo>
                      <a:pt x="252" y="177"/>
                    </a:lnTo>
                    <a:lnTo>
                      <a:pt x="228" y="176"/>
                    </a:lnTo>
                    <a:lnTo>
                      <a:pt x="200" y="173"/>
                    </a:lnTo>
                    <a:lnTo>
                      <a:pt x="170" y="167"/>
                    </a:lnTo>
                    <a:lnTo>
                      <a:pt x="144" y="161"/>
                    </a:lnTo>
                    <a:lnTo>
                      <a:pt x="110" y="152"/>
                    </a:lnTo>
                    <a:lnTo>
                      <a:pt x="69" y="138"/>
                    </a:lnTo>
                    <a:lnTo>
                      <a:pt x="42" y="126"/>
                    </a:lnTo>
                    <a:lnTo>
                      <a:pt x="23" y="116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5843" name="AutoShape 23"/>
            <p:cNvSpPr>
              <a:spLocks noChangeAspect="1" noChangeArrowheads="1"/>
            </p:cNvSpPr>
            <p:nvPr/>
          </p:nvSpPr>
          <p:spPr bwMode="auto">
            <a:xfrm>
              <a:off x="933" y="1113"/>
              <a:ext cx="195" cy="375"/>
            </a:xfrm>
            <a:prstGeom prst="downArrow">
              <a:avLst>
                <a:gd name="adj1" fmla="val 50000"/>
                <a:gd name="adj2" fmla="val 48077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24"/>
          <p:cNvGrpSpPr>
            <a:grpSpLocks noChangeAspect="1"/>
          </p:cNvGrpSpPr>
          <p:nvPr/>
        </p:nvGrpSpPr>
        <p:grpSpPr bwMode="auto">
          <a:xfrm>
            <a:off x="4308475" y="1600200"/>
            <a:ext cx="1727200" cy="2217738"/>
            <a:chOff x="1716" y="864"/>
            <a:chExt cx="1163" cy="1494"/>
          </a:xfrm>
        </p:grpSpPr>
        <p:grpSp>
          <p:nvGrpSpPr>
            <p:cNvPr id="6" name="Group 25"/>
            <p:cNvGrpSpPr>
              <a:grpSpLocks noChangeAspect="1"/>
            </p:cNvGrpSpPr>
            <p:nvPr/>
          </p:nvGrpSpPr>
          <p:grpSpPr bwMode="auto">
            <a:xfrm>
              <a:off x="1716" y="1197"/>
              <a:ext cx="1163" cy="1161"/>
              <a:chOff x="1716" y="1197"/>
              <a:chExt cx="1163" cy="1161"/>
            </a:xfrm>
          </p:grpSpPr>
          <p:grpSp>
            <p:nvGrpSpPr>
              <p:cNvPr id="7" name="Group 26"/>
              <p:cNvGrpSpPr>
                <a:grpSpLocks noChangeAspect="1"/>
              </p:cNvGrpSpPr>
              <p:nvPr/>
            </p:nvGrpSpPr>
            <p:grpSpPr bwMode="auto">
              <a:xfrm>
                <a:off x="1716" y="1197"/>
                <a:ext cx="1163" cy="1161"/>
                <a:chOff x="525" y="1152"/>
                <a:chExt cx="1449" cy="1446"/>
              </a:xfrm>
            </p:grpSpPr>
            <p:sp>
              <p:nvSpPr>
                <p:cNvPr id="133147" name="Oval 27"/>
                <p:cNvSpPr>
                  <a:spLocks noChangeAspect="1" noChangeArrowheads="1"/>
                </p:cNvSpPr>
                <p:nvPr/>
              </p:nvSpPr>
              <p:spPr bwMode="auto">
                <a:xfrm>
                  <a:off x="528" y="1151"/>
                  <a:ext cx="1440" cy="1440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5832" name="Oval 28"/>
                <p:cNvSpPr>
                  <a:spLocks noChangeAspect="1" noChangeArrowheads="1"/>
                </p:cNvSpPr>
                <p:nvPr/>
              </p:nvSpPr>
              <p:spPr bwMode="auto">
                <a:xfrm>
                  <a:off x="687" y="1302"/>
                  <a:ext cx="1152" cy="115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33" name="Oval 29"/>
                <p:cNvSpPr>
                  <a:spLocks noChangeAspect="1" noChangeArrowheads="1"/>
                </p:cNvSpPr>
                <p:nvPr/>
              </p:nvSpPr>
              <p:spPr bwMode="auto">
                <a:xfrm>
                  <a:off x="831" y="1446"/>
                  <a:ext cx="864" cy="86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34" name="Oval 30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605"/>
                  <a:ext cx="576" cy="57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35" name="Line 31"/>
                <p:cNvSpPr>
                  <a:spLocks noChangeAspect="1" noChangeShapeType="1"/>
                </p:cNvSpPr>
                <p:nvPr/>
              </p:nvSpPr>
              <p:spPr bwMode="auto">
                <a:xfrm>
                  <a:off x="1248" y="1152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36" name="Line 32"/>
                <p:cNvSpPr>
                  <a:spLocks noChangeAspect="1" noChangeShapeType="1"/>
                </p:cNvSpPr>
                <p:nvPr/>
              </p:nvSpPr>
              <p:spPr bwMode="auto">
                <a:xfrm rot="1800000">
                  <a:off x="1251" y="1155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37" name="Line 33"/>
                <p:cNvSpPr>
                  <a:spLocks noChangeAspect="1" noChangeShapeType="1"/>
                </p:cNvSpPr>
                <p:nvPr/>
              </p:nvSpPr>
              <p:spPr bwMode="auto">
                <a:xfrm rot="3600000">
                  <a:off x="1245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38" name="Line 34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1245" y="1140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39" name="Line 35"/>
                <p:cNvSpPr>
                  <a:spLocks noChangeAspect="1" noChangeShapeType="1"/>
                </p:cNvSpPr>
                <p:nvPr/>
              </p:nvSpPr>
              <p:spPr bwMode="auto">
                <a:xfrm rot="7200000">
                  <a:off x="1254" y="1131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40" name="Line 36"/>
                <p:cNvSpPr>
                  <a:spLocks noChangeAspect="1" noChangeShapeType="1"/>
                </p:cNvSpPr>
                <p:nvPr/>
              </p:nvSpPr>
              <p:spPr bwMode="auto">
                <a:xfrm rot="9000000">
                  <a:off x="1263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41" name="Oval 37"/>
                <p:cNvSpPr>
                  <a:spLocks noChangeAspect="1" noChangeArrowheads="1"/>
                </p:cNvSpPr>
                <p:nvPr/>
              </p:nvSpPr>
              <p:spPr bwMode="auto">
                <a:xfrm>
                  <a:off x="1107" y="1749"/>
                  <a:ext cx="288" cy="2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5829" name="Freeform 38"/>
              <p:cNvSpPr>
                <a:spLocks noChangeAspect="1"/>
              </p:cNvSpPr>
              <p:nvPr/>
            </p:nvSpPr>
            <p:spPr bwMode="auto">
              <a:xfrm rot="-3600000">
                <a:off x="2512" y="2050"/>
                <a:ext cx="296" cy="177"/>
              </a:xfrm>
              <a:custGeom>
                <a:avLst/>
                <a:gdLst>
                  <a:gd name="T0" fmla="*/ 0 w 287"/>
                  <a:gd name="T1" fmla="*/ 102 h 177"/>
                  <a:gd name="T2" fmla="*/ 59 w 287"/>
                  <a:gd name="T3" fmla="*/ 0 h 177"/>
                  <a:gd name="T4" fmla="*/ 89 w 287"/>
                  <a:gd name="T5" fmla="*/ 17 h 177"/>
                  <a:gd name="T6" fmla="*/ 117 w 287"/>
                  <a:gd name="T7" fmla="*/ 30 h 177"/>
                  <a:gd name="T8" fmla="*/ 147 w 287"/>
                  <a:gd name="T9" fmla="*/ 42 h 177"/>
                  <a:gd name="T10" fmla="*/ 168 w 287"/>
                  <a:gd name="T11" fmla="*/ 48 h 177"/>
                  <a:gd name="T12" fmla="*/ 195 w 287"/>
                  <a:gd name="T13" fmla="*/ 56 h 177"/>
                  <a:gd name="T14" fmla="*/ 222 w 287"/>
                  <a:gd name="T15" fmla="*/ 60 h 177"/>
                  <a:gd name="T16" fmla="*/ 246 w 287"/>
                  <a:gd name="T17" fmla="*/ 65 h 177"/>
                  <a:gd name="T18" fmla="*/ 264 w 287"/>
                  <a:gd name="T19" fmla="*/ 66 h 177"/>
                  <a:gd name="T20" fmla="*/ 287 w 287"/>
                  <a:gd name="T21" fmla="*/ 66 h 177"/>
                  <a:gd name="T22" fmla="*/ 287 w 287"/>
                  <a:gd name="T23" fmla="*/ 177 h 177"/>
                  <a:gd name="T24" fmla="*/ 252 w 287"/>
                  <a:gd name="T25" fmla="*/ 177 h 177"/>
                  <a:gd name="T26" fmla="*/ 228 w 287"/>
                  <a:gd name="T27" fmla="*/ 176 h 177"/>
                  <a:gd name="T28" fmla="*/ 200 w 287"/>
                  <a:gd name="T29" fmla="*/ 173 h 177"/>
                  <a:gd name="T30" fmla="*/ 170 w 287"/>
                  <a:gd name="T31" fmla="*/ 167 h 177"/>
                  <a:gd name="T32" fmla="*/ 144 w 287"/>
                  <a:gd name="T33" fmla="*/ 161 h 177"/>
                  <a:gd name="T34" fmla="*/ 110 w 287"/>
                  <a:gd name="T35" fmla="*/ 152 h 177"/>
                  <a:gd name="T36" fmla="*/ 69 w 287"/>
                  <a:gd name="T37" fmla="*/ 138 h 177"/>
                  <a:gd name="T38" fmla="*/ 42 w 287"/>
                  <a:gd name="T39" fmla="*/ 126 h 177"/>
                  <a:gd name="T40" fmla="*/ 23 w 287"/>
                  <a:gd name="T41" fmla="*/ 116 h 177"/>
                  <a:gd name="T42" fmla="*/ 0 w 287"/>
                  <a:gd name="T43" fmla="*/ 102 h 17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87"/>
                  <a:gd name="T67" fmla="*/ 0 h 177"/>
                  <a:gd name="T68" fmla="*/ 287 w 287"/>
                  <a:gd name="T69" fmla="*/ 177 h 17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87" h="177">
                    <a:moveTo>
                      <a:pt x="0" y="102"/>
                    </a:moveTo>
                    <a:lnTo>
                      <a:pt x="59" y="0"/>
                    </a:lnTo>
                    <a:lnTo>
                      <a:pt x="89" y="17"/>
                    </a:lnTo>
                    <a:lnTo>
                      <a:pt x="117" y="30"/>
                    </a:lnTo>
                    <a:lnTo>
                      <a:pt x="147" y="42"/>
                    </a:lnTo>
                    <a:lnTo>
                      <a:pt x="168" y="48"/>
                    </a:lnTo>
                    <a:lnTo>
                      <a:pt x="195" y="56"/>
                    </a:lnTo>
                    <a:lnTo>
                      <a:pt x="222" y="60"/>
                    </a:lnTo>
                    <a:lnTo>
                      <a:pt x="246" y="65"/>
                    </a:lnTo>
                    <a:lnTo>
                      <a:pt x="264" y="66"/>
                    </a:lnTo>
                    <a:lnTo>
                      <a:pt x="287" y="66"/>
                    </a:lnTo>
                    <a:lnTo>
                      <a:pt x="287" y="177"/>
                    </a:lnTo>
                    <a:lnTo>
                      <a:pt x="252" y="177"/>
                    </a:lnTo>
                    <a:lnTo>
                      <a:pt x="228" y="176"/>
                    </a:lnTo>
                    <a:lnTo>
                      <a:pt x="200" y="173"/>
                    </a:lnTo>
                    <a:lnTo>
                      <a:pt x="170" y="167"/>
                    </a:lnTo>
                    <a:lnTo>
                      <a:pt x="144" y="161"/>
                    </a:lnTo>
                    <a:lnTo>
                      <a:pt x="110" y="152"/>
                    </a:lnTo>
                    <a:lnTo>
                      <a:pt x="69" y="138"/>
                    </a:lnTo>
                    <a:lnTo>
                      <a:pt x="42" y="126"/>
                    </a:lnTo>
                    <a:lnTo>
                      <a:pt x="23" y="116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30" name="Freeform 39"/>
              <p:cNvSpPr>
                <a:spLocks noChangeAspect="1"/>
              </p:cNvSpPr>
              <p:nvPr/>
            </p:nvSpPr>
            <p:spPr bwMode="auto">
              <a:xfrm rot="-1800000">
                <a:off x="2016" y="1506"/>
                <a:ext cx="164" cy="155"/>
              </a:xfrm>
              <a:custGeom>
                <a:avLst/>
                <a:gdLst>
                  <a:gd name="T0" fmla="*/ 62 w 164"/>
                  <a:gd name="T1" fmla="*/ 155 h 155"/>
                  <a:gd name="T2" fmla="*/ 0 w 164"/>
                  <a:gd name="T3" fmla="*/ 48 h 155"/>
                  <a:gd name="T4" fmla="*/ 21 w 164"/>
                  <a:gd name="T5" fmla="*/ 38 h 155"/>
                  <a:gd name="T6" fmla="*/ 45 w 164"/>
                  <a:gd name="T7" fmla="*/ 26 h 155"/>
                  <a:gd name="T8" fmla="*/ 62 w 164"/>
                  <a:gd name="T9" fmla="*/ 21 h 155"/>
                  <a:gd name="T10" fmla="*/ 80 w 164"/>
                  <a:gd name="T11" fmla="*/ 14 h 155"/>
                  <a:gd name="T12" fmla="*/ 102 w 164"/>
                  <a:gd name="T13" fmla="*/ 9 h 155"/>
                  <a:gd name="T14" fmla="*/ 122 w 164"/>
                  <a:gd name="T15" fmla="*/ 5 h 155"/>
                  <a:gd name="T16" fmla="*/ 152 w 164"/>
                  <a:gd name="T17" fmla="*/ 2 h 155"/>
                  <a:gd name="T18" fmla="*/ 164 w 164"/>
                  <a:gd name="T19" fmla="*/ 0 h 155"/>
                  <a:gd name="T20" fmla="*/ 164 w 164"/>
                  <a:gd name="T21" fmla="*/ 129 h 155"/>
                  <a:gd name="T22" fmla="*/ 149 w 164"/>
                  <a:gd name="T23" fmla="*/ 131 h 155"/>
                  <a:gd name="T24" fmla="*/ 137 w 164"/>
                  <a:gd name="T25" fmla="*/ 131 h 155"/>
                  <a:gd name="T26" fmla="*/ 126 w 164"/>
                  <a:gd name="T27" fmla="*/ 132 h 155"/>
                  <a:gd name="T28" fmla="*/ 107 w 164"/>
                  <a:gd name="T29" fmla="*/ 138 h 155"/>
                  <a:gd name="T30" fmla="*/ 89 w 164"/>
                  <a:gd name="T31" fmla="*/ 143 h 155"/>
                  <a:gd name="T32" fmla="*/ 71 w 164"/>
                  <a:gd name="T33" fmla="*/ 150 h 155"/>
                  <a:gd name="T34" fmla="*/ 62 w 164"/>
                  <a:gd name="T35" fmla="*/ 155 h 1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64"/>
                  <a:gd name="T55" fmla="*/ 0 h 155"/>
                  <a:gd name="T56" fmla="*/ 164 w 164"/>
                  <a:gd name="T57" fmla="*/ 155 h 15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64" h="155">
                    <a:moveTo>
                      <a:pt x="62" y="155"/>
                    </a:moveTo>
                    <a:lnTo>
                      <a:pt x="0" y="48"/>
                    </a:lnTo>
                    <a:lnTo>
                      <a:pt x="21" y="38"/>
                    </a:lnTo>
                    <a:lnTo>
                      <a:pt x="45" y="26"/>
                    </a:lnTo>
                    <a:lnTo>
                      <a:pt x="62" y="21"/>
                    </a:lnTo>
                    <a:lnTo>
                      <a:pt x="80" y="14"/>
                    </a:lnTo>
                    <a:lnTo>
                      <a:pt x="102" y="9"/>
                    </a:lnTo>
                    <a:lnTo>
                      <a:pt x="122" y="5"/>
                    </a:lnTo>
                    <a:lnTo>
                      <a:pt x="152" y="2"/>
                    </a:lnTo>
                    <a:lnTo>
                      <a:pt x="164" y="0"/>
                    </a:lnTo>
                    <a:lnTo>
                      <a:pt x="164" y="129"/>
                    </a:lnTo>
                    <a:lnTo>
                      <a:pt x="149" y="131"/>
                    </a:lnTo>
                    <a:lnTo>
                      <a:pt x="137" y="131"/>
                    </a:lnTo>
                    <a:lnTo>
                      <a:pt x="126" y="132"/>
                    </a:lnTo>
                    <a:lnTo>
                      <a:pt x="107" y="138"/>
                    </a:lnTo>
                    <a:lnTo>
                      <a:pt x="89" y="143"/>
                    </a:lnTo>
                    <a:lnTo>
                      <a:pt x="71" y="150"/>
                    </a:lnTo>
                    <a:lnTo>
                      <a:pt x="62" y="155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5827" name="AutoShape 40"/>
            <p:cNvSpPr>
              <a:spLocks noChangeAspect="1" noChangeArrowheads="1"/>
            </p:cNvSpPr>
            <p:nvPr/>
          </p:nvSpPr>
          <p:spPr bwMode="auto">
            <a:xfrm>
              <a:off x="2202" y="864"/>
              <a:ext cx="195" cy="375"/>
            </a:xfrm>
            <a:prstGeom prst="downArrow">
              <a:avLst>
                <a:gd name="adj1" fmla="val 50000"/>
                <a:gd name="adj2" fmla="val 48077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" name="Group 41"/>
          <p:cNvGrpSpPr>
            <a:grpSpLocks noChangeAspect="1"/>
          </p:cNvGrpSpPr>
          <p:nvPr/>
        </p:nvGrpSpPr>
        <p:grpSpPr bwMode="auto">
          <a:xfrm>
            <a:off x="6357938" y="1625600"/>
            <a:ext cx="1727200" cy="2192338"/>
            <a:chOff x="3003" y="864"/>
            <a:chExt cx="1163" cy="1476"/>
          </a:xfrm>
        </p:grpSpPr>
        <p:grpSp>
          <p:nvGrpSpPr>
            <p:cNvPr id="9" name="Group 42"/>
            <p:cNvGrpSpPr>
              <a:grpSpLocks noChangeAspect="1"/>
            </p:cNvGrpSpPr>
            <p:nvPr/>
          </p:nvGrpSpPr>
          <p:grpSpPr bwMode="auto">
            <a:xfrm>
              <a:off x="3003" y="1176"/>
              <a:ext cx="1163" cy="1164"/>
              <a:chOff x="3003" y="1176"/>
              <a:chExt cx="1163" cy="1164"/>
            </a:xfrm>
          </p:grpSpPr>
          <p:grpSp>
            <p:nvGrpSpPr>
              <p:cNvPr id="10" name="Group 43"/>
              <p:cNvGrpSpPr>
                <a:grpSpLocks noChangeAspect="1"/>
              </p:cNvGrpSpPr>
              <p:nvPr/>
            </p:nvGrpSpPr>
            <p:grpSpPr bwMode="auto">
              <a:xfrm>
                <a:off x="3003" y="1179"/>
                <a:ext cx="1163" cy="1161"/>
                <a:chOff x="525" y="1152"/>
                <a:chExt cx="1449" cy="1446"/>
              </a:xfrm>
            </p:grpSpPr>
            <p:sp>
              <p:nvSpPr>
                <p:cNvPr id="133164" name="Oval 44"/>
                <p:cNvSpPr>
                  <a:spLocks noChangeAspect="1" noChangeArrowheads="1"/>
                </p:cNvSpPr>
                <p:nvPr/>
              </p:nvSpPr>
              <p:spPr bwMode="auto">
                <a:xfrm>
                  <a:off x="528" y="1152"/>
                  <a:ext cx="1440" cy="1439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5816" name="Oval 45"/>
                <p:cNvSpPr>
                  <a:spLocks noChangeAspect="1" noChangeArrowheads="1"/>
                </p:cNvSpPr>
                <p:nvPr/>
              </p:nvSpPr>
              <p:spPr bwMode="auto">
                <a:xfrm>
                  <a:off x="687" y="1302"/>
                  <a:ext cx="1152" cy="115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17" name="Oval 46"/>
                <p:cNvSpPr>
                  <a:spLocks noChangeAspect="1" noChangeArrowheads="1"/>
                </p:cNvSpPr>
                <p:nvPr/>
              </p:nvSpPr>
              <p:spPr bwMode="auto">
                <a:xfrm>
                  <a:off x="831" y="1446"/>
                  <a:ext cx="864" cy="86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18" name="Oval 47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605"/>
                  <a:ext cx="576" cy="57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19" name="Line 48"/>
                <p:cNvSpPr>
                  <a:spLocks noChangeAspect="1" noChangeShapeType="1"/>
                </p:cNvSpPr>
                <p:nvPr/>
              </p:nvSpPr>
              <p:spPr bwMode="auto">
                <a:xfrm>
                  <a:off x="1248" y="1152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20" name="Line 49"/>
                <p:cNvSpPr>
                  <a:spLocks noChangeAspect="1" noChangeShapeType="1"/>
                </p:cNvSpPr>
                <p:nvPr/>
              </p:nvSpPr>
              <p:spPr bwMode="auto">
                <a:xfrm rot="1800000">
                  <a:off x="1251" y="1155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21" name="Line 50"/>
                <p:cNvSpPr>
                  <a:spLocks noChangeAspect="1" noChangeShapeType="1"/>
                </p:cNvSpPr>
                <p:nvPr/>
              </p:nvSpPr>
              <p:spPr bwMode="auto">
                <a:xfrm rot="3600000">
                  <a:off x="1245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22" name="Line 51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1245" y="1140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23" name="Line 52"/>
                <p:cNvSpPr>
                  <a:spLocks noChangeAspect="1" noChangeShapeType="1"/>
                </p:cNvSpPr>
                <p:nvPr/>
              </p:nvSpPr>
              <p:spPr bwMode="auto">
                <a:xfrm rot="7200000">
                  <a:off x="1254" y="1131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24" name="Line 53"/>
                <p:cNvSpPr>
                  <a:spLocks noChangeAspect="1" noChangeShapeType="1"/>
                </p:cNvSpPr>
                <p:nvPr/>
              </p:nvSpPr>
              <p:spPr bwMode="auto">
                <a:xfrm rot="9000000">
                  <a:off x="1263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25" name="Oval 54"/>
                <p:cNvSpPr>
                  <a:spLocks noChangeAspect="1" noChangeArrowheads="1"/>
                </p:cNvSpPr>
                <p:nvPr/>
              </p:nvSpPr>
              <p:spPr bwMode="auto">
                <a:xfrm>
                  <a:off x="1107" y="1749"/>
                  <a:ext cx="288" cy="2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5812" name="Freeform 55"/>
              <p:cNvSpPr>
                <a:spLocks noChangeAspect="1"/>
              </p:cNvSpPr>
              <p:nvPr/>
            </p:nvSpPr>
            <p:spPr bwMode="auto">
              <a:xfrm rot="10800000">
                <a:off x="3582" y="1182"/>
                <a:ext cx="293" cy="189"/>
              </a:xfrm>
              <a:custGeom>
                <a:avLst/>
                <a:gdLst>
                  <a:gd name="T0" fmla="*/ 0 w 287"/>
                  <a:gd name="T1" fmla="*/ 102 h 177"/>
                  <a:gd name="T2" fmla="*/ 59 w 287"/>
                  <a:gd name="T3" fmla="*/ 0 h 177"/>
                  <a:gd name="T4" fmla="*/ 89 w 287"/>
                  <a:gd name="T5" fmla="*/ 17 h 177"/>
                  <a:gd name="T6" fmla="*/ 117 w 287"/>
                  <a:gd name="T7" fmla="*/ 30 h 177"/>
                  <a:gd name="T8" fmla="*/ 147 w 287"/>
                  <a:gd name="T9" fmla="*/ 42 h 177"/>
                  <a:gd name="T10" fmla="*/ 168 w 287"/>
                  <a:gd name="T11" fmla="*/ 48 h 177"/>
                  <a:gd name="T12" fmla="*/ 195 w 287"/>
                  <a:gd name="T13" fmla="*/ 56 h 177"/>
                  <a:gd name="T14" fmla="*/ 222 w 287"/>
                  <a:gd name="T15" fmla="*/ 60 h 177"/>
                  <a:gd name="T16" fmla="*/ 246 w 287"/>
                  <a:gd name="T17" fmla="*/ 65 h 177"/>
                  <a:gd name="T18" fmla="*/ 264 w 287"/>
                  <a:gd name="T19" fmla="*/ 66 h 177"/>
                  <a:gd name="T20" fmla="*/ 287 w 287"/>
                  <a:gd name="T21" fmla="*/ 66 h 177"/>
                  <a:gd name="T22" fmla="*/ 287 w 287"/>
                  <a:gd name="T23" fmla="*/ 177 h 177"/>
                  <a:gd name="T24" fmla="*/ 252 w 287"/>
                  <a:gd name="T25" fmla="*/ 177 h 177"/>
                  <a:gd name="T26" fmla="*/ 228 w 287"/>
                  <a:gd name="T27" fmla="*/ 176 h 177"/>
                  <a:gd name="T28" fmla="*/ 200 w 287"/>
                  <a:gd name="T29" fmla="*/ 173 h 177"/>
                  <a:gd name="T30" fmla="*/ 170 w 287"/>
                  <a:gd name="T31" fmla="*/ 167 h 177"/>
                  <a:gd name="T32" fmla="*/ 144 w 287"/>
                  <a:gd name="T33" fmla="*/ 161 h 177"/>
                  <a:gd name="T34" fmla="*/ 110 w 287"/>
                  <a:gd name="T35" fmla="*/ 152 h 177"/>
                  <a:gd name="T36" fmla="*/ 69 w 287"/>
                  <a:gd name="T37" fmla="*/ 138 h 177"/>
                  <a:gd name="T38" fmla="*/ 42 w 287"/>
                  <a:gd name="T39" fmla="*/ 126 h 177"/>
                  <a:gd name="T40" fmla="*/ 23 w 287"/>
                  <a:gd name="T41" fmla="*/ 116 h 177"/>
                  <a:gd name="T42" fmla="*/ 0 w 287"/>
                  <a:gd name="T43" fmla="*/ 102 h 17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87"/>
                  <a:gd name="T67" fmla="*/ 0 h 177"/>
                  <a:gd name="T68" fmla="*/ 287 w 287"/>
                  <a:gd name="T69" fmla="*/ 177 h 17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87" h="177">
                    <a:moveTo>
                      <a:pt x="0" y="102"/>
                    </a:moveTo>
                    <a:lnTo>
                      <a:pt x="59" y="0"/>
                    </a:lnTo>
                    <a:lnTo>
                      <a:pt x="89" y="17"/>
                    </a:lnTo>
                    <a:lnTo>
                      <a:pt x="117" y="30"/>
                    </a:lnTo>
                    <a:lnTo>
                      <a:pt x="147" y="42"/>
                    </a:lnTo>
                    <a:lnTo>
                      <a:pt x="168" y="48"/>
                    </a:lnTo>
                    <a:lnTo>
                      <a:pt x="195" y="56"/>
                    </a:lnTo>
                    <a:lnTo>
                      <a:pt x="222" y="60"/>
                    </a:lnTo>
                    <a:lnTo>
                      <a:pt x="246" y="65"/>
                    </a:lnTo>
                    <a:lnTo>
                      <a:pt x="264" y="66"/>
                    </a:lnTo>
                    <a:lnTo>
                      <a:pt x="287" y="66"/>
                    </a:lnTo>
                    <a:lnTo>
                      <a:pt x="287" y="177"/>
                    </a:lnTo>
                    <a:lnTo>
                      <a:pt x="252" y="177"/>
                    </a:lnTo>
                    <a:lnTo>
                      <a:pt x="228" y="176"/>
                    </a:lnTo>
                    <a:lnTo>
                      <a:pt x="200" y="173"/>
                    </a:lnTo>
                    <a:lnTo>
                      <a:pt x="170" y="167"/>
                    </a:lnTo>
                    <a:lnTo>
                      <a:pt x="144" y="161"/>
                    </a:lnTo>
                    <a:lnTo>
                      <a:pt x="110" y="152"/>
                    </a:lnTo>
                    <a:lnTo>
                      <a:pt x="69" y="138"/>
                    </a:lnTo>
                    <a:lnTo>
                      <a:pt x="42" y="126"/>
                    </a:lnTo>
                    <a:lnTo>
                      <a:pt x="23" y="116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13" name="Freeform 56"/>
              <p:cNvSpPr>
                <a:spLocks noChangeAspect="1"/>
              </p:cNvSpPr>
              <p:nvPr/>
            </p:nvSpPr>
            <p:spPr bwMode="auto">
              <a:xfrm>
                <a:off x="3414" y="1970"/>
                <a:ext cx="170" cy="139"/>
              </a:xfrm>
              <a:custGeom>
                <a:avLst/>
                <a:gdLst>
                  <a:gd name="T0" fmla="*/ 0 w 170"/>
                  <a:gd name="T1" fmla="*/ 85 h 139"/>
                  <a:gd name="T2" fmla="*/ 50 w 170"/>
                  <a:gd name="T3" fmla="*/ 0 h 139"/>
                  <a:gd name="T4" fmla="*/ 75 w 170"/>
                  <a:gd name="T5" fmla="*/ 15 h 139"/>
                  <a:gd name="T6" fmla="*/ 102 w 170"/>
                  <a:gd name="T7" fmla="*/ 24 h 139"/>
                  <a:gd name="T8" fmla="*/ 128 w 170"/>
                  <a:gd name="T9" fmla="*/ 31 h 139"/>
                  <a:gd name="T10" fmla="*/ 170 w 170"/>
                  <a:gd name="T11" fmla="*/ 36 h 139"/>
                  <a:gd name="T12" fmla="*/ 170 w 170"/>
                  <a:gd name="T13" fmla="*/ 139 h 139"/>
                  <a:gd name="T14" fmla="*/ 141 w 170"/>
                  <a:gd name="T15" fmla="*/ 136 h 139"/>
                  <a:gd name="T16" fmla="*/ 105 w 170"/>
                  <a:gd name="T17" fmla="*/ 130 h 139"/>
                  <a:gd name="T18" fmla="*/ 74 w 170"/>
                  <a:gd name="T19" fmla="*/ 121 h 139"/>
                  <a:gd name="T20" fmla="*/ 38 w 170"/>
                  <a:gd name="T21" fmla="*/ 108 h 139"/>
                  <a:gd name="T22" fmla="*/ 23 w 170"/>
                  <a:gd name="T23" fmla="*/ 102 h 139"/>
                  <a:gd name="T24" fmla="*/ 0 w 170"/>
                  <a:gd name="T25" fmla="*/ 85 h 13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0"/>
                  <a:gd name="T40" fmla="*/ 0 h 139"/>
                  <a:gd name="T41" fmla="*/ 170 w 170"/>
                  <a:gd name="T42" fmla="*/ 139 h 13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0" h="139">
                    <a:moveTo>
                      <a:pt x="0" y="85"/>
                    </a:moveTo>
                    <a:lnTo>
                      <a:pt x="50" y="0"/>
                    </a:lnTo>
                    <a:lnTo>
                      <a:pt x="75" y="15"/>
                    </a:lnTo>
                    <a:lnTo>
                      <a:pt x="102" y="24"/>
                    </a:lnTo>
                    <a:lnTo>
                      <a:pt x="128" y="31"/>
                    </a:lnTo>
                    <a:lnTo>
                      <a:pt x="170" y="36"/>
                    </a:lnTo>
                    <a:lnTo>
                      <a:pt x="170" y="139"/>
                    </a:lnTo>
                    <a:lnTo>
                      <a:pt x="141" y="136"/>
                    </a:lnTo>
                    <a:lnTo>
                      <a:pt x="105" y="130"/>
                    </a:lnTo>
                    <a:lnTo>
                      <a:pt x="74" y="121"/>
                    </a:lnTo>
                    <a:lnTo>
                      <a:pt x="38" y="108"/>
                    </a:lnTo>
                    <a:lnTo>
                      <a:pt x="23" y="102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14" name="Freeform 57"/>
              <p:cNvSpPr>
                <a:spLocks noChangeAspect="1"/>
              </p:cNvSpPr>
              <p:nvPr/>
            </p:nvSpPr>
            <p:spPr bwMode="auto">
              <a:xfrm>
                <a:off x="3003" y="1176"/>
                <a:ext cx="579" cy="873"/>
              </a:xfrm>
              <a:custGeom>
                <a:avLst/>
                <a:gdLst>
                  <a:gd name="T0" fmla="*/ 80 w 579"/>
                  <a:gd name="T1" fmla="*/ 873 h 873"/>
                  <a:gd name="T2" fmla="*/ 188 w 579"/>
                  <a:gd name="T3" fmla="*/ 810 h 873"/>
                  <a:gd name="T4" fmla="*/ 182 w 579"/>
                  <a:gd name="T5" fmla="*/ 800 h 873"/>
                  <a:gd name="T6" fmla="*/ 167 w 579"/>
                  <a:gd name="T7" fmla="*/ 770 h 873"/>
                  <a:gd name="T8" fmla="*/ 156 w 579"/>
                  <a:gd name="T9" fmla="*/ 741 h 873"/>
                  <a:gd name="T10" fmla="*/ 147 w 579"/>
                  <a:gd name="T11" fmla="*/ 711 h 873"/>
                  <a:gd name="T12" fmla="*/ 140 w 579"/>
                  <a:gd name="T13" fmla="*/ 687 h 873"/>
                  <a:gd name="T14" fmla="*/ 135 w 579"/>
                  <a:gd name="T15" fmla="*/ 654 h 873"/>
                  <a:gd name="T16" fmla="*/ 131 w 579"/>
                  <a:gd name="T17" fmla="*/ 614 h 873"/>
                  <a:gd name="T18" fmla="*/ 129 w 579"/>
                  <a:gd name="T19" fmla="*/ 564 h 873"/>
                  <a:gd name="T20" fmla="*/ 134 w 579"/>
                  <a:gd name="T21" fmla="*/ 525 h 873"/>
                  <a:gd name="T22" fmla="*/ 140 w 579"/>
                  <a:gd name="T23" fmla="*/ 489 h 873"/>
                  <a:gd name="T24" fmla="*/ 155 w 579"/>
                  <a:gd name="T25" fmla="*/ 434 h 873"/>
                  <a:gd name="T26" fmla="*/ 179 w 579"/>
                  <a:gd name="T27" fmla="*/ 377 h 873"/>
                  <a:gd name="T28" fmla="*/ 201 w 579"/>
                  <a:gd name="T29" fmla="*/ 338 h 873"/>
                  <a:gd name="T30" fmla="*/ 233 w 579"/>
                  <a:gd name="T31" fmla="*/ 294 h 873"/>
                  <a:gd name="T32" fmla="*/ 264 w 579"/>
                  <a:gd name="T33" fmla="*/ 258 h 873"/>
                  <a:gd name="T34" fmla="*/ 305 w 579"/>
                  <a:gd name="T35" fmla="*/ 222 h 873"/>
                  <a:gd name="T36" fmla="*/ 338 w 579"/>
                  <a:gd name="T37" fmla="*/ 198 h 873"/>
                  <a:gd name="T38" fmla="*/ 381 w 579"/>
                  <a:gd name="T39" fmla="*/ 173 h 873"/>
                  <a:gd name="T40" fmla="*/ 434 w 579"/>
                  <a:gd name="T41" fmla="*/ 149 h 873"/>
                  <a:gd name="T42" fmla="*/ 485 w 579"/>
                  <a:gd name="T43" fmla="*/ 135 h 873"/>
                  <a:gd name="T44" fmla="*/ 545 w 579"/>
                  <a:gd name="T45" fmla="*/ 125 h 873"/>
                  <a:gd name="T46" fmla="*/ 579 w 579"/>
                  <a:gd name="T47" fmla="*/ 123 h 873"/>
                  <a:gd name="T48" fmla="*/ 579 w 579"/>
                  <a:gd name="T49" fmla="*/ 0 h 873"/>
                  <a:gd name="T50" fmla="*/ 536 w 579"/>
                  <a:gd name="T51" fmla="*/ 0 h 873"/>
                  <a:gd name="T52" fmla="*/ 507 w 579"/>
                  <a:gd name="T53" fmla="*/ 6 h 873"/>
                  <a:gd name="T54" fmla="*/ 480 w 579"/>
                  <a:gd name="T55" fmla="*/ 11 h 873"/>
                  <a:gd name="T56" fmla="*/ 443 w 579"/>
                  <a:gd name="T57" fmla="*/ 17 h 873"/>
                  <a:gd name="T58" fmla="*/ 386 w 579"/>
                  <a:gd name="T59" fmla="*/ 33 h 873"/>
                  <a:gd name="T60" fmla="*/ 354 w 579"/>
                  <a:gd name="T61" fmla="*/ 48 h 873"/>
                  <a:gd name="T62" fmla="*/ 320 w 579"/>
                  <a:gd name="T63" fmla="*/ 62 h 873"/>
                  <a:gd name="T64" fmla="*/ 282 w 579"/>
                  <a:gd name="T65" fmla="*/ 86 h 873"/>
                  <a:gd name="T66" fmla="*/ 249 w 579"/>
                  <a:gd name="T67" fmla="*/ 105 h 873"/>
                  <a:gd name="T68" fmla="*/ 219 w 579"/>
                  <a:gd name="T69" fmla="*/ 128 h 873"/>
                  <a:gd name="T70" fmla="*/ 189 w 579"/>
                  <a:gd name="T71" fmla="*/ 153 h 873"/>
                  <a:gd name="T72" fmla="*/ 167 w 579"/>
                  <a:gd name="T73" fmla="*/ 174 h 873"/>
                  <a:gd name="T74" fmla="*/ 146 w 579"/>
                  <a:gd name="T75" fmla="*/ 197 h 873"/>
                  <a:gd name="T76" fmla="*/ 126 w 579"/>
                  <a:gd name="T77" fmla="*/ 222 h 873"/>
                  <a:gd name="T78" fmla="*/ 104 w 579"/>
                  <a:gd name="T79" fmla="*/ 251 h 873"/>
                  <a:gd name="T80" fmla="*/ 83 w 579"/>
                  <a:gd name="T81" fmla="*/ 282 h 873"/>
                  <a:gd name="T82" fmla="*/ 63 w 579"/>
                  <a:gd name="T83" fmla="*/ 318 h 873"/>
                  <a:gd name="T84" fmla="*/ 45 w 579"/>
                  <a:gd name="T85" fmla="*/ 357 h 873"/>
                  <a:gd name="T86" fmla="*/ 35 w 579"/>
                  <a:gd name="T87" fmla="*/ 387 h 873"/>
                  <a:gd name="T88" fmla="*/ 21 w 579"/>
                  <a:gd name="T89" fmla="*/ 429 h 873"/>
                  <a:gd name="T90" fmla="*/ 9 w 579"/>
                  <a:gd name="T91" fmla="*/ 482 h 873"/>
                  <a:gd name="T92" fmla="*/ 5 w 579"/>
                  <a:gd name="T93" fmla="*/ 518 h 873"/>
                  <a:gd name="T94" fmla="*/ 0 w 579"/>
                  <a:gd name="T95" fmla="*/ 567 h 873"/>
                  <a:gd name="T96" fmla="*/ 0 w 579"/>
                  <a:gd name="T97" fmla="*/ 611 h 873"/>
                  <a:gd name="T98" fmla="*/ 6 w 579"/>
                  <a:gd name="T99" fmla="*/ 665 h 873"/>
                  <a:gd name="T100" fmla="*/ 17 w 579"/>
                  <a:gd name="T101" fmla="*/ 717 h 873"/>
                  <a:gd name="T102" fmla="*/ 24 w 579"/>
                  <a:gd name="T103" fmla="*/ 746 h 873"/>
                  <a:gd name="T104" fmla="*/ 42 w 579"/>
                  <a:gd name="T105" fmla="*/ 795 h 873"/>
                  <a:gd name="T106" fmla="*/ 57 w 579"/>
                  <a:gd name="T107" fmla="*/ 831 h 873"/>
                  <a:gd name="T108" fmla="*/ 72 w 579"/>
                  <a:gd name="T109" fmla="*/ 858 h 873"/>
                  <a:gd name="T110" fmla="*/ 80 w 579"/>
                  <a:gd name="T111" fmla="*/ 873 h 87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79"/>
                  <a:gd name="T169" fmla="*/ 0 h 873"/>
                  <a:gd name="T170" fmla="*/ 579 w 579"/>
                  <a:gd name="T171" fmla="*/ 873 h 87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79" h="873">
                    <a:moveTo>
                      <a:pt x="80" y="873"/>
                    </a:moveTo>
                    <a:lnTo>
                      <a:pt x="188" y="810"/>
                    </a:lnTo>
                    <a:lnTo>
                      <a:pt x="182" y="800"/>
                    </a:lnTo>
                    <a:lnTo>
                      <a:pt x="167" y="770"/>
                    </a:lnTo>
                    <a:lnTo>
                      <a:pt x="156" y="741"/>
                    </a:lnTo>
                    <a:lnTo>
                      <a:pt x="147" y="711"/>
                    </a:lnTo>
                    <a:lnTo>
                      <a:pt x="140" y="687"/>
                    </a:lnTo>
                    <a:lnTo>
                      <a:pt x="135" y="654"/>
                    </a:lnTo>
                    <a:lnTo>
                      <a:pt x="131" y="614"/>
                    </a:lnTo>
                    <a:lnTo>
                      <a:pt x="129" y="564"/>
                    </a:lnTo>
                    <a:lnTo>
                      <a:pt x="134" y="525"/>
                    </a:lnTo>
                    <a:lnTo>
                      <a:pt x="140" y="489"/>
                    </a:lnTo>
                    <a:lnTo>
                      <a:pt x="155" y="434"/>
                    </a:lnTo>
                    <a:lnTo>
                      <a:pt x="179" y="377"/>
                    </a:lnTo>
                    <a:lnTo>
                      <a:pt x="201" y="338"/>
                    </a:lnTo>
                    <a:lnTo>
                      <a:pt x="233" y="294"/>
                    </a:lnTo>
                    <a:lnTo>
                      <a:pt x="264" y="258"/>
                    </a:lnTo>
                    <a:lnTo>
                      <a:pt x="305" y="222"/>
                    </a:lnTo>
                    <a:lnTo>
                      <a:pt x="338" y="198"/>
                    </a:lnTo>
                    <a:lnTo>
                      <a:pt x="381" y="173"/>
                    </a:lnTo>
                    <a:lnTo>
                      <a:pt x="434" y="149"/>
                    </a:lnTo>
                    <a:lnTo>
                      <a:pt x="485" y="135"/>
                    </a:lnTo>
                    <a:lnTo>
                      <a:pt x="545" y="125"/>
                    </a:lnTo>
                    <a:lnTo>
                      <a:pt x="579" y="123"/>
                    </a:lnTo>
                    <a:lnTo>
                      <a:pt x="579" y="0"/>
                    </a:lnTo>
                    <a:lnTo>
                      <a:pt x="536" y="0"/>
                    </a:lnTo>
                    <a:lnTo>
                      <a:pt x="507" y="6"/>
                    </a:lnTo>
                    <a:lnTo>
                      <a:pt x="480" y="11"/>
                    </a:lnTo>
                    <a:lnTo>
                      <a:pt x="443" y="17"/>
                    </a:lnTo>
                    <a:lnTo>
                      <a:pt x="386" y="33"/>
                    </a:lnTo>
                    <a:lnTo>
                      <a:pt x="354" y="48"/>
                    </a:lnTo>
                    <a:lnTo>
                      <a:pt x="320" y="62"/>
                    </a:lnTo>
                    <a:lnTo>
                      <a:pt x="282" y="86"/>
                    </a:lnTo>
                    <a:lnTo>
                      <a:pt x="249" y="105"/>
                    </a:lnTo>
                    <a:lnTo>
                      <a:pt x="219" y="128"/>
                    </a:lnTo>
                    <a:lnTo>
                      <a:pt x="189" y="153"/>
                    </a:lnTo>
                    <a:lnTo>
                      <a:pt x="167" y="174"/>
                    </a:lnTo>
                    <a:lnTo>
                      <a:pt x="146" y="197"/>
                    </a:lnTo>
                    <a:lnTo>
                      <a:pt x="126" y="222"/>
                    </a:lnTo>
                    <a:lnTo>
                      <a:pt x="104" y="251"/>
                    </a:lnTo>
                    <a:lnTo>
                      <a:pt x="83" y="282"/>
                    </a:lnTo>
                    <a:lnTo>
                      <a:pt x="63" y="318"/>
                    </a:lnTo>
                    <a:lnTo>
                      <a:pt x="45" y="357"/>
                    </a:lnTo>
                    <a:lnTo>
                      <a:pt x="35" y="387"/>
                    </a:lnTo>
                    <a:lnTo>
                      <a:pt x="21" y="429"/>
                    </a:lnTo>
                    <a:lnTo>
                      <a:pt x="9" y="482"/>
                    </a:lnTo>
                    <a:lnTo>
                      <a:pt x="5" y="518"/>
                    </a:lnTo>
                    <a:lnTo>
                      <a:pt x="0" y="567"/>
                    </a:lnTo>
                    <a:lnTo>
                      <a:pt x="0" y="611"/>
                    </a:lnTo>
                    <a:lnTo>
                      <a:pt x="6" y="665"/>
                    </a:lnTo>
                    <a:lnTo>
                      <a:pt x="17" y="717"/>
                    </a:lnTo>
                    <a:lnTo>
                      <a:pt x="24" y="746"/>
                    </a:lnTo>
                    <a:lnTo>
                      <a:pt x="42" y="795"/>
                    </a:lnTo>
                    <a:lnTo>
                      <a:pt x="57" y="831"/>
                    </a:lnTo>
                    <a:lnTo>
                      <a:pt x="72" y="858"/>
                    </a:lnTo>
                    <a:lnTo>
                      <a:pt x="80" y="8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5810" name="AutoShape 58"/>
            <p:cNvSpPr>
              <a:spLocks noChangeAspect="1" noChangeArrowheads="1"/>
            </p:cNvSpPr>
            <p:nvPr/>
          </p:nvSpPr>
          <p:spPr bwMode="auto">
            <a:xfrm>
              <a:off x="3492" y="864"/>
              <a:ext cx="195" cy="375"/>
            </a:xfrm>
            <a:prstGeom prst="downArrow">
              <a:avLst>
                <a:gd name="adj1" fmla="val 50000"/>
                <a:gd name="adj2" fmla="val 48077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" name="Group 59"/>
          <p:cNvGrpSpPr>
            <a:grpSpLocks noChangeAspect="1"/>
          </p:cNvGrpSpPr>
          <p:nvPr/>
        </p:nvGrpSpPr>
        <p:grpSpPr bwMode="auto">
          <a:xfrm>
            <a:off x="8407400" y="1649414"/>
            <a:ext cx="1727200" cy="2168525"/>
            <a:chOff x="4299" y="858"/>
            <a:chExt cx="1163" cy="1461"/>
          </a:xfrm>
        </p:grpSpPr>
        <p:grpSp>
          <p:nvGrpSpPr>
            <p:cNvPr id="12" name="Group 60"/>
            <p:cNvGrpSpPr>
              <a:grpSpLocks noChangeAspect="1"/>
            </p:cNvGrpSpPr>
            <p:nvPr/>
          </p:nvGrpSpPr>
          <p:grpSpPr bwMode="auto">
            <a:xfrm>
              <a:off x="4299" y="1157"/>
              <a:ext cx="1163" cy="1162"/>
              <a:chOff x="4299" y="1157"/>
              <a:chExt cx="1163" cy="1162"/>
            </a:xfrm>
          </p:grpSpPr>
          <p:grpSp>
            <p:nvGrpSpPr>
              <p:cNvPr id="13" name="Group 61"/>
              <p:cNvGrpSpPr>
                <a:grpSpLocks noChangeAspect="1"/>
              </p:cNvGrpSpPr>
              <p:nvPr/>
            </p:nvGrpSpPr>
            <p:grpSpPr bwMode="auto">
              <a:xfrm>
                <a:off x="4299" y="1158"/>
                <a:ext cx="1163" cy="1161"/>
                <a:chOff x="525" y="1152"/>
                <a:chExt cx="1449" cy="1446"/>
              </a:xfrm>
            </p:grpSpPr>
            <p:sp>
              <p:nvSpPr>
                <p:cNvPr id="133182" name="Oval 62"/>
                <p:cNvSpPr>
                  <a:spLocks noChangeAspect="1" noChangeArrowheads="1"/>
                </p:cNvSpPr>
                <p:nvPr/>
              </p:nvSpPr>
              <p:spPr bwMode="auto">
                <a:xfrm>
                  <a:off x="528" y="1153"/>
                  <a:ext cx="1440" cy="1439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5799" name="Oval 63"/>
                <p:cNvSpPr>
                  <a:spLocks noChangeAspect="1" noChangeArrowheads="1"/>
                </p:cNvSpPr>
                <p:nvPr/>
              </p:nvSpPr>
              <p:spPr bwMode="auto">
                <a:xfrm>
                  <a:off x="687" y="1302"/>
                  <a:ext cx="1152" cy="115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00" name="Oval 64"/>
                <p:cNvSpPr>
                  <a:spLocks noChangeAspect="1" noChangeArrowheads="1"/>
                </p:cNvSpPr>
                <p:nvPr/>
              </p:nvSpPr>
              <p:spPr bwMode="auto">
                <a:xfrm>
                  <a:off x="831" y="1446"/>
                  <a:ext cx="864" cy="86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01" name="Oval 65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605"/>
                  <a:ext cx="576" cy="57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02" name="Line 66"/>
                <p:cNvSpPr>
                  <a:spLocks noChangeAspect="1" noChangeShapeType="1"/>
                </p:cNvSpPr>
                <p:nvPr/>
              </p:nvSpPr>
              <p:spPr bwMode="auto">
                <a:xfrm>
                  <a:off x="1248" y="1152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03" name="Line 67"/>
                <p:cNvSpPr>
                  <a:spLocks noChangeAspect="1" noChangeShapeType="1"/>
                </p:cNvSpPr>
                <p:nvPr/>
              </p:nvSpPr>
              <p:spPr bwMode="auto">
                <a:xfrm rot="1800000">
                  <a:off x="1251" y="1155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04" name="Line 68"/>
                <p:cNvSpPr>
                  <a:spLocks noChangeAspect="1" noChangeShapeType="1"/>
                </p:cNvSpPr>
                <p:nvPr/>
              </p:nvSpPr>
              <p:spPr bwMode="auto">
                <a:xfrm rot="3600000">
                  <a:off x="1245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05" name="Line 69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1245" y="1140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06" name="Line 70"/>
                <p:cNvSpPr>
                  <a:spLocks noChangeAspect="1" noChangeShapeType="1"/>
                </p:cNvSpPr>
                <p:nvPr/>
              </p:nvSpPr>
              <p:spPr bwMode="auto">
                <a:xfrm rot="7200000">
                  <a:off x="1254" y="1131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07" name="Line 71"/>
                <p:cNvSpPr>
                  <a:spLocks noChangeAspect="1" noChangeShapeType="1"/>
                </p:cNvSpPr>
                <p:nvPr/>
              </p:nvSpPr>
              <p:spPr bwMode="auto">
                <a:xfrm rot="9000000">
                  <a:off x="1263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08" name="Oval 72"/>
                <p:cNvSpPr>
                  <a:spLocks noChangeAspect="1" noChangeArrowheads="1"/>
                </p:cNvSpPr>
                <p:nvPr/>
              </p:nvSpPr>
              <p:spPr bwMode="auto">
                <a:xfrm>
                  <a:off x="1107" y="1749"/>
                  <a:ext cx="288" cy="2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5796" name="Freeform 73"/>
              <p:cNvSpPr>
                <a:spLocks noChangeAspect="1"/>
              </p:cNvSpPr>
              <p:nvPr/>
            </p:nvSpPr>
            <p:spPr bwMode="auto">
              <a:xfrm>
                <a:off x="4596" y="1157"/>
                <a:ext cx="284" cy="183"/>
              </a:xfrm>
              <a:custGeom>
                <a:avLst/>
                <a:gdLst>
                  <a:gd name="T0" fmla="*/ 284 w 284"/>
                  <a:gd name="T1" fmla="*/ 120 h 183"/>
                  <a:gd name="T2" fmla="*/ 284 w 284"/>
                  <a:gd name="T3" fmla="*/ 0 h 183"/>
                  <a:gd name="T4" fmla="*/ 251 w 284"/>
                  <a:gd name="T5" fmla="*/ 1 h 183"/>
                  <a:gd name="T6" fmla="*/ 219 w 284"/>
                  <a:gd name="T7" fmla="*/ 3 h 183"/>
                  <a:gd name="T8" fmla="*/ 183 w 284"/>
                  <a:gd name="T9" fmla="*/ 9 h 183"/>
                  <a:gd name="T10" fmla="*/ 137 w 284"/>
                  <a:gd name="T11" fmla="*/ 19 h 183"/>
                  <a:gd name="T12" fmla="*/ 92 w 284"/>
                  <a:gd name="T13" fmla="*/ 31 h 183"/>
                  <a:gd name="T14" fmla="*/ 65 w 284"/>
                  <a:gd name="T15" fmla="*/ 42 h 183"/>
                  <a:gd name="T16" fmla="*/ 36 w 284"/>
                  <a:gd name="T17" fmla="*/ 54 h 183"/>
                  <a:gd name="T18" fmla="*/ 0 w 284"/>
                  <a:gd name="T19" fmla="*/ 75 h 183"/>
                  <a:gd name="T20" fmla="*/ 63 w 284"/>
                  <a:gd name="T21" fmla="*/ 183 h 183"/>
                  <a:gd name="T22" fmla="*/ 98 w 284"/>
                  <a:gd name="T23" fmla="*/ 165 h 183"/>
                  <a:gd name="T24" fmla="*/ 132 w 284"/>
                  <a:gd name="T25" fmla="*/ 150 h 183"/>
                  <a:gd name="T26" fmla="*/ 171 w 284"/>
                  <a:gd name="T27" fmla="*/ 138 h 183"/>
                  <a:gd name="T28" fmla="*/ 198 w 284"/>
                  <a:gd name="T29" fmla="*/ 130 h 183"/>
                  <a:gd name="T30" fmla="*/ 242 w 284"/>
                  <a:gd name="T31" fmla="*/ 123 h 183"/>
                  <a:gd name="T32" fmla="*/ 284 w 284"/>
                  <a:gd name="T33" fmla="*/ 120 h 1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84"/>
                  <a:gd name="T52" fmla="*/ 0 h 183"/>
                  <a:gd name="T53" fmla="*/ 284 w 284"/>
                  <a:gd name="T54" fmla="*/ 183 h 1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84" h="183">
                    <a:moveTo>
                      <a:pt x="284" y="120"/>
                    </a:moveTo>
                    <a:lnTo>
                      <a:pt x="284" y="0"/>
                    </a:lnTo>
                    <a:lnTo>
                      <a:pt x="251" y="1"/>
                    </a:lnTo>
                    <a:lnTo>
                      <a:pt x="219" y="3"/>
                    </a:lnTo>
                    <a:lnTo>
                      <a:pt x="183" y="9"/>
                    </a:lnTo>
                    <a:lnTo>
                      <a:pt x="137" y="19"/>
                    </a:lnTo>
                    <a:lnTo>
                      <a:pt x="92" y="31"/>
                    </a:lnTo>
                    <a:lnTo>
                      <a:pt x="65" y="42"/>
                    </a:lnTo>
                    <a:lnTo>
                      <a:pt x="36" y="54"/>
                    </a:lnTo>
                    <a:lnTo>
                      <a:pt x="0" y="75"/>
                    </a:lnTo>
                    <a:lnTo>
                      <a:pt x="63" y="183"/>
                    </a:lnTo>
                    <a:lnTo>
                      <a:pt x="98" y="165"/>
                    </a:lnTo>
                    <a:lnTo>
                      <a:pt x="132" y="150"/>
                    </a:lnTo>
                    <a:lnTo>
                      <a:pt x="171" y="138"/>
                    </a:lnTo>
                    <a:lnTo>
                      <a:pt x="198" y="130"/>
                    </a:lnTo>
                    <a:lnTo>
                      <a:pt x="242" y="123"/>
                    </a:lnTo>
                    <a:lnTo>
                      <a:pt x="284" y="12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797" name="Freeform 74"/>
              <p:cNvSpPr>
                <a:spLocks noChangeAspect="1"/>
              </p:cNvSpPr>
              <p:nvPr/>
            </p:nvSpPr>
            <p:spPr bwMode="auto">
              <a:xfrm>
                <a:off x="5007" y="1839"/>
                <a:ext cx="192" cy="201"/>
              </a:xfrm>
              <a:custGeom>
                <a:avLst/>
                <a:gdLst>
                  <a:gd name="T0" fmla="*/ 0 w 192"/>
                  <a:gd name="T1" fmla="*/ 105 h 201"/>
                  <a:gd name="T2" fmla="*/ 57 w 192"/>
                  <a:gd name="T3" fmla="*/ 201 h 201"/>
                  <a:gd name="T4" fmla="*/ 93 w 192"/>
                  <a:gd name="T5" fmla="*/ 183 h 201"/>
                  <a:gd name="T6" fmla="*/ 123 w 192"/>
                  <a:gd name="T7" fmla="*/ 153 h 201"/>
                  <a:gd name="T8" fmla="*/ 156 w 192"/>
                  <a:gd name="T9" fmla="*/ 117 h 201"/>
                  <a:gd name="T10" fmla="*/ 183 w 192"/>
                  <a:gd name="T11" fmla="*/ 75 h 201"/>
                  <a:gd name="T12" fmla="*/ 192 w 192"/>
                  <a:gd name="T13" fmla="*/ 57 h 201"/>
                  <a:gd name="T14" fmla="*/ 87 w 192"/>
                  <a:gd name="T15" fmla="*/ 0 h 201"/>
                  <a:gd name="T16" fmla="*/ 75 w 192"/>
                  <a:gd name="T17" fmla="*/ 24 h 201"/>
                  <a:gd name="T18" fmla="*/ 54 w 192"/>
                  <a:gd name="T19" fmla="*/ 51 h 201"/>
                  <a:gd name="T20" fmla="*/ 27 w 192"/>
                  <a:gd name="T21" fmla="*/ 81 h 201"/>
                  <a:gd name="T22" fmla="*/ 0 w 192"/>
                  <a:gd name="T23" fmla="*/ 105 h 20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92"/>
                  <a:gd name="T37" fmla="*/ 0 h 201"/>
                  <a:gd name="T38" fmla="*/ 192 w 192"/>
                  <a:gd name="T39" fmla="*/ 201 h 20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92" h="201">
                    <a:moveTo>
                      <a:pt x="0" y="105"/>
                    </a:moveTo>
                    <a:lnTo>
                      <a:pt x="57" y="201"/>
                    </a:lnTo>
                    <a:lnTo>
                      <a:pt x="93" y="183"/>
                    </a:lnTo>
                    <a:lnTo>
                      <a:pt x="123" y="153"/>
                    </a:lnTo>
                    <a:lnTo>
                      <a:pt x="156" y="117"/>
                    </a:lnTo>
                    <a:lnTo>
                      <a:pt x="183" y="75"/>
                    </a:lnTo>
                    <a:lnTo>
                      <a:pt x="192" y="57"/>
                    </a:lnTo>
                    <a:lnTo>
                      <a:pt x="87" y="0"/>
                    </a:lnTo>
                    <a:lnTo>
                      <a:pt x="75" y="24"/>
                    </a:lnTo>
                    <a:lnTo>
                      <a:pt x="54" y="51"/>
                    </a:lnTo>
                    <a:lnTo>
                      <a:pt x="27" y="81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5794" name="AutoShape 75"/>
            <p:cNvSpPr>
              <a:spLocks noChangeAspect="1" noChangeArrowheads="1"/>
            </p:cNvSpPr>
            <p:nvPr/>
          </p:nvSpPr>
          <p:spPr bwMode="auto">
            <a:xfrm>
              <a:off x="4782" y="858"/>
              <a:ext cx="195" cy="375"/>
            </a:xfrm>
            <a:prstGeom prst="downArrow">
              <a:avLst>
                <a:gd name="adj1" fmla="val 50000"/>
                <a:gd name="adj2" fmla="val 48077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5787" name="AutoShape 76"/>
          <p:cNvSpPr>
            <a:spLocks noChangeArrowheads="1"/>
          </p:cNvSpPr>
          <p:nvPr/>
        </p:nvSpPr>
        <p:spPr bwMode="auto">
          <a:xfrm>
            <a:off x="1905000" y="2065338"/>
            <a:ext cx="304800" cy="1752600"/>
          </a:xfrm>
          <a:prstGeom prst="curvedRightArrow">
            <a:avLst>
              <a:gd name="adj1" fmla="val 115000"/>
              <a:gd name="adj2" fmla="val 230000"/>
              <a:gd name="adj3" fmla="val 33333"/>
            </a:avLst>
          </a:prstGeom>
          <a:solidFill>
            <a:srgbClr val="F7F5C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TextBox 83"/>
          <p:cNvSpPr txBox="1"/>
          <p:nvPr/>
        </p:nvSpPr>
        <p:spPr>
          <a:xfrm>
            <a:off x="2182654" y="5341203"/>
            <a:ext cx="1406219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Data transfer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4774854" y="5341203"/>
            <a:ext cx="625492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Seek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6400800" y="5341204"/>
            <a:ext cx="1656570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Rotational </a:t>
            </a:r>
          </a:p>
          <a:p>
            <a:pPr algn="ctr"/>
            <a:r>
              <a:rPr lang="en-US" dirty="0">
                <a:latin typeface="Calibri" pitchFamily="34" charset="0"/>
              </a:rPr>
              <a:t>latency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8354854" y="5341203"/>
            <a:ext cx="1406219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Data transfer</a:t>
            </a:r>
          </a:p>
        </p:txBody>
      </p:sp>
      <p:cxnSp>
        <p:nvCxnSpPr>
          <p:cNvPr id="89" name="Straight Arrow Connector 88"/>
          <p:cNvCxnSpPr>
            <a:stCxn id="84" idx="0"/>
          </p:cNvCxnSpPr>
          <p:nvPr/>
        </p:nvCxnSpPr>
        <p:spPr bwMode="auto">
          <a:xfrm flipV="1">
            <a:off x="2885763" y="4573369"/>
            <a:ext cx="240562" cy="76783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0" name="Straight Arrow Connector 89"/>
          <p:cNvCxnSpPr/>
          <p:nvPr/>
        </p:nvCxnSpPr>
        <p:spPr bwMode="auto">
          <a:xfrm rot="5400000" flipH="1" flipV="1">
            <a:off x="4799151" y="5018901"/>
            <a:ext cx="773668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traight Arrow Connector 90"/>
          <p:cNvCxnSpPr/>
          <p:nvPr/>
        </p:nvCxnSpPr>
        <p:spPr bwMode="auto">
          <a:xfrm rot="5400000" flipH="1" flipV="1">
            <a:off x="6849659" y="5018901"/>
            <a:ext cx="773668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2" name="Straight Arrow Connector 91"/>
          <p:cNvCxnSpPr/>
          <p:nvPr/>
        </p:nvCxnSpPr>
        <p:spPr bwMode="auto">
          <a:xfrm rot="5400000" flipH="1" flipV="1">
            <a:off x="8899121" y="5030569"/>
            <a:ext cx="773668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6167824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6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Disk Access Time</a:t>
            </a:r>
          </a:p>
        </p:txBody>
      </p:sp>
      <p:sp>
        <p:nvSpPr>
          <p:cNvPr id="125957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838200" y="1403172"/>
            <a:ext cx="8366125" cy="4972050"/>
          </a:xfrm>
        </p:spPr>
        <p:txBody>
          <a:bodyPr>
            <a:noAutofit/>
          </a:bodyPr>
          <a:lstStyle/>
          <a:p>
            <a:r>
              <a:rPr lang="en-US" sz="2400" dirty="0"/>
              <a:t>Average time to access some target sector approximated by:</a:t>
            </a:r>
          </a:p>
          <a:p>
            <a:pPr lvl="1"/>
            <a:r>
              <a:rPr lang="en-US" sz="2000" dirty="0" err="1"/>
              <a:t>T</a:t>
            </a:r>
            <a:r>
              <a:rPr lang="en-US" sz="2000" baseline="-25000" dirty="0" err="1"/>
              <a:t>access</a:t>
            </a:r>
            <a:r>
              <a:rPr lang="en-US" sz="2000" dirty="0"/>
              <a:t>  =  </a:t>
            </a:r>
            <a:r>
              <a:rPr lang="en-US" sz="2000" dirty="0" err="1"/>
              <a:t>T</a:t>
            </a:r>
            <a:r>
              <a:rPr lang="en-US" sz="2000" baseline="-25000" dirty="0" err="1"/>
              <a:t>avg</a:t>
            </a:r>
            <a:r>
              <a:rPr lang="en-US" sz="2000" baseline="-25000" dirty="0"/>
              <a:t> seek</a:t>
            </a:r>
            <a:r>
              <a:rPr lang="en-US" sz="2000" dirty="0"/>
              <a:t> +  </a:t>
            </a:r>
            <a:r>
              <a:rPr lang="en-US" sz="2000" dirty="0" err="1"/>
              <a:t>T</a:t>
            </a:r>
            <a:r>
              <a:rPr lang="en-US" sz="2000" baseline="-25000" dirty="0" err="1"/>
              <a:t>avg</a:t>
            </a:r>
            <a:r>
              <a:rPr lang="en-US" sz="2000" baseline="-25000" dirty="0"/>
              <a:t> rotation</a:t>
            </a:r>
            <a:r>
              <a:rPr lang="en-US" sz="2000" dirty="0"/>
              <a:t> + </a:t>
            </a:r>
            <a:r>
              <a:rPr lang="en-US" sz="2000" dirty="0" err="1"/>
              <a:t>T</a:t>
            </a:r>
            <a:r>
              <a:rPr lang="en-US" sz="2000" baseline="-25000" dirty="0" err="1"/>
              <a:t>avg</a:t>
            </a:r>
            <a:r>
              <a:rPr lang="en-US" sz="2000" baseline="-25000" dirty="0"/>
              <a:t> transfer</a:t>
            </a:r>
            <a:r>
              <a:rPr lang="en-US" sz="2000" dirty="0"/>
              <a:t> </a:t>
            </a:r>
          </a:p>
          <a:p>
            <a:r>
              <a:rPr lang="en-US" sz="2400" dirty="0">
                <a:solidFill>
                  <a:srgbClr val="C00000"/>
                </a:solidFill>
              </a:rPr>
              <a:t>Seek time </a:t>
            </a:r>
            <a:r>
              <a:rPr lang="en-US" sz="2400" dirty="0"/>
              <a:t>(</a:t>
            </a:r>
            <a:r>
              <a:rPr lang="en-US" sz="2400" dirty="0" err="1"/>
              <a:t>T</a:t>
            </a:r>
            <a:r>
              <a:rPr lang="en-US" sz="2400" baseline="-25000" dirty="0" err="1"/>
              <a:t>avg</a:t>
            </a:r>
            <a:r>
              <a:rPr lang="en-US" sz="2400" baseline="-25000" dirty="0"/>
              <a:t> seek</a:t>
            </a:r>
            <a:r>
              <a:rPr lang="en-US" sz="2400" dirty="0"/>
              <a:t>)</a:t>
            </a:r>
          </a:p>
          <a:p>
            <a:pPr lvl="1"/>
            <a:r>
              <a:rPr lang="en-US" sz="2000" dirty="0"/>
              <a:t>Time to position heads over cylinder containing target sector.</a:t>
            </a:r>
          </a:p>
          <a:p>
            <a:pPr lvl="1"/>
            <a:r>
              <a:rPr lang="en-US" sz="2000" dirty="0"/>
              <a:t>Typical  </a:t>
            </a:r>
            <a:r>
              <a:rPr lang="en-US" sz="2000" dirty="0" err="1"/>
              <a:t>T</a:t>
            </a:r>
            <a:r>
              <a:rPr lang="en-US" sz="2000" baseline="-25000" dirty="0" err="1"/>
              <a:t>avg</a:t>
            </a:r>
            <a:r>
              <a:rPr lang="en-US" sz="2000" baseline="-25000" dirty="0"/>
              <a:t> seek</a:t>
            </a:r>
            <a:r>
              <a:rPr lang="en-US" sz="2000" dirty="0"/>
              <a:t> is 3—9 ms</a:t>
            </a:r>
          </a:p>
          <a:p>
            <a:r>
              <a:rPr lang="en-US" sz="2400" dirty="0">
                <a:solidFill>
                  <a:srgbClr val="C00000"/>
                </a:solidFill>
              </a:rPr>
              <a:t>Rotational latency </a:t>
            </a:r>
            <a:r>
              <a:rPr lang="en-US" sz="2400" dirty="0"/>
              <a:t>(</a:t>
            </a:r>
            <a:r>
              <a:rPr lang="en-US" sz="2400" dirty="0" err="1"/>
              <a:t>T</a:t>
            </a:r>
            <a:r>
              <a:rPr lang="en-US" sz="2400" baseline="-25000" dirty="0" err="1"/>
              <a:t>avg</a:t>
            </a:r>
            <a:r>
              <a:rPr lang="en-US" sz="2400" baseline="-25000" dirty="0"/>
              <a:t> rotation</a:t>
            </a:r>
            <a:r>
              <a:rPr lang="en-US" sz="2400" dirty="0"/>
              <a:t>)</a:t>
            </a:r>
          </a:p>
          <a:p>
            <a:pPr lvl="1"/>
            <a:r>
              <a:rPr lang="en-US" sz="2000" dirty="0"/>
              <a:t>Time waiting for first bit of target sector to pass under </a:t>
            </a:r>
            <a:r>
              <a:rPr lang="en-US" sz="2000" dirty="0" err="1"/>
              <a:t>r/w</a:t>
            </a:r>
            <a:r>
              <a:rPr lang="en-US" sz="2000" dirty="0"/>
              <a:t> head.</a:t>
            </a:r>
          </a:p>
          <a:p>
            <a:pPr lvl="1"/>
            <a:r>
              <a:rPr lang="en-US" sz="2000" dirty="0" err="1"/>
              <a:t>T</a:t>
            </a:r>
            <a:r>
              <a:rPr lang="en-US" sz="2000" baseline="-25000" dirty="0" err="1"/>
              <a:t>avg</a:t>
            </a:r>
            <a:r>
              <a:rPr lang="en-US" sz="2000" baseline="-25000" dirty="0"/>
              <a:t> rotation</a:t>
            </a:r>
            <a:r>
              <a:rPr lang="en-US" sz="2000" dirty="0"/>
              <a:t> = 1/2 </a:t>
            </a:r>
            <a:r>
              <a:rPr lang="en-US" sz="2000" dirty="0" err="1"/>
              <a:t>x</a:t>
            </a:r>
            <a:r>
              <a:rPr lang="en-US" sz="2000" dirty="0"/>
              <a:t> 1/RPMs </a:t>
            </a:r>
            <a:r>
              <a:rPr lang="en-US" sz="2000" dirty="0" err="1"/>
              <a:t>x</a:t>
            </a:r>
            <a:r>
              <a:rPr lang="en-US" sz="2000" dirty="0"/>
              <a:t> 60 sec/1 min</a:t>
            </a:r>
          </a:p>
          <a:p>
            <a:pPr lvl="1"/>
            <a:r>
              <a:rPr lang="en-US" sz="2000" dirty="0"/>
              <a:t>Typical </a:t>
            </a:r>
            <a:r>
              <a:rPr lang="en-US" sz="2000" dirty="0" err="1"/>
              <a:t>T</a:t>
            </a:r>
            <a:r>
              <a:rPr lang="en-US" sz="2000" baseline="-25000" dirty="0" err="1"/>
              <a:t>avg</a:t>
            </a:r>
            <a:r>
              <a:rPr lang="en-US" sz="2000" baseline="-25000" dirty="0"/>
              <a:t> rotation</a:t>
            </a:r>
            <a:r>
              <a:rPr lang="en-US" sz="2000" dirty="0"/>
              <a:t> = 7,200 RPMs</a:t>
            </a:r>
          </a:p>
          <a:p>
            <a:r>
              <a:rPr lang="en-US" sz="2400" dirty="0">
                <a:solidFill>
                  <a:srgbClr val="C00000"/>
                </a:solidFill>
              </a:rPr>
              <a:t>Transfer time </a:t>
            </a:r>
            <a:r>
              <a:rPr lang="en-US" sz="2400" dirty="0"/>
              <a:t>(</a:t>
            </a:r>
            <a:r>
              <a:rPr lang="en-US" sz="2400" dirty="0" err="1"/>
              <a:t>T</a:t>
            </a:r>
            <a:r>
              <a:rPr lang="en-US" sz="2400" baseline="-25000" dirty="0" err="1"/>
              <a:t>avg</a:t>
            </a:r>
            <a:r>
              <a:rPr lang="en-US" sz="2400" baseline="-25000" dirty="0"/>
              <a:t> transfer</a:t>
            </a:r>
            <a:r>
              <a:rPr lang="en-US" sz="2400" dirty="0"/>
              <a:t>)	</a:t>
            </a:r>
          </a:p>
          <a:p>
            <a:pPr lvl="1"/>
            <a:r>
              <a:rPr lang="en-US" sz="2000" dirty="0"/>
              <a:t>Time to read the bits in the target sector.</a:t>
            </a:r>
          </a:p>
          <a:p>
            <a:pPr lvl="1"/>
            <a:r>
              <a:rPr lang="en-US" sz="2000" dirty="0" err="1"/>
              <a:t>T</a:t>
            </a:r>
            <a:r>
              <a:rPr lang="en-US" sz="2000" baseline="-25000" dirty="0" err="1"/>
              <a:t>avg</a:t>
            </a:r>
            <a:r>
              <a:rPr lang="en-US" sz="2000" baseline="-25000" dirty="0"/>
              <a:t> transfer</a:t>
            </a:r>
            <a:r>
              <a:rPr lang="en-US" sz="2000" dirty="0"/>
              <a:t> = 1/RPM </a:t>
            </a:r>
            <a:r>
              <a:rPr lang="en-US" sz="2000" dirty="0" err="1"/>
              <a:t>x</a:t>
            </a:r>
            <a:r>
              <a:rPr lang="en-US" sz="2000" dirty="0"/>
              <a:t> 1/(avg # sectors/track) </a:t>
            </a:r>
            <a:r>
              <a:rPr lang="en-US" sz="2000" dirty="0" err="1"/>
              <a:t>x</a:t>
            </a:r>
            <a:r>
              <a:rPr lang="en-US" sz="2000" dirty="0"/>
              <a:t> 60 secs/1 min.</a:t>
            </a:r>
          </a:p>
        </p:txBody>
      </p:sp>
    </p:spTree>
    <p:extLst>
      <p:ext uri="{BB962C8B-B14F-4D97-AF65-F5344CB8AC3E}">
        <p14:creationId xmlns:p14="http://schemas.microsoft.com/office/powerpoint/2010/main" val="37033785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B1F28-DC3D-BF48-92BD-EBBC6B024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E7319-65A6-AC49-86EA-5CC6C88412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a fast memory to mirror a piece of slow memory.</a:t>
            </a:r>
          </a:p>
          <a:p>
            <a:pPr lvl="1"/>
            <a:r>
              <a:rPr lang="en-US" dirty="0"/>
              <a:t> Cache access time: 100ns</a:t>
            </a:r>
          </a:p>
          <a:p>
            <a:pPr lvl="1"/>
            <a:r>
              <a:rPr lang="en-US" dirty="0"/>
              <a:t> Memory access time: 5ms</a:t>
            </a:r>
          </a:p>
          <a:p>
            <a:pPr lvl="1"/>
            <a:r>
              <a:rPr lang="en-US" dirty="0"/>
              <a:t> Cache miss rate: 1% (</a:t>
            </a:r>
            <a:r>
              <a:rPr lang="en-US" dirty="0">
                <a:solidFill>
                  <a:schemeClr val="accent1"/>
                </a:solidFill>
                <a:latin typeface="Bradley Hand" pitchFamily="2" charset="77"/>
              </a:rPr>
              <a:t>say a terrible cache</a:t>
            </a:r>
            <a:r>
              <a:rPr lang="en-US" dirty="0"/>
              <a:t>)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23B7BB-ABE2-0441-B5EF-EAE4B4D0F7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803722"/>
            <a:ext cx="7353300" cy="17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45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552D5-AA9F-2B42-97DD-D5ECF55E8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Hierarchy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DC66AD-6932-1E40-9436-0024B1A1C3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DA332A-BC45-7244-8A2B-4E813294E4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2376" y="1825625"/>
            <a:ext cx="6115053" cy="446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215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BA428-BD50-AC44-A676-1FD079FD6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specs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909E2BF-7724-5944-851B-0BA3A0B8D5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1052905"/>
              </p:ext>
            </p:extLst>
          </p:nvPr>
        </p:nvGraphicFramePr>
        <p:xfrm>
          <a:off x="1795695" y="2019461"/>
          <a:ext cx="8128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91722599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8581331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66368218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0171692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Data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Density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7502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insane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 transistors/bit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$5,000/GB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23625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~100GB/s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transistor/bit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$20-75/GB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1846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SSD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500-2,000MB/s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$0.5/GB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26529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Hard Disk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200MB/s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$0.02/GB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9579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Internet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100MB/s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46284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3270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DD34C-8029-A54F-B18E-0320DBAAF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Static 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67090F-6343-B845-AEC4-D795B9A5F0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Super fast but expensive.</a:t>
            </a:r>
          </a:p>
          <a:p>
            <a:r>
              <a:rPr lang="en-US" dirty="0"/>
              <a:t>Implemented with </a:t>
            </a:r>
            <a:r>
              <a:rPr lang="en-US" i="1" dirty="0"/>
              <a:t>latches and flip-flops</a:t>
            </a:r>
            <a:r>
              <a:rPr lang="en-US" dirty="0"/>
              <a:t>.</a:t>
            </a:r>
            <a:endParaRPr lang="en-US" dirty="0">
              <a:cs typeface="Calibri"/>
            </a:endParaRPr>
          </a:p>
          <a:p>
            <a:r>
              <a:rPr lang="en-US" dirty="0"/>
              <a:t>Always active </a:t>
            </a:r>
            <a:endParaRPr lang="en-US" dirty="0">
              <a:cs typeface="Calibri"/>
            </a:endParaRPr>
          </a:p>
          <a:p>
            <a:r>
              <a:rPr lang="en-US" dirty="0"/>
              <a:t>Mostly volatile*</a:t>
            </a:r>
            <a:endParaRPr lang="en-US">
              <a:cs typeface="Calibri"/>
            </a:endParaRPr>
          </a:p>
          <a:p>
            <a:r>
              <a:rPr lang="en-US" dirty="0"/>
              <a:t>Used for:</a:t>
            </a:r>
          </a:p>
          <a:p>
            <a:pPr lvl="1"/>
            <a:r>
              <a:rPr lang="en-US" dirty="0"/>
              <a:t>Register file </a:t>
            </a:r>
          </a:p>
          <a:p>
            <a:pPr lvl="1"/>
            <a:r>
              <a:rPr lang="en-US" dirty="0"/>
              <a:t>DRAM cache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7A7F7524-B234-E240-AD28-3742D9264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244" y="2332233"/>
            <a:ext cx="4257556" cy="319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926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D0486-3014-B74E-9A78-6972B39DC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RAM (DRAM)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BD850-2A21-164D-8222-9ED3352ADD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 to be refreshed (also volatile)</a:t>
            </a:r>
          </a:p>
          <a:p>
            <a:r>
              <a:rPr lang="en-US" dirty="0"/>
              <a:t>Read/Write: </a:t>
            </a:r>
          </a:p>
          <a:p>
            <a:pPr lvl="1"/>
            <a:r>
              <a:rPr lang="en-US" dirty="0"/>
              <a:t>Row-Access Strobe (RAS)</a:t>
            </a:r>
          </a:p>
          <a:p>
            <a:pPr lvl="1"/>
            <a:r>
              <a:rPr lang="en-US" dirty="0"/>
              <a:t>Column-Access Strobe (CAS)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A8CF61CF-722E-F940-834A-14C2892BE2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244" y="1825625"/>
            <a:ext cx="4257556" cy="31931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DFA839-EA2E-174F-833C-22DE1E6FC5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5825" y="3483063"/>
            <a:ext cx="5262795" cy="333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075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177F7-60F8-984D-A385-86AF240F1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Solid State Drive (SSD)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E8D235-6853-CA42-A5A1-76A1975B68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15837"/>
            <a:ext cx="10515600" cy="200563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Pages: 512KB to 4KB, Blocks: 32 to 128 pages</a:t>
            </a:r>
          </a:p>
          <a:p>
            <a:r>
              <a:rPr lang="en-US" dirty="0"/>
              <a:t>Data read/written in units of pages. </a:t>
            </a:r>
          </a:p>
          <a:p>
            <a:r>
              <a:rPr lang="en-US" dirty="0"/>
              <a:t>Page can be written only after its block has been erased</a:t>
            </a:r>
          </a:p>
          <a:p>
            <a:r>
              <a:rPr lang="en-US" dirty="0"/>
              <a:t>A block wears out after about 100,000 repeated writes.</a:t>
            </a:r>
          </a:p>
          <a:p>
            <a:endParaRPr lang="en-US" dirty="0"/>
          </a:p>
        </p:txBody>
      </p:sp>
      <p:sp>
        <p:nvSpPr>
          <p:cNvPr id="4" name="Rectangle 289">
            <a:extLst>
              <a:ext uri="{FF2B5EF4-FFF2-40B4-BE49-F238E27FC236}">
                <a16:creationId xmlns:a16="http://schemas.microsoft.com/office/drawing/2014/main" id="{3E66B599-E87F-6446-9BA6-26A0BDBB74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4178" y="3572837"/>
            <a:ext cx="7162800" cy="9906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5" name="AutoShape 238">
            <a:extLst>
              <a:ext uri="{FF2B5EF4-FFF2-40B4-BE49-F238E27FC236}">
                <a16:creationId xmlns:a16="http://schemas.microsoft.com/office/drawing/2014/main" id="{485C86F3-76F7-B445-8167-3AD7CF7C4883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188878" y="1826587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6" name="Rectangle 239">
            <a:extLst>
              <a:ext uri="{FF2B5EF4-FFF2-40B4-BE49-F238E27FC236}">
                <a16:creationId xmlns:a16="http://schemas.microsoft.com/office/drawing/2014/main" id="{E66288F5-EC1F-A84E-8B46-5E1D9B15BB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8778" y="2626687"/>
            <a:ext cx="2057400" cy="520700"/>
          </a:xfrm>
          <a:prstGeom prst="rect">
            <a:avLst/>
          </a:prstGeom>
          <a:solidFill>
            <a:srgbClr val="DEDFF5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Flash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translation layer</a:t>
            </a:r>
          </a:p>
        </p:txBody>
      </p:sp>
      <p:sp>
        <p:nvSpPr>
          <p:cNvPr id="7" name="Line 258">
            <a:extLst>
              <a:ext uri="{FF2B5EF4-FFF2-40B4-BE49-F238E27FC236}">
                <a16:creationId xmlns:a16="http://schemas.microsoft.com/office/drawing/2014/main" id="{B88609B3-B6B2-CD41-A758-C956BC3CF195}"/>
              </a:ext>
            </a:extLst>
          </p:cNvPr>
          <p:cNvSpPr>
            <a:spLocks noChangeShapeType="1"/>
          </p:cNvSpPr>
          <p:nvPr/>
        </p:nvSpPr>
        <p:spPr bwMode="auto">
          <a:xfrm>
            <a:off x="5455578" y="3147387"/>
            <a:ext cx="0" cy="3810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8" name="Rectangle 235">
            <a:extLst>
              <a:ext uri="{FF2B5EF4-FFF2-40B4-BE49-F238E27FC236}">
                <a16:creationId xmlns:a16="http://schemas.microsoft.com/office/drawing/2014/main" id="{1CE4E6FC-7FA7-CD47-A529-EF1ACFE536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2578" y="1610687"/>
            <a:ext cx="2209800" cy="241300"/>
          </a:xfrm>
          <a:prstGeom prst="rect">
            <a:avLst/>
          </a:prstGeom>
          <a:solidFill>
            <a:srgbClr val="F7F5CD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CCFFCC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9" name="Rectangle 264">
            <a:extLst>
              <a:ext uri="{FF2B5EF4-FFF2-40B4-BE49-F238E27FC236}">
                <a16:creationId xmlns:a16="http://schemas.microsoft.com/office/drawing/2014/main" id="{8A883F0E-C467-D84B-9DAA-00A9E4EEF8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0328" y="1761500"/>
            <a:ext cx="161925" cy="152400"/>
          </a:xfrm>
          <a:prstGeom prst="rect">
            <a:avLst/>
          </a:prstGeom>
          <a:solidFill>
            <a:srgbClr val="F7F5C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10" name="Rectangle 271">
            <a:extLst>
              <a:ext uri="{FF2B5EF4-FFF2-40B4-BE49-F238E27FC236}">
                <a16:creationId xmlns:a16="http://schemas.microsoft.com/office/drawing/2014/main" id="{E22F550E-761B-8A46-B25D-F4B748AE40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6178" y="1394787"/>
            <a:ext cx="457200" cy="533400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11" name="Rectangle 272">
            <a:extLst>
              <a:ext uri="{FF2B5EF4-FFF2-40B4-BE49-F238E27FC236}">
                <a16:creationId xmlns:a16="http://schemas.microsoft.com/office/drawing/2014/main" id="{136CD471-6560-554D-9ED1-F3442161A2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1578" y="1439237"/>
            <a:ext cx="457200" cy="457200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12" name="Rectangle 280">
            <a:extLst>
              <a:ext uri="{FF2B5EF4-FFF2-40B4-BE49-F238E27FC236}">
                <a16:creationId xmlns:a16="http://schemas.microsoft.com/office/drawing/2014/main" id="{E2F1463F-717E-544B-885A-20AA6F5233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7691" y="3909387"/>
            <a:ext cx="3124200" cy="457200"/>
          </a:xfrm>
          <a:prstGeom prst="rect">
            <a:avLst/>
          </a:prstGeom>
          <a:solidFill>
            <a:srgbClr val="F6F5BD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13" name="Rectangle 274">
            <a:extLst>
              <a:ext uri="{FF2B5EF4-FFF2-40B4-BE49-F238E27FC236}">
                <a16:creationId xmlns:a16="http://schemas.microsoft.com/office/drawing/2014/main" id="{61F037F3-30D3-A445-9684-DC20F8277D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891" y="3985587"/>
            <a:ext cx="838200" cy="304800"/>
          </a:xfrm>
          <a:prstGeom prst="rect">
            <a:avLst/>
          </a:prstGeom>
          <a:solidFill>
            <a:srgbClr val="B2E6B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Page 0</a:t>
            </a:r>
          </a:p>
        </p:txBody>
      </p:sp>
      <p:sp>
        <p:nvSpPr>
          <p:cNvPr id="14" name="Rectangle 277">
            <a:extLst>
              <a:ext uri="{FF2B5EF4-FFF2-40B4-BE49-F238E27FC236}">
                <a16:creationId xmlns:a16="http://schemas.microsoft.com/office/drawing/2014/main" id="{F2CFA4CF-3F34-674F-A77D-A78684E72B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2091" y="3985587"/>
            <a:ext cx="838200" cy="304800"/>
          </a:xfrm>
          <a:prstGeom prst="rect">
            <a:avLst/>
          </a:prstGeom>
          <a:solidFill>
            <a:srgbClr val="B2E6B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Page 1</a:t>
            </a:r>
          </a:p>
        </p:txBody>
      </p:sp>
      <p:sp>
        <p:nvSpPr>
          <p:cNvPr id="15" name="Rectangle 278">
            <a:extLst>
              <a:ext uri="{FF2B5EF4-FFF2-40B4-BE49-F238E27FC236}">
                <a16:creationId xmlns:a16="http://schemas.microsoft.com/office/drawing/2014/main" id="{688850CE-125B-AD47-9BA1-A95B82F599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7491" y="3985587"/>
            <a:ext cx="838200" cy="304800"/>
          </a:xfrm>
          <a:prstGeom prst="rect">
            <a:avLst/>
          </a:prstGeom>
          <a:solidFill>
            <a:srgbClr val="B2E6B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Page P-1</a:t>
            </a:r>
          </a:p>
        </p:txBody>
      </p:sp>
      <p:sp>
        <p:nvSpPr>
          <p:cNvPr id="16" name="Text Box 279">
            <a:extLst>
              <a:ext uri="{FF2B5EF4-FFF2-40B4-BE49-F238E27FC236}">
                <a16:creationId xmlns:a16="http://schemas.microsoft.com/office/drawing/2014/main" id="{84C8921D-8B45-424D-A447-2F70718D22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0291" y="3833187"/>
            <a:ext cx="397866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…</a:t>
            </a:r>
          </a:p>
        </p:txBody>
      </p:sp>
      <p:sp>
        <p:nvSpPr>
          <p:cNvPr id="17" name="Text Box 281">
            <a:extLst>
              <a:ext uri="{FF2B5EF4-FFF2-40B4-BE49-F238E27FC236}">
                <a16:creationId xmlns:a16="http://schemas.microsoft.com/office/drawing/2014/main" id="{D506A79D-B46F-1542-853F-FE04A7ACCC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0378" y="3541087"/>
            <a:ext cx="85632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Block 0</a:t>
            </a:r>
          </a:p>
        </p:txBody>
      </p:sp>
      <p:sp>
        <p:nvSpPr>
          <p:cNvPr id="18" name="Text Box 282">
            <a:extLst>
              <a:ext uri="{FF2B5EF4-FFF2-40B4-BE49-F238E27FC236}">
                <a16:creationId xmlns:a16="http://schemas.microsoft.com/office/drawing/2014/main" id="{7F2A8252-A7F2-EB40-930E-DFCDA2B59C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5228" y="3877637"/>
            <a:ext cx="397866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…</a:t>
            </a:r>
          </a:p>
        </p:txBody>
      </p:sp>
      <p:sp>
        <p:nvSpPr>
          <p:cNvPr id="19" name="Rectangle 287">
            <a:extLst>
              <a:ext uri="{FF2B5EF4-FFF2-40B4-BE49-F238E27FC236}">
                <a16:creationId xmlns:a16="http://schemas.microsoft.com/office/drawing/2014/main" id="{BE0ED5DE-F56A-F347-A010-502A74AB40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0378" y="3909387"/>
            <a:ext cx="3124200" cy="457200"/>
          </a:xfrm>
          <a:prstGeom prst="rect">
            <a:avLst/>
          </a:prstGeom>
          <a:solidFill>
            <a:srgbClr val="F6F5BD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20" name="Rectangle 283">
            <a:extLst>
              <a:ext uri="{FF2B5EF4-FFF2-40B4-BE49-F238E27FC236}">
                <a16:creationId xmlns:a16="http://schemas.microsoft.com/office/drawing/2014/main" id="{A9F9B474-6D89-2D43-A2B1-B2CE13F4E5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6578" y="3985587"/>
            <a:ext cx="838200" cy="304800"/>
          </a:xfrm>
          <a:prstGeom prst="rect">
            <a:avLst/>
          </a:prstGeom>
          <a:solidFill>
            <a:srgbClr val="B2E6B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Page 0</a:t>
            </a:r>
          </a:p>
        </p:txBody>
      </p:sp>
      <p:sp>
        <p:nvSpPr>
          <p:cNvPr id="21" name="Rectangle 284">
            <a:extLst>
              <a:ext uri="{FF2B5EF4-FFF2-40B4-BE49-F238E27FC236}">
                <a16:creationId xmlns:a16="http://schemas.microsoft.com/office/drawing/2014/main" id="{6609B8E2-F2FD-034B-B27F-ECA622847F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4778" y="3985587"/>
            <a:ext cx="838200" cy="304800"/>
          </a:xfrm>
          <a:prstGeom prst="rect">
            <a:avLst/>
          </a:prstGeom>
          <a:solidFill>
            <a:srgbClr val="B2E6B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Page 1</a:t>
            </a:r>
          </a:p>
        </p:txBody>
      </p:sp>
      <p:sp>
        <p:nvSpPr>
          <p:cNvPr id="22" name="Rectangle 285">
            <a:extLst>
              <a:ext uri="{FF2B5EF4-FFF2-40B4-BE49-F238E27FC236}">
                <a16:creationId xmlns:a16="http://schemas.microsoft.com/office/drawing/2014/main" id="{464556A8-6B68-114A-B5FB-7491683B8B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0178" y="3985587"/>
            <a:ext cx="838200" cy="304800"/>
          </a:xfrm>
          <a:prstGeom prst="rect">
            <a:avLst/>
          </a:prstGeom>
          <a:solidFill>
            <a:srgbClr val="B2E6B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Page P-1</a:t>
            </a:r>
          </a:p>
        </p:txBody>
      </p:sp>
      <p:sp>
        <p:nvSpPr>
          <p:cNvPr id="23" name="Text Box 286">
            <a:extLst>
              <a:ext uri="{FF2B5EF4-FFF2-40B4-BE49-F238E27FC236}">
                <a16:creationId xmlns:a16="http://schemas.microsoft.com/office/drawing/2014/main" id="{144E1BDF-EE6F-9444-AB14-1F54A2859C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2978" y="3833187"/>
            <a:ext cx="397866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…</a:t>
            </a:r>
          </a:p>
        </p:txBody>
      </p:sp>
      <p:sp>
        <p:nvSpPr>
          <p:cNvPr id="24" name="Text Box 288">
            <a:extLst>
              <a:ext uri="{FF2B5EF4-FFF2-40B4-BE49-F238E27FC236}">
                <a16:creationId xmlns:a16="http://schemas.microsoft.com/office/drawing/2014/main" id="{9EA4778C-8AE9-0A49-BE0B-3C29125DC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4178" y="3541087"/>
            <a:ext cx="110479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Block  B-1</a:t>
            </a:r>
          </a:p>
        </p:txBody>
      </p:sp>
      <p:sp>
        <p:nvSpPr>
          <p:cNvPr id="25" name="Text Box 291">
            <a:extLst>
              <a:ext uri="{FF2B5EF4-FFF2-40B4-BE49-F238E27FC236}">
                <a16:creationId xmlns:a16="http://schemas.microsoft.com/office/drawing/2014/main" id="{EA0410F3-3DC7-8049-A9AF-4D2CDC1ECE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6391" y="3236287"/>
            <a:ext cx="150874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Flash memory</a:t>
            </a:r>
          </a:p>
        </p:txBody>
      </p:sp>
      <p:sp>
        <p:nvSpPr>
          <p:cNvPr id="26" name="Rectangle 292">
            <a:extLst>
              <a:ext uri="{FF2B5EF4-FFF2-40B4-BE49-F238E27FC236}">
                <a16:creationId xmlns:a16="http://schemas.microsoft.com/office/drawing/2014/main" id="{51D14FF0-2B4E-3149-A45E-9728AA6C80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1778" y="2537787"/>
            <a:ext cx="7467600" cy="2178050"/>
          </a:xfrm>
          <a:prstGeom prst="rect">
            <a:avLst/>
          </a:prstGeom>
          <a:noFill/>
          <a:ln w="12700">
            <a:solidFill>
              <a:srgbClr val="0000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27" name="Text Box 293">
            <a:extLst>
              <a:ext uri="{FF2B5EF4-FFF2-40B4-BE49-F238E27FC236}">
                <a16:creationId xmlns:a16="http://schemas.microsoft.com/office/drawing/2014/main" id="{21E80988-FD8B-174F-BFB4-5F7E0B60C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9703" y="2201237"/>
            <a:ext cx="216918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Solid State Disk (SSD)</a:t>
            </a:r>
          </a:p>
        </p:txBody>
      </p:sp>
      <p:sp>
        <p:nvSpPr>
          <p:cNvPr id="28" name="Text Box 297">
            <a:extLst>
              <a:ext uri="{FF2B5EF4-FFF2-40B4-BE49-F238E27FC236}">
                <a16:creationId xmlns:a16="http://schemas.microsoft.com/office/drawing/2014/main" id="{13D30AD3-C6CF-DB49-900D-DD6ED92E04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7978" y="1875800"/>
            <a:ext cx="21336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Requests to read and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write logical disk blocks</a:t>
            </a:r>
          </a:p>
        </p:txBody>
      </p:sp>
      <p:sp>
        <p:nvSpPr>
          <p:cNvPr id="29" name="Text Box 265">
            <a:extLst>
              <a:ext uri="{FF2B5EF4-FFF2-40B4-BE49-F238E27FC236}">
                <a16:creationId xmlns:a16="http://schemas.microsoft.com/office/drawing/2014/main" id="{FCDA65FF-A1B2-6344-942E-307EAFA98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9177" y="1274369"/>
            <a:ext cx="870751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I/O bus</a:t>
            </a:r>
          </a:p>
        </p:txBody>
      </p:sp>
    </p:spTree>
    <p:extLst>
      <p:ext uri="{BB962C8B-B14F-4D97-AF65-F5344CB8AC3E}">
        <p14:creationId xmlns:p14="http://schemas.microsoft.com/office/powerpoint/2010/main" val="871375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936AD-26C3-1E4F-8DFE-85D61FFDC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Garbage collection of SSD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5205829-30BF-A24F-8841-24401D89CA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6665" y="1690688"/>
            <a:ext cx="6802767" cy="48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8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DA06A-7594-0A4D-A0BB-9E7A9A658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 Disk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57259-66FD-4A4E-97D2-409F9B44AC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disk">
            <a:extLst>
              <a:ext uri="{FF2B5EF4-FFF2-40B4-BE49-F238E27FC236}">
                <a16:creationId xmlns:a16="http://schemas.microsoft.com/office/drawing/2014/main" id="{B364CB97-3E82-A74B-AB8C-4AE16DDC4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11427" t="11632" b="8240"/>
          <a:stretch>
            <a:fillRect/>
          </a:stretch>
        </p:blipFill>
        <p:spPr bwMode="auto">
          <a:xfrm>
            <a:off x="3339102" y="1385471"/>
            <a:ext cx="6496050" cy="4724400"/>
          </a:xfrm>
          <a:prstGeom prst="rect">
            <a:avLst/>
          </a:prstGeom>
          <a:noFill/>
        </p:spPr>
      </p:pic>
      <p:sp>
        <p:nvSpPr>
          <p:cNvPr id="5" name="Text Box 4">
            <a:extLst>
              <a:ext uri="{FF2B5EF4-FFF2-40B4-BE49-F238E27FC236}">
                <a16:creationId xmlns:a16="http://schemas.microsoft.com/office/drawing/2014/main" id="{C28AE142-0F0C-7B40-917F-BF997EC4FA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4102" y="1385471"/>
            <a:ext cx="1132041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</a:rPr>
              <a:t>Spindle</a:t>
            </a:r>
          </a:p>
        </p:txBody>
      </p:sp>
      <p:sp>
        <p:nvSpPr>
          <p:cNvPr id="6" name="Line 5">
            <a:extLst>
              <a:ext uri="{FF2B5EF4-FFF2-40B4-BE49-F238E27FC236}">
                <a16:creationId xmlns:a16="http://schemas.microsoft.com/office/drawing/2014/main" id="{DE6AF53D-0504-3C41-856E-ED58B8431A3D}"/>
              </a:ext>
            </a:extLst>
          </p:cNvPr>
          <p:cNvSpPr>
            <a:spLocks noChangeShapeType="1"/>
          </p:cNvSpPr>
          <p:nvPr/>
        </p:nvSpPr>
        <p:spPr bwMode="auto">
          <a:xfrm>
            <a:off x="4101102" y="1918871"/>
            <a:ext cx="1828800" cy="16002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32C0877C-976A-B04A-85D4-A05C84F51F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6302" y="1537871"/>
            <a:ext cx="7429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</a:rPr>
              <a:t>Arm</a:t>
            </a:r>
          </a:p>
        </p:txBody>
      </p:sp>
      <p:sp>
        <p:nvSpPr>
          <p:cNvPr id="8" name="Line 7">
            <a:extLst>
              <a:ext uri="{FF2B5EF4-FFF2-40B4-BE49-F238E27FC236}">
                <a16:creationId xmlns:a16="http://schemas.microsoft.com/office/drawing/2014/main" id="{2C5CA35E-3C6B-8347-8D6A-47F6C076A4AF}"/>
              </a:ext>
            </a:extLst>
          </p:cNvPr>
          <p:cNvSpPr>
            <a:spLocks noChangeShapeType="1"/>
          </p:cNvSpPr>
          <p:nvPr/>
        </p:nvSpPr>
        <p:spPr bwMode="auto">
          <a:xfrm>
            <a:off x="3110502" y="2985671"/>
            <a:ext cx="2209800" cy="609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2A3363A8-725B-4441-BBAA-68980F9FEA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702" y="2528471"/>
            <a:ext cx="13192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</a:rPr>
              <a:t>Actuator</a:t>
            </a:r>
          </a:p>
        </p:txBody>
      </p:sp>
      <p:sp>
        <p:nvSpPr>
          <p:cNvPr id="10" name="Line 9">
            <a:extLst>
              <a:ext uri="{FF2B5EF4-FFF2-40B4-BE49-F238E27FC236}">
                <a16:creationId xmlns:a16="http://schemas.microsoft.com/office/drawing/2014/main" id="{5E92A1C4-F9A5-D946-AE60-3AA8371F58F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139702" y="2147471"/>
            <a:ext cx="914400" cy="609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311BD5DD-86F3-F044-862B-35AD7149A7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5502" y="1690271"/>
            <a:ext cx="1164486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</a:rPr>
              <a:t>Platters</a:t>
            </a:r>
          </a:p>
        </p:txBody>
      </p:sp>
      <p:sp>
        <p:nvSpPr>
          <p:cNvPr id="12" name="Line 14">
            <a:extLst>
              <a:ext uri="{FF2B5EF4-FFF2-40B4-BE49-F238E27FC236}">
                <a16:creationId xmlns:a16="http://schemas.microsoft.com/office/drawing/2014/main" id="{04B87FE4-D38C-4941-A022-0E92379C3B66}"/>
              </a:ext>
            </a:extLst>
          </p:cNvPr>
          <p:cNvSpPr>
            <a:spLocks noChangeShapeType="1"/>
          </p:cNvSpPr>
          <p:nvPr/>
        </p:nvSpPr>
        <p:spPr bwMode="auto">
          <a:xfrm>
            <a:off x="5929902" y="1842671"/>
            <a:ext cx="1219200" cy="10668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3" name="Text Box 16">
            <a:extLst>
              <a:ext uri="{FF2B5EF4-FFF2-40B4-BE49-F238E27FC236}">
                <a16:creationId xmlns:a16="http://schemas.microsoft.com/office/drawing/2014/main" id="{1ED1936B-FF68-5048-BBDC-04E79862F5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0502" y="6382921"/>
            <a:ext cx="3456395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1600" i="1" dirty="0">
                <a:solidFill>
                  <a:schemeClr val="tx1"/>
                </a:solidFill>
                <a:latin typeface="Calibri" panose="020F0502020204030204" pitchFamily="34" charset="0"/>
              </a:rPr>
              <a:t>Image courtesy of Seagate Technology</a:t>
            </a:r>
          </a:p>
        </p:txBody>
      </p:sp>
    </p:spTree>
    <p:extLst>
      <p:ext uri="{BB962C8B-B14F-4D97-AF65-F5344CB8AC3E}">
        <p14:creationId xmlns:p14="http://schemas.microsoft.com/office/powerpoint/2010/main" val="17469770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se_themed" id="{974E9FA3-6890-AF45-9A34-E5F284D2E92C}" vid="{20B007DF-B7A4-1A47-878F-F510C21538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3240</TotalTime>
  <Words>544</Words>
  <Application>Microsoft Office PowerPoint</Application>
  <PresentationFormat>Widescreen</PresentationFormat>
  <Paragraphs>229</Paragraphs>
  <Slides>22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Bradley Hand</vt:lpstr>
      <vt:lpstr>Arial</vt:lpstr>
      <vt:lpstr>Calibri</vt:lpstr>
      <vt:lpstr>Calibri Light</vt:lpstr>
      <vt:lpstr>Wingdings</vt:lpstr>
      <vt:lpstr>Office Theme</vt:lpstr>
      <vt:lpstr>CSSE 132 Memory Hierarchy</vt:lpstr>
      <vt:lpstr>Questions</vt:lpstr>
      <vt:lpstr>Memory Hierarchy</vt:lpstr>
      <vt:lpstr>Performance specs</vt:lpstr>
      <vt:lpstr>Static RAM</vt:lpstr>
      <vt:lpstr>Dynamic RAM (DRAM)</vt:lpstr>
      <vt:lpstr>Solid State Drive (SSD)</vt:lpstr>
      <vt:lpstr>Garbage collection of SSD</vt:lpstr>
      <vt:lpstr>Hard Disk</vt:lpstr>
      <vt:lpstr>Hard Disk Running</vt:lpstr>
      <vt:lpstr>Disk Geometry</vt:lpstr>
      <vt:lpstr>Disk Access</vt:lpstr>
      <vt:lpstr>Disk Access</vt:lpstr>
      <vt:lpstr>Disk Access – Read</vt:lpstr>
      <vt:lpstr>Disk Access – Read</vt:lpstr>
      <vt:lpstr>Disk Access – Read</vt:lpstr>
      <vt:lpstr>Disk Access – Seek</vt:lpstr>
      <vt:lpstr>Disk Access – Rotational Latency</vt:lpstr>
      <vt:lpstr>Disk Access – Read</vt:lpstr>
      <vt:lpstr>Disk Access – Service Time Components</vt:lpstr>
      <vt:lpstr>Disk Access Time</vt:lpstr>
      <vt:lpstr>Caching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CSSE 132 Introduction to Computer Systems</dc:title>
  <dc:creator>Song, Lixing</dc:creator>
  <cp:lastModifiedBy>Song, Lixing</cp:lastModifiedBy>
  <cp:revision>106</cp:revision>
  <dcterms:created xsi:type="dcterms:W3CDTF">2018-07-09T21:38:51Z</dcterms:created>
  <dcterms:modified xsi:type="dcterms:W3CDTF">2019-09-24T19:40:18Z</dcterms:modified>
</cp:coreProperties>
</file>