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0" r:id="rId4"/>
    <p:sldId id="279" r:id="rId5"/>
    <p:sldId id="271" r:id="rId6"/>
    <p:sldId id="280" r:id="rId7"/>
    <p:sldId id="274" r:id="rId8"/>
    <p:sldId id="276" r:id="rId9"/>
    <p:sldId id="277" r:id="rId10"/>
    <p:sldId id="278" r:id="rId11"/>
    <p:sldId id="282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08EF9-ADDE-8993-09B6-8DC89C7A6575}" v="8" dt="2019-09-10T13:18:14.139"/>
    <p1510:client id="{9FFDCACF-B0C5-4E4B-A127-DA108AF3D4D3}" v="38" dt="2019-03-06T21:21:34.6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4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48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F1A6FFB5-282F-2B46-9695-F889D9A6E8A6}"/>
  </pc:docChgLst>
  <pc:docChgLst>
    <pc:chgData name="Song, Lixing" userId="S::song3@rose-hulman.edu::d86a4794-d57c-4f6d-acee-3349d9d3edfc" providerId="AD" clId="Web-{7110E744-B45F-6AF8-04F2-66CD7FD6F3FC}"/>
    <pc:docChg chg="modSld">
      <pc:chgData name="Song, Lixing" userId="S::song3@rose-hulman.edu::d86a4794-d57c-4f6d-acee-3349d9d3edfc" providerId="AD" clId="Web-{7110E744-B45F-6AF8-04F2-66CD7FD6F3FC}" dt="2019-03-07T19:09:19.426" v="22" actId="20577"/>
      <pc:docMkLst>
        <pc:docMk/>
      </pc:docMkLst>
      <pc:sldChg chg="modSp">
        <pc:chgData name="Song, Lixing" userId="S::song3@rose-hulman.edu::d86a4794-d57c-4f6d-acee-3349d9d3edfc" providerId="AD" clId="Web-{7110E744-B45F-6AF8-04F2-66CD7FD6F3FC}" dt="2019-03-07T19:09:12.986" v="20" actId="20577"/>
        <pc:sldMkLst>
          <pc:docMk/>
          <pc:sldMk cId="3231312687" sldId="257"/>
        </pc:sldMkLst>
        <pc:spChg chg="mod">
          <ac:chgData name="Song, Lixing" userId="S::song3@rose-hulman.edu::d86a4794-d57c-4f6d-acee-3349d9d3edfc" providerId="AD" clId="Web-{7110E744-B45F-6AF8-04F2-66CD7FD6F3FC}" dt="2019-03-07T19:09:12.986" v="20" actId="20577"/>
          <ac:spMkLst>
            <pc:docMk/>
            <pc:sldMk cId="3231312687" sldId="257"/>
            <ac:spMk id="3" creationId="{ED98735C-6DBA-BD49-BF2B-FA3450F8EA67}"/>
          </ac:spMkLst>
        </pc:spChg>
      </pc:sldChg>
    </pc:docChg>
  </pc:docChgLst>
  <pc:docChgLst>
    <pc:chgData name="Song, Lixing" userId="S::song3@rose-hulman.edu::d86a4794-d57c-4f6d-acee-3349d9d3edfc" providerId="AD" clId="Web-{16C08EF9-ADDE-8993-09B6-8DC89C7A6575}"/>
    <pc:docChg chg="modSld">
      <pc:chgData name="Song, Lixing" userId="S::song3@rose-hulman.edu::d86a4794-d57c-4f6d-acee-3349d9d3edfc" providerId="AD" clId="Web-{16C08EF9-ADDE-8993-09B6-8DC89C7A6575}" dt="2019-09-10T13:18:14.139" v="7" actId="20577"/>
      <pc:docMkLst>
        <pc:docMk/>
      </pc:docMkLst>
      <pc:sldChg chg="modSp">
        <pc:chgData name="Song, Lixing" userId="S::song3@rose-hulman.edu::d86a4794-d57c-4f6d-acee-3349d9d3edfc" providerId="AD" clId="Web-{16C08EF9-ADDE-8993-09B6-8DC89C7A6575}" dt="2019-09-10T13:18:14.139" v="6" actId="20577"/>
        <pc:sldMkLst>
          <pc:docMk/>
          <pc:sldMk cId="3842960990" sldId="274"/>
        </pc:sldMkLst>
        <pc:spChg chg="mod">
          <ac:chgData name="Song, Lixing" userId="S::song3@rose-hulman.edu::d86a4794-d57c-4f6d-acee-3349d9d3edfc" providerId="AD" clId="Web-{16C08EF9-ADDE-8993-09B6-8DC89C7A6575}" dt="2019-09-10T13:18:14.139" v="6" actId="20577"/>
          <ac:spMkLst>
            <pc:docMk/>
            <pc:sldMk cId="3842960990" sldId="274"/>
            <ac:spMk id="3" creationId="{20E0D10B-ABCA-BB4A-9406-869DDD4A168F}"/>
          </ac:spMkLst>
        </pc:spChg>
      </pc:sldChg>
    </pc:docChg>
  </pc:docChgLst>
  <pc:docChgLst>
    <pc:chgData name="Song, Lixing" userId="d86a4794-d57c-4f6d-acee-3349d9d3edfc" providerId="ADAL" clId="{9FFDCACF-B0C5-4E4B-A127-DA108AF3D4D3}"/>
    <pc:docChg chg="undo custSel delSld modSld sldOrd">
      <pc:chgData name="Song, Lixing" userId="d86a4794-d57c-4f6d-acee-3349d9d3edfc" providerId="ADAL" clId="{9FFDCACF-B0C5-4E4B-A127-DA108AF3D4D3}" dt="2019-03-06T21:21:34.679" v="509" actId="20577"/>
      <pc:docMkLst>
        <pc:docMk/>
      </pc:docMkLst>
      <pc:sldChg chg="modSp">
        <pc:chgData name="Song, Lixing" userId="d86a4794-d57c-4f6d-acee-3349d9d3edfc" providerId="ADAL" clId="{9FFDCACF-B0C5-4E4B-A127-DA108AF3D4D3}" dt="2019-03-06T20:57:55.992" v="498" actId="207"/>
        <pc:sldMkLst>
          <pc:docMk/>
          <pc:sldMk cId="3231312687" sldId="257"/>
        </pc:sldMkLst>
        <pc:spChg chg="mod">
          <ac:chgData name="Song, Lixing" userId="d86a4794-d57c-4f6d-acee-3349d9d3edfc" providerId="ADAL" clId="{9FFDCACF-B0C5-4E4B-A127-DA108AF3D4D3}" dt="2019-03-04T00:12:27.863" v="42" actId="20577"/>
          <ac:spMkLst>
            <pc:docMk/>
            <pc:sldMk cId="3231312687" sldId="257"/>
            <ac:spMk id="2" creationId="{1A184C2C-6038-9F4A-B6E9-66BB728DF367}"/>
          </ac:spMkLst>
        </pc:spChg>
        <pc:spChg chg="mod">
          <ac:chgData name="Song, Lixing" userId="d86a4794-d57c-4f6d-acee-3349d9d3edfc" providerId="ADAL" clId="{9FFDCACF-B0C5-4E4B-A127-DA108AF3D4D3}" dt="2019-03-06T20:57:55.992" v="498" actId="207"/>
          <ac:spMkLst>
            <pc:docMk/>
            <pc:sldMk cId="3231312687" sldId="257"/>
            <ac:spMk id="3" creationId="{ED98735C-6DBA-BD49-BF2B-FA3450F8EA67}"/>
          </ac:spMkLst>
        </pc:spChg>
      </pc:sldChg>
      <pc:sldChg chg="addSp delSp addAnim delAnim">
        <pc:chgData name="Song, Lixing" userId="d86a4794-d57c-4f6d-acee-3349d9d3edfc" providerId="ADAL" clId="{9FFDCACF-B0C5-4E4B-A127-DA108AF3D4D3}" dt="2019-03-06T20:59:08.736" v="502" actId="478"/>
        <pc:sldMkLst>
          <pc:docMk/>
          <pc:sldMk cId="3534030883" sldId="271"/>
        </pc:sldMkLst>
        <pc:spChg chg="add del">
          <ac:chgData name="Song, Lixing" userId="d86a4794-d57c-4f6d-acee-3349d9d3edfc" providerId="ADAL" clId="{9FFDCACF-B0C5-4E4B-A127-DA108AF3D4D3}" dt="2019-03-06T20:59:08.736" v="502" actId="478"/>
          <ac:spMkLst>
            <pc:docMk/>
            <pc:sldMk cId="3534030883" sldId="271"/>
            <ac:spMk id="5" creationId="{F89C90C9-6E28-D047-971C-E710C6E014D6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7" creationId="{54C4FE91-85EE-CC49-9180-FB7A6EBE3133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9" creationId="{9C23777A-59A5-824D-AF99-A400A7B2C064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11" creationId="{ED167613-EF4E-9D4E-8D4C-5E14A2189E0D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13" creationId="{06556A00-B054-204B-B040-7F04010BB826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15" creationId="{77A824D7-F435-A042-8381-B01C30A79185}"/>
          </ac:spMkLst>
        </pc:spChg>
      </pc:sldChg>
      <pc:sldChg chg="ord">
        <pc:chgData name="Song, Lixing" userId="d86a4794-d57c-4f6d-acee-3349d9d3edfc" providerId="ADAL" clId="{9FFDCACF-B0C5-4E4B-A127-DA108AF3D4D3}" dt="2019-03-04T00:34:39.817" v="335"/>
        <pc:sldMkLst>
          <pc:docMk/>
          <pc:sldMk cId="3898527644" sldId="277"/>
        </pc:sldMkLst>
      </pc:sldChg>
      <pc:sldChg chg="modSp modAnim">
        <pc:chgData name="Song, Lixing" userId="d86a4794-d57c-4f6d-acee-3349d9d3edfc" providerId="ADAL" clId="{9FFDCACF-B0C5-4E4B-A127-DA108AF3D4D3}" dt="2019-03-06T21:21:34.679" v="509" actId="20577"/>
        <pc:sldMkLst>
          <pc:docMk/>
          <pc:sldMk cId="1814070195" sldId="280"/>
        </pc:sldMkLst>
        <pc:spChg chg="mod">
          <ac:chgData name="Song, Lixing" userId="d86a4794-d57c-4f6d-acee-3349d9d3edfc" providerId="ADAL" clId="{9FFDCACF-B0C5-4E4B-A127-DA108AF3D4D3}" dt="2019-03-04T00:27:53.892" v="307" actId="20577"/>
          <ac:spMkLst>
            <pc:docMk/>
            <pc:sldMk cId="1814070195" sldId="280"/>
            <ac:spMk id="2" creationId="{F3325BD7-C07F-2843-8FA5-369E4464C1C5}"/>
          </ac:spMkLst>
        </pc:spChg>
        <pc:spChg chg="mod">
          <ac:chgData name="Song, Lixing" userId="d86a4794-d57c-4f6d-acee-3349d9d3edfc" providerId="ADAL" clId="{9FFDCACF-B0C5-4E4B-A127-DA108AF3D4D3}" dt="2019-03-06T21:21:34.679" v="509" actId="20577"/>
          <ac:spMkLst>
            <pc:docMk/>
            <pc:sldMk cId="1814070195" sldId="280"/>
            <ac:spMk id="3" creationId="{DC03DD83-4AB8-B04A-AA2B-238867633631}"/>
          </ac:spMkLst>
        </pc:spChg>
      </pc:sldChg>
    </pc:docChg>
  </pc:docChgLst>
  <pc:docChgLst>
    <pc:chgData name="Song, Lixing" userId="d86a4794-d57c-4f6d-acee-3349d9d3edfc" providerId="ADAL" clId="{4ACFB0B8-3598-4746-A6DD-571768956DA0}"/>
  </pc:docChgLst>
  <pc:docChgLst>
    <pc:chgData name="Song, Lixing" userId="d86a4794-d57c-4f6d-acee-3349d9d3edfc" providerId="ADAL" clId="{FD712BB6-5FA2-6B4D-AD96-FFC82286C9AD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74689B-1FBC-EA4D-877A-1BF2B63E17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E31BA-679E-1943-9808-22021F8F7A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C8384-4F33-934E-A02E-43EED5682DF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EDC2F-4C94-5C4E-A270-9FF5296B38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BA0FA-BF29-7444-96AA-319B4FEEB2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E1336-913A-AB4B-BE57-1061CF80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2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5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of the Properties of Boolean Algebra Apply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9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>
                <a:solidFill>
                  <a:srgbClr val="751F1C"/>
                </a:solidFill>
              </a:rPr>
              <a:t>Boolean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September 10, 2019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F03CD-E5D2-3E4C-881F-EC229EFC95A3}"/>
              </a:ext>
            </a:extLst>
          </p:cNvPr>
          <p:cNvSpPr txBox="1"/>
          <p:nvPr/>
        </p:nvSpPr>
        <p:spPr>
          <a:xfrm>
            <a:off x="8418082" y="6550223"/>
            <a:ext cx="3773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Adapted from CMU </a:t>
            </a:r>
            <a:r>
              <a:rPr lang="en-US" sz="1600" b="1" i="1" dirty="0"/>
              <a:t>15-213/18-213/15-513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C99A4-DE79-E24E-B7D5-A7D8763E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86" y="4107570"/>
            <a:ext cx="3067280" cy="23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59F4-C5E1-4A45-B9B0-AAB6A10D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1ACE9-E569-3F4B-853D-C5AA2582AA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↔−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: Flip the bits and add one (or simply carry in a 1)</a:t>
                </a:r>
              </a:p>
              <a:p>
                <a:r>
                  <a:rPr lang="en-US" dirty="0">
                    <a:sym typeface="Wingdings" pitchFamily="2" charset="2"/>
                  </a:rPr>
                  <a:t>Example: </a:t>
                </a:r>
              </a:p>
              <a:p>
                <a:pPr lvl="1"/>
                <a:r>
                  <a:rPr lang="en-US" dirty="0"/>
                  <a:t>1010 (-6) - 0001 (1)</a:t>
                </a:r>
              </a:p>
              <a:p>
                <a:pPr lvl="1"/>
                <a:r>
                  <a:rPr lang="en-US" dirty="0"/>
                  <a:t>1010 (-6) – 0011 (3)</a:t>
                </a:r>
              </a:p>
              <a:p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1ACE9-E569-3F4B-853D-C5AA2582A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A6A8DA-3792-6646-9731-8258921DE5F8}"/>
              </a:ext>
            </a:extLst>
          </p:cNvPr>
          <p:cNvSpPr txBox="1">
            <a:spLocks/>
          </p:cNvSpPr>
          <p:nvPr/>
        </p:nvSpPr>
        <p:spPr>
          <a:xfrm>
            <a:off x="838200" y="3130198"/>
            <a:ext cx="4855134" cy="2780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DCA4-2487-E84A-BFB0-7A50EB69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E500-B601-AF4B-B8D0-C3CF5887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one(s) is overflow? (all signed number)</a:t>
            </a:r>
          </a:p>
          <a:p>
            <a:pPr lvl="1"/>
            <a:r>
              <a:rPr lang="en-US"/>
              <a:t>1101(-3) </a:t>
            </a:r>
            <a:r>
              <a:rPr lang="en-US" dirty="0"/>
              <a:t>+ </a:t>
            </a:r>
            <a:r>
              <a:rPr lang="en-US"/>
              <a:t>1011(-5)</a:t>
            </a:r>
            <a:endParaRPr lang="en-US" dirty="0"/>
          </a:p>
          <a:p>
            <a:pPr lvl="1"/>
            <a:r>
              <a:rPr lang="en-US" dirty="0"/>
              <a:t>1111(-1) + 0011(3)</a:t>
            </a:r>
          </a:p>
          <a:p>
            <a:pPr lvl="1"/>
            <a:r>
              <a:rPr lang="en-US" dirty="0"/>
              <a:t>0101(5) + 0111(7)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E667C-9D05-6442-9716-AAEFF4CFA6E0}"/>
              </a:ext>
            </a:extLst>
          </p:cNvPr>
          <p:cNvSpPr txBox="1"/>
          <p:nvPr/>
        </p:nvSpPr>
        <p:spPr>
          <a:xfrm>
            <a:off x="2681319" y="5179820"/>
            <a:ext cx="565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Overflow</a:t>
            </a:r>
            <a:r>
              <a:rPr lang="en-US" sz="2800" dirty="0">
                <a:solidFill>
                  <a:srgbClr val="FF0000"/>
                </a:solidFill>
              </a:rPr>
              <a:t> means the answer is </a:t>
            </a:r>
            <a:r>
              <a:rPr lang="en-US" sz="2800" b="1" dirty="0">
                <a:solidFill>
                  <a:srgbClr val="FF0000"/>
                </a:solidFill>
              </a:rPr>
              <a:t>wrong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C944E-31D6-3C4B-B0FA-FC83C6F8D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745" y="4567859"/>
            <a:ext cx="2617238" cy="19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4657-C423-F146-9800-67D884C4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2A58-8724-2C42-82B4-0ED898322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more bit than you have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41CE1-064C-7444-8763-EF2641EB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40324"/>
            <a:ext cx="2616200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021D8F-1924-1C42-B641-41D25496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252" y="2695953"/>
            <a:ext cx="3149600" cy="25273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F76D6D-01B9-7E4B-9A3A-D653F74FB933}"/>
              </a:ext>
            </a:extLst>
          </p:cNvPr>
          <p:cNvGrpSpPr/>
          <p:nvPr/>
        </p:nvGrpSpPr>
        <p:grpSpPr>
          <a:xfrm>
            <a:off x="7191626" y="2361251"/>
            <a:ext cx="4176858" cy="3594878"/>
            <a:chOff x="6455334" y="3065788"/>
            <a:chExt cx="4176858" cy="3594878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132FC08-A1FB-CD49-9ED3-58DDC48DE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374" y="5608475"/>
              <a:ext cx="714137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  <a:r>
                <a:rPr lang="en-US" sz="1800" b="0" i="1" baseline="30000" dirty="0">
                  <a:latin typeface="Calibri" pitchFamily="34" charset="0"/>
                </a:rPr>
                <a:t>w </a:t>
              </a:r>
              <a:r>
                <a:rPr lang="en-US" sz="1800" b="0" baseline="30000" dirty="0">
                  <a:latin typeface="Calibri" pitchFamily="34" charset="0"/>
                </a:rPr>
                <a:t>–1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C60B6AB-FE15-8F44-B53B-EC58B6F29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6727" y="6293899"/>
              <a:ext cx="525784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  <a:r>
                <a:rPr lang="en-US" sz="1800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D9CE17E8-0059-CA48-A026-0E01D117D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045" y="3743650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23157FE4-0E34-0946-9CCF-AD2C937E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BF8995BE-448F-A746-9440-AB920FDFE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44167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45A92682-A822-8D4A-8EBD-24D4AB879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37309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4F4D66AF-CCDA-154D-999C-A5054D702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732" y="4429450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C58866EC-88D0-6146-9E5B-2F829875B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3FE46AC6-5864-0D41-A2F7-412061629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44167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545D3CD7-2EC3-6B4E-8D1F-8D37A0498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2430" y="4645350"/>
              <a:ext cx="965201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8CA8D40-9B93-D444-8063-C3F80866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730" y="4111950"/>
              <a:ext cx="992189" cy="1296988"/>
            </a:xfrm>
            <a:custGeom>
              <a:avLst/>
              <a:gdLst>
                <a:gd name="T0" fmla="*/ 0 w 625"/>
                <a:gd name="T1" fmla="*/ 0 h 817"/>
                <a:gd name="T2" fmla="*/ 240 w 625"/>
                <a:gd name="T3" fmla="*/ 0 h 817"/>
                <a:gd name="T4" fmla="*/ 384 w 625"/>
                <a:gd name="T5" fmla="*/ 816 h 817"/>
                <a:gd name="T6" fmla="*/ 624 w 625"/>
                <a:gd name="T7" fmla="*/ 816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817"/>
                <a:gd name="T14" fmla="*/ 625 w 625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817">
                  <a:moveTo>
                    <a:pt x="0" y="0"/>
                  </a:moveTo>
                  <a:lnTo>
                    <a:pt x="240" y="0"/>
                  </a:lnTo>
                  <a:lnTo>
                    <a:pt x="384" y="816"/>
                  </a:lnTo>
                  <a:lnTo>
                    <a:pt x="624" y="816"/>
                  </a:lnTo>
                </a:path>
              </a:pathLst>
            </a:custGeom>
            <a:noFill/>
            <a:ln w="25400" cap="rnd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4D568D-D9DE-C146-87B1-D555C58A3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750" y="4915369"/>
              <a:ext cx="299761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591C73-8126-1249-86CC-47B3441B9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374" y="4236875"/>
              <a:ext cx="944143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  <a:r>
                <a:rPr lang="en-US" sz="1800" b="0" i="1" baseline="30000" dirty="0">
                  <a:latin typeface="Calibri" pitchFamily="34" charset="0"/>
                </a:rPr>
                <a:t>w </a:t>
              </a:r>
              <a:r>
                <a:rPr lang="en-US" sz="1800" b="0" baseline="30000" dirty="0">
                  <a:latin typeface="Calibri" pitchFamily="34" charset="0"/>
                </a:rPr>
                <a:t>–1</a:t>
              </a: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8009F1-8639-1448-9966-F22AF073F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707" y="3543769"/>
              <a:ext cx="642804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  <a:r>
                <a:rPr lang="en-US" sz="1800" b="0" i="1" baseline="30000" dirty="0">
                  <a:latin typeface="Calibri" pitchFamily="34" charset="0"/>
                </a:rPr>
                <a:t>w</a:t>
              </a: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713CDD40-ACE4-7D47-B3F0-4CC9FCBC0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7330" y="5115250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37C4D210-0C8D-8F41-B2AB-ACE81268C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64741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F84A0C9E-7EFF-6A48-B5F6-464B4C18A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7883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09AE1B63-8C97-414A-9A06-C1089C6DB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7CE8206E-8AB9-3A42-ADCE-08EF16D29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732" y="5115250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12093CA1-8E34-5F43-BF9C-7B19C7E02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7883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711FB52A-6508-7F44-B688-7DA2C7B5B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27BA33EA-8638-9047-B7EF-AE06F7AF3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2430" y="5559750"/>
              <a:ext cx="965201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3B28DF8-8316-6A43-AE8B-268C58217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730" y="4873950"/>
              <a:ext cx="992189" cy="1296988"/>
            </a:xfrm>
            <a:custGeom>
              <a:avLst/>
              <a:gdLst>
                <a:gd name="T0" fmla="*/ 0 w 625"/>
                <a:gd name="T1" fmla="*/ 816 h 817"/>
                <a:gd name="T2" fmla="*/ 240 w 625"/>
                <a:gd name="T3" fmla="*/ 816 h 817"/>
                <a:gd name="T4" fmla="*/ 384 w 625"/>
                <a:gd name="T5" fmla="*/ 0 h 817"/>
                <a:gd name="T6" fmla="*/ 624 w 625"/>
                <a:gd name="T7" fmla="*/ 0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817"/>
                <a:gd name="T14" fmla="*/ 625 w 625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817">
                  <a:moveTo>
                    <a:pt x="0" y="816"/>
                  </a:moveTo>
                  <a:lnTo>
                    <a:pt x="240" y="816"/>
                  </a:lnTo>
                  <a:lnTo>
                    <a:pt x="384" y="0"/>
                  </a:lnTo>
                  <a:lnTo>
                    <a:pt x="624" y="0"/>
                  </a:lnTo>
                </a:path>
              </a:pathLst>
            </a:custGeom>
            <a:noFill/>
            <a:ln w="25400" cap="rnd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712A91-D894-D247-A94B-0E5F50C69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734" y="3065788"/>
              <a:ext cx="137883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True Sum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B8CE8E1-A948-A944-B42E-086E8BDD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934" y="3827788"/>
              <a:ext cx="760592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Result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0590C3-8BDC-3D49-BCD6-DACE312AF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62693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1</a:t>
              </a:r>
              <a:r>
                <a:rPr lang="en-US" sz="1400" b="0" dirty="0">
                  <a:latin typeface="Calibri" pitchFamily="34" charset="0"/>
                </a:rPr>
                <a:t> 000…0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F605D2-609E-6444-BA87-59BC085A0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55835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1</a:t>
              </a:r>
              <a:r>
                <a:rPr lang="en-US" sz="1400" b="0" dirty="0">
                  <a:latin typeface="Calibri" pitchFamily="34" charset="0"/>
                </a:rPr>
                <a:t> 011…1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741B88B-3169-D244-88D8-82584FB40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48977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000…0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409001-DFA6-1E43-82AE-2AF7FE91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42119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100…0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F276382-4ACC-F946-97C5-421CFACAC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35261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111…1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590FF9-1A6B-CC40-B099-339577976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56597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100…0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AC9E047-11B9-C040-B3F8-7B9DC9DC5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49739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000…0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AF844F-969E-9949-9E0C-ACE08D1B8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42881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011…1</a:t>
              </a:r>
            </a:p>
          </p:txBody>
        </p:sp>
        <p:sp>
          <p:nvSpPr>
            <p:cNvPr id="40" name="Text Box 39">
              <a:extLst>
                <a:ext uri="{FF2B5EF4-FFF2-40B4-BE49-F238E27FC236}">
                  <a16:creationId xmlns:a16="http://schemas.microsoft.com/office/drawing/2014/main" id="{417448DD-65A7-3345-90CF-9A2250829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6534" y="3784925"/>
              <a:ext cx="853888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</a:p>
          </p:txBody>
        </p:sp>
        <p:sp>
          <p:nvSpPr>
            <p:cNvPr id="41" name="Text Box 40">
              <a:extLst>
                <a:ext uri="{FF2B5EF4-FFF2-40B4-BE49-F238E27FC236}">
                  <a16:creationId xmlns:a16="http://schemas.microsoft.com/office/drawing/2014/main" id="{891747A1-07A4-C742-85C4-65F15354C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2734" y="6223325"/>
              <a:ext cx="853888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  <a:endParaRPr lang="en-US" sz="1400" b="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BDB8B6A-1A4C-624E-BCCE-D7CD1CD4D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152" y="5354412"/>
            <a:ext cx="4457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order to make 1 + 1 = 2 happen, we need know</a:t>
            </a:r>
          </a:p>
          <a:p>
            <a:pPr lvl="1"/>
            <a:r>
              <a:rPr lang="en-US" dirty="0"/>
              <a:t>The Boolean operation using common logic </a:t>
            </a:r>
            <a:r>
              <a:rPr lang="en-US" dirty="0">
                <a:solidFill>
                  <a:srgbClr val="FF0000"/>
                </a:solidFill>
              </a:rPr>
              <a:t>gates</a:t>
            </a:r>
            <a:r>
              <a:rPr lang="en-US" dirty="0"/>
              <a:t>?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magic of Boolean logic (next lecture).</a:t>
            </a:r>
          </a:p>
          <a:p>
            <a:r>
              <a:rPr lang="en-US" dirty="0"/>
              <a:t>And, we need know how to do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binary addition/subtraction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 critical problem: </a:t>
            </a:r>
            <a:r>
              <a:rPr lang="en-US" dirty="0">
                <a:solidFill>
                  <a:srgbClr val="FF0000"/>
                </a:solidFill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8F5D-29F7-5645-A41F-FD795529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8AFCEB-AF80-AA48-A6E8-C674D71FE803}"/>
              </a:ext>
            </a:extLst>
          </p:cNvPr>
          <p:cNvSpPr>
            <a:spLocks/>
          </p:cNvSpPr>
          <p:nvPr/>
        </p:nvSpPr>
        <p:spPr bwMode="auto">
          <a:xfrm>
            <a:off x="915318" y="1532147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 (All True)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7A8DC2D-23DA-684B-82A9-187D3FBBB3C0}"/>
              </a:ext>
            </a:extLst>
          </p:cNvPr>
          <p:cNvSpPr>
            <a:spLocks/>
          </p:cNvSpPr>
          <p:nvPr/>
        </p:nvSpPr>
        <p:spPr bwMode="auto">
          <a:xfrm>
            <a:off x="5403008" y="1532147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 (Any True)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9873B2B-A620-BF42-852B-25B6A52B241A}"/>
              </a:ext>
            </a:extLst>
          </p:cNvPr>
          <p:cNvSpPr>
            <a:spLocks/>
          </p:cNvSpPr>
          <p:nvPr/>
        </p:nvSpPr>
        <p:spPr bwMode="auto">
          <a:xfrm>
            <a:off x="838200" y="4374384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 (Flip)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E284A28-5BB9-2D4F-A937-C9AD6019C5C7}"/>
              </a:ext>
            </a:extLst>
          </p:cNvPr>
          <p:cNvSpPr>
            <a:spLocks/>
          </p:cNvSpPr>
          <p:nvPr/>
        </p:nvSpPr>
        <p:spPr bwMode="auto">
          <a:xfrm>
            <a:off x="5403008" y="4218265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1" i="1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 (Only One True; When Different)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4A65E-9BD0-5645-83E6-B5810DC4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50" y="2287797"/>
            <a:ext cx="1524000" cy="179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95671D-9379-7F4D-8281-09D081825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708" y="2307603"/>
            <a:ext cx="1435100" cy="1854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FD55A1-5825-0F48-86C8-BA634FF29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950" y="5208298"/>
            <a:ext cx="889000" cy="1104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78522C-5126-6740-8147-45F8ECC7A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708" y="4889500"/>
            <a:ext cx="1562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7084-154C-9B44-8342-D9222E60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and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555E-D315-DC44-B204-5AE21D6E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AND: </a:t>
            </a:r>
            <a:r>
              <a:rPr lang="en-US" dirty="0">
                <a:solidFill>
                  <a:srgbClr val="FF0000"/>
                </a:solidFill>
              </a:rPr>
              <a:t>&amp;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OR: </a:t>
            </a:r>
            <a:r>
              <a:rPr lang="en-US" dirty="0">
                <a:solidFill>
                  <a:srgbClr val="FF0000"/>
                </a:solidFill>
              </a:rPr>
              <a:t>|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B7405-5BF8-6849-80D3-E4E14746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07" y="2308484"/>
            <a:ext cx="1495952" cy="900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F8683-9D17-6F47-BB11-E5EE80C59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07" y="4571087"/>
            <a:ext cx="1640163" cy="941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06DEB-F5DB-5F40-A689-901F33DC6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577" y="2308484"/>
            <a:ext cx="1989869" cy="1108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AFAFEC0-52D4-9B49-9091-F2273F0A02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5656" y="1825625"/>
                <a:ext cx="4250961" cy="4895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751F1C"/>
                  </a:buClr>
                  <a:buFont typeface="Wingdings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751F1C"/>
                  </a:buClr>
                  <a:buFont typeface="Wingdings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751F1C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751F1C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751F1C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XOR: </a:t>
                </a:r>
                <a:r>
                  <a:rPr lang="en-US" dirty="0">
                    <a:solidFill>
                      <a:srgbClr val="FF0000"/>
                    </a:solidFill>
                  </a:rPr>
                  <a:t>⊕ or ^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or ~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AFAFEC0-52D4-9B49-9091-F2273F0A0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656" y="1825625"/>
                <a:ext cx="4250961" cy="4895850"/>
              </a:xfrm>
              <a:prstGeom prst="rect">
                <a:avLst/>
              </a:prstGeom>
              <a:blipFill>
                <a:blip r:embed="rId6"/>
                <a:stretch>
                  <a:fillRect l="-2687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08B1632-EAFC-8B49-BF96-FC346D18E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577" y="4317167"/>
            <a:ext cx="2182451" cy="13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EFCC-D364-F047-8FF0-0D4614A7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Boolean Algebras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A0FA-65EE-C447-9E93-57C6C1BF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Operate on Bit Vectors</a:t>
            </a:r>
          </a:p>
          <a:p>
            <a:pPr marL="552450" lvl="1"/>
            <a:r>
              <a:rPr lang="en-US" dirty="0"/>
              <a:t>Operations applied bitwise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44AF6E-7190-0C4E-B3E4-F858F2DD4A52}"/>
              </a:ext>
            </a:extLst>
          </p:cNvPr>
          <p:cNvSpPr>
            <a:spLocks/>
          </p:cNvSpPr>
          <p:nvPr/>
        </p:nvSpPr>
        <p:spPr bwMode="auto">
          <a:xfrm>
            <a:off x="1150957" y="2867293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9C90C9-6E28-D047-971C-E710C6E014D6}"/>
              </a:ext>
            </a:extLst>
          </p:cNvPr>
          <p:cNvSpPr>
            <a:spLocks/>
          </p:cNvSpPr>
          <p:nvPr/>
        </p:nvSpPr>
        <p:spPr bwMode="auto">
          <a:xfrm>
            <a:off x="2979757" y="2867293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4C4FE91-85EE-CC49-9180-FB7A6EBE3133}"/>
              </a:ext>
            </a:extLst>
          </p:cNvPr>
          <p:cNvSpPr>
            <a:spLocks/>
          </p:cNvSpPr>
          <p:nvPr/>
        </p:nvSpPr>
        <p:spPr bwMode="auto">
          <a:xfrm>
            <a:off x="4886345" y="28702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D9057A0-A4B3-D74B-BC36-798155BC4A98}"/>
              </a:ext>
            </a:extLst>
          </p:cNvPr>
          <p:cNvSpPr>
            <a:spLocks/>
          </p:cNvSpPr>
          <p:nvPr/>
        </p:nvSpPr>
        <p:spPr bwMode="auto">
          <a:xfrm>
            <a:off x="1150957" y="3648343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C23777A-59A5-824D-AF99-A400A7B2C064}"/>
              </a:ext>
            </a:extLst>
          </p:cNvPr>
          <p:cNvSpPr>
            <a:spLocks/>
          </p:cNvSpPr>
          <p:nvPr/>
        </p:nvSpPr>
        <p:spPr bwMode="auto">
          <a:xfrm>
            <a:off x="3284557" y="3648343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D167613-EF4E-9D4E-8D4C-5E14A2189E0D}"/>
              </a:ext>
            </a:extLst>
          </p:cNvPr>
          <p:cNvSpPr>
            <a:spLocks/>
          </p:cNvSpPr>
          <p:nvPr/>
        </p:nvSpPr>
        <p:spPr bwMode="auto">
          <a:xfrm>
            <a:off x="5192732" y="365125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33D4557D-B13B-7447-9995-B79F8F253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8745" y="3578493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06556A00-B054-204B-B040-7F04010BB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7545" y="3578493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77A824D7-F435-A042-8381-B01C30A79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720" y="3581400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build="p" autoUpdateAnimBg="0"/>
      <p:bldP spid="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5BD7-C07F-2843-8FA5-369E4464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(Foreshadow) Gates can compute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3DD83-4AB8-B04A-AA2B-238867633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Gates actually knows nothing about computation</a:t>
                </a:r>
              </a:p>
              <a:p>
                <a:r>
                  <a:rPr lang="en-US" dirty="0"/>
                  <a:t>But we can use their properties to make computation happen.</a:t>
                </a:r>
              </a:p>
              <a:p>
                <a:r>
                  <a:rPr lang="en-US" dirty="0"/>
                  <a:t>Make A + B happen using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B)+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A)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3DD83-4AB8-B04A-AA2B-238867633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3CA27C1-ECD9-A84F-A0A3-8E944D85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145" y="3569845"/>
            <a:ext cx="54864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C1A0-AE6E-C04D-8E2F-F032F515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(Unsigned)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D10B-ABCA-BB4A-9406-869DDD4A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Start with decimal example:</a:t>
            </a:r>
          </a:p>
          <a:p>
            <a:pPr lvl="1"/>
            <a:r>
              <a:rPr lang="en-US" dirty="0"/>
              <a:t>512 + 333</a:t>
            </a:r>
          </a:p>
          <a:p>
            <a:pPr lvl="1"/>
            <a:r>
              <a:rPr lang="en-US" dirty="0"/>
              <a:t>532 + 379</a:t>
            </a:r>
          </a:p>
          <a:p>
            <a:r>
              <a:rPr lang="en-US" dirty="0"/>
              <a:t>Binary (</a:t>
            </a:r>
            <a:r>
              <a:rPr lang="en-US" b="1" i="1" dirty="0">
                <a:solidFill>
                  <a:srgbClr val="FF0000"/>
                </a:solidFill>
              </a:rPr>
              <a:t>working within certain bit width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0110 (6) + 0001 (1)</a:t>
            </a:r>
          </a:p>
          <a:p>
            <a:pPr lvl="1"/>
            <a:r>
              <a:rPr lang="en-US" dirty="0"/>
              <a:t>0110 (6) + 0110 (6)</a:t>
            </a:r>
          </a:p>
          <a:p>
            <a:pPr lvl="1"/>
            <a:r>
              <a:rPr lang="en-US" dirty="0"/>
              <a:t>1110 (14) + 0110 (6)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6E811-C0C2-614E-95BA-3A8648F4A30B}"/>
              </a:ext>
            </a:extLst>
          </p:cNvPr>
          <p:cNvSpPr txBox="1"/>
          <p:nvPr/>
        </p:nvSpPr>
        <p:spPr>
          <a:xfrm>
            <a:off x="2681319" y="5179820"/>
            <a:ext cx="565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Overflow</a:t>
            </a:r>
            <a:r>
              <a:rPr lang="en-US" sz="2800" dirty="0">
                <a:solidFill>
                  <a:srgbClr val="FF0000"/>
                </a:solidFill>
              </a:rPr>
              <a:t> means the answer is </a:t>
            </a:r>
            <a:r>
              <a:rPr lang="en-US" sz="2800" b="1" dirty="0">
                <a:solidFill>
                  <a:srgbClr val="FF0000"/>
                </a:solidFill>
              </a:rPr>
              <a:t>wrong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37EDC-FBB0-E845-8B41-EB43EBC9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745" y="4567859"/>
            <a:ext cx="2617238" cy="19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8C80-B90B-674F-A8DC-6EADFD24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Addition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C7EA-D842-0447-A3D3-74383889F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i="1" dirty="0"/>
              <a:t>s</a:t>
            </a:r>
            <a:r>
              <a:rPr lang="en-US" dirty="0"/>
              <a:t>		=	 </a:t>
            </a:r>
            <a:r>
              <a:rPr lang="en-US" dirty="0" err="1"/>
              <a:t>UAdd</a:t>
            </a:r>
            <a:r>
              <a:rPr lang="en-US" i="1" baseline="-25000" dirty="0" err="1"/>
              <a:t>w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dirty="0"/>
              <a:t>)	=	</a:t>
            </a:r>
            <a:r>
              <a:rPr lang="en-US" i="1" dirty="0"/>
              <a:t>u</a:t>
            </a:r>
            <a:r>
              <a:rPr lang="en-US" dirty="0"/>
              <a:t> + </a:t>
            </a:r>
            <a:r>
              <a:rPr lang="en-US" i="1" dirty="0"/>
              <a:t>v</a:t>
            </a:r>
            <a:r>
              <a:rPr lang="en-US" dirty="0"/>
              <a:t>  mod 2</a:t>
            </a:r>
            <a:r>
              <a:rPr lang="en-US" i="1" baseline="30000" dirty="0"/>
              <a:t>w</a:t>
            </a:r>
          </a:p>
          <a:p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9E728FF3-54B6-3D4C-9090-45E6CDCF8C51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1843088"/>
            <a:ext cx="2743200" cy="228600"/>
            <a:chOff x="2976" y="816"/>
            <a:chExt cx="1728" cy="144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11AC6807-28CC-6E4B-BC57-70E73921A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722BF48-DE3D-5D46-BDC7-1FD1D50AF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925CA9-BABB-7E4A-BC3E-82B189C74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5804C93-27BB-D54B-9416-08DEBEDA1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8F1AE00E-3618-044C-8483-344BE87C7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590BFAC9-DBCB-4A4D-B53D-9CD4DE521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08EB0CC8-94D1-214A-9F8A-A61B5FF6B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3D42EC1E-5AFE-3346-B416-DF421AB0FE01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2300288"/>
            <a:ext cx="2743200" cy="228600"/>
            <a:chOff x="2976" y="1104"/>
            <a:chExt cx="1728" cy="144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25931A68-DA4E-754C-B3C0-2D0E3751A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305C9079-EF45-8B48-8653-39EBC4E12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D57C817D-1FC1-4E49-8887-2D0232C18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1B7B3853-BF48-E740-A5F0-556276DA1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55B7EEAA-FDD0-6748-8771-85B3D24F6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783A0657-CF02-3146-9BFE-B817C09EC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7CED01D3-E5B7-1A48-A961-126A2EA8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0" name="Rectangle 21">
            <a:extLst>
              <a:ext uri="{FF2B5EF4-FFF2-40B4-BE49-F238E27FC236}">
                <a16:creationId xmlns:a16="http://schemas.microsoft.com/office/drawing/2014/main" id="{9903A44E-F8D2-E44E-A98C-1A89C1857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1690688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91BF6895-1D79-9D44-838D-D2FD8DA2C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147888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BE4107A2-9F21-5A44-A6C4-A3E3B03DD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605088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66545808-895F-9947-9BDC-C32414D95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417" y="2155248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B55E4E48-2131-5F49-B60B-FE3BA62ADB47}"/>
              </a:ext>
            </a:extLst>
          </p:cNvPr>
          <p:cNvGrpSpPr>
            <a:grpSpLocks/>
          </p:cNvGrpSpPr>
          <p:nvPr/>
        </p:nvGrpSpPr>
        <p:grpSpPr bwMode="auto">
          <a:xfrm>
            <a:off x="5118100" y="2757488"/>
            <a:ext cx="2971800" cy="228600"/>
            <a:chOff x="2832" y="1392"/>
            <a:chExt cx="1872" cy="144"/>
          </a:xfrm>
        </p:grpSpPr>
        <p:grpSp>
          <p:nvGrpSpPr>
            <p:cNvPr id="25" name="Group 26">
              <a:extLst>
                <a:ext uri="{FF2B5EF4-FFF2-40B4-BE49-F238E27FC236}">
                  <a16:creationId xmlns:a16="http://schemas.microsoft.com/office/drawing/2014/main" id="{C286E9D5-B464-2F41-851C-114071CFC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EB29B4C3-E772-594F-87B6-8A986852D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" name="Rectangle 28">
                <a:extLst>
                  <a:ext uri="{FF2B5EF4-FFF2-40B4-BE49-F238E27FC236}">
                    <a16:creationId xmlns:a16="http://schemas.microsoft.com/office/drawing/2014/main" id="{669DC836-FD02-B74F-AE6B-3F4A1A37E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9" name="Rectangle 29">
                <a:extLst>
                  <a:ext uri="{FF2B5EF4-FFF2-40B4-BE49-F238E27FC236}">
                    <a16:creationId xmlns:a16="http://schemas.microsoft.com/office/drawing/2014/main" id="{6EB8BA69-4076-BE4D-B518-B2DECA581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0" name="Rectangle 30">
                <a:extLst>
                  <a:ext uri="{FF2B5EF4-FFF2-40B4-BE49-F238E27FC236}">
                    <a16:creationId xmlns:a16="http://schemas.microsoft.com/office/drawing/2014/main" id="{C0140D04-3728-044E-86A3-2828D7D74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87A1DDEA-6B49-0848-A827-0A77C08B8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5592937C-6023-E743-A5CF-874C93F8C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E2726B54-A008-6748-A275-68C810A4C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4F908174-0350-F74C-93C4-2F1FA5547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4" name="Rectangle 35">
            <a:extLst>
              <a:ext uri="{FF2B5EF4-FFF2-40B4-BE49-F238E27FC236}">
                <a16:creationId xmlns:a16="http://schemas.microsoft.com/office/drawing/2014/main" id="{60A2F1EC-9F7D-ED4F-BF5D-5B844F83C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2" y="2605088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35" name="Group 36">
            <a:extLst>
              <a:ext uri="{FF2B5EF4-FFF2-40B4-BE49-F238E27FC236}">
                <a16:creationId xmlns:a16="http://schemas.microsoft.com/office/drawing/2014/main" id="{56717411-6EE8-AE49-BAE1-677EC426EC23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3214688"/>
            <a:ext cx="2743200" cy="228600"/>
            <a:chOff x="2976" y="1392"/>
            <a:chExt cx="1728" cy="144"/>
          </a:xfrm>
        </p:grpSpPr>
        <p:sp>
          <p:nvSpPr>
            <p:cNvPr id="36" name="Rectangle 37">
              <a:extLst>
                <a:ext uri="{FF2B5EF4-FFF2-40B4-BE49-F238E27FC236}">
                  <a16:creationId xmlns:a16="http://schemas.microsoft.com/office/drawing/2014/main" id="{073E94DA-6CEC-1248-B398-6C3B4F3E6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7" name="Rectangle 38">
              <a:extLst>
                <a:ext uri="{FF2B5EF4-FFF2-40B4-BE49-F238E27FC236}">
                  <a16:creationId xmlns:a16="http://schemas.microsoft.com/office/drawing/2014/main" id="{418B459C-1B15-1D40-99E0-8F2654681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F32B6A7D-6438-9441-86E1-E305007E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9" name="Rectangle 40">
              <a:extLst>
                <a:ext uri="{FF2B5EF4-FFF2-40B4-BE49-F238E27FC236}">
                  <a16:creationId xmlns:a16="http://schemas.microsoft.com/office/drawing/2014/main" id="{45EFD471-777C-FD40-A8E9-F2B874A9E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2D89C850-29F9-CB46-AFDA-C97D47D35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1C568E93-5B2B-F442-A4F1-4C5F601B7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6AF81235-04DF-DF47-AFED-5E1D7971D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3" name="Line 44">
            <a:extLst>
              <a:ext uri="{FF2B5EF4-FFF2-40B4-BE49-F238E27FC236}">
                <a16:creationId xmlns:a16="http://schemas.microsoft.com/office/drawing/2014/main" id="{A13D5B8E-9BA5-8649-8112-F43168D9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062288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A10E940A-F5B7-6346-9557-893A2D9C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28888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45" name="Text Box 46">
            <a:extLst>
              <a:ext uri="{FF2B5EF4-FFF2-40B4-BE49-F238E27FC236}">
                <a16:creationId xmlns:a16="http://schemas.microsoft.com/office/drawing/2014/main" id="{737BAC41-C27B-E24C-B8FF-6F7FC2A7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43088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6" name="Text Box 47">
            <a:extLst>
              <a:ext uri="{FF2B5EF4-FFF2-40B4-BE49-F238E27FC236}">
                <a16:creationId xmlns:a16="http://schemas.microsoft.com/office/drawing/2014/main" id="{E0C585FB-18B7-F642-9275-04FC3B535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38488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5D93D77B-8F3B-4C41-B7D1-D6AF9D149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081" y="3062288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EDA6C25-F0D3-A64A-9394-32BB01D0D479}"/>
              </a:ext>
            </a:extLst>
          </p:cNvPr>
          <p:cNvGrpSpPr/>
          <p:nvPr/>
        </p:nvGrpSpPr>
        <p:grpSpPr>
          <a:xfrm>
            <a:off x="7466013" y="4113082"/>
            <a:ext cx="3133184" cy="2364100"/>
            <a:chOff x="7466013" y="4113082"/>
            <a:chExt cx="3133184" cy="2364100"/>
          </a:xfrm>
        </p:grpSpPr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D0DB5AC5-BD37-5F44-A37D-1ADAE3C8C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32700" y="4417882"/>
              <a:ext cx="2044699" cy="1830388"/>
              <a:chOff x="384" y="2098"/>
              <a:chExt cx="1288" cy="1153"/>
            </a:xfrm>
          </p:grpSpPr>
          <p:grpSp>
            <p:nvGrpSpPr>
              <p:cNvPr id="49" name="Group 6">
                <a:extLst>
                  <a:ext uri="{FF2B5EF4-FFF2-40B4-BE49-F238E27FC236}">
                    <a16:creationId xmlns:a16="http://schemas.microsoft.com/office/drawing/2014/main" id="{C97F173E-FF3A-9C4B-9569-6082197846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" y="2208"/>
                <a:ext cx="80" cy="864"/>
                <a:chOff x="776" y="2208"/>
                <a:chExt cx="80" cy="864"/>
              </a:xfrm>
            </p:grpSpPr>
            <p:sp>
              <p:nvSpPr>
                <p:cNvPr id="59" name="Line 7">
                  <a:extLst>
                    <a:ext uri="{FF2B5EF4-FFF2-40B4-BE49-F238E27FC236}">
                      <a16:creationId xmlns:a16="http://schemas.microsoft.com/office/drawing/2014/main" id="{D05A33C3-5E84-4643-9B24-F73BA1709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216"/>
                  <a:ext cx="0" cy="8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8">
                  <a:extLst>
                    <a:ext uri="{FF2B5EF4-FFF2-40B4-BE49-F238E27FC236}">
                      <a16:creationId xmlns:a16="http://schemas.microsoft.com/office/drawing/2014/main" id="{36A3A1DC-62BB-8541-ABBD-50096A759C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3072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9">
                  <a:extLst>
                    <a:ext uri="{FF2B5EF4-FFF2-40B4-BE49-F238E27FC236}">
                      <a16:creationId xmlns:a16="http://schemas.microsoft.com/office/drawing/2014/main" id="{CFD590A0-A8D3-0745-B13D-6EC262266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2640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10">
                  <a:extLst>
                    <a:ext uri="{FF2B5EF4-FFF2-40B4-BE49-F238E27FC236}">
                      <a16:creationId xmlns:a16="http://schemas.microsoft.com/office/drawing/2014/main" id="{3EC41E69-0927-AF48-B2AE-51106ADDD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2208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C46379B6-969D-F94A-8691-5F111C418A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2" y="2640"/>
                <a:ext cx="80" cy="432"/>
                <a:chOff x="1592" y="2640"/>
                <a:chExt cx="80" cy="432"/>
              </a:xfrm>
            </p:grpSpPr>
            <p:sp>
              <p:nvSpPr>
                <p:cNvPr id="56" name="Line 12">
                  <a:extLst>
                    <a:ext uri="{FF2B5EF4-FFF2-40B4-BE49-F238E27FC236}">
                      <a16:creationId xmlns:a16="http://schemas.microsoft.com/office/drawing/2014/main" id="{81FD4314-BCAA-144B-A02B-BD7CE9A35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2648"/>
                  <a:ext cx="0" cy="4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3">
                  <a:extLst>
                    <a:ext uri="{FF2B5EF4-FFF2-40B4-BE49-F238E27FC236}">
                      <a16:creationId xmlns:a16="http://schemas.microsoft.com/office/drawing/2014/main" id="{C511DAE7-DAD7-414F-90AB-9CF0F5EF8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2" y="3072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14">
                  <a:extLst>
                    <a:ext uri="{FF2B5EF4-FFF2-40B4-BE49-F238E27FC236}">
                      <a16:creationId xmlns:a16="http://schemas.microsoft.com/office/drawing/2014/main" id="{1EA3528D-54CD-5E40-B20A-0125E95448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2" y="2640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Line 15">
                <a:extLst>
                  <a:ext uri="{FF2B5EF4-FFF2-40B4-BE49-F238E27FC236}">
                    <a16:creationId xmlns:a16="http://schemas.microsoft.com/office/drawing/2014/main" id="{D297B4C3-E41A-674B-A0B3-3CA8664CA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0" y="2880"/>
                <a:ext cx="6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id="{619B2071-B803-F446-8391-157C9DD77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400"/>
                <a:ext cx="625" cy="337"/>
              </a:xfrm>
              <a:custGeom>
                <a:avLst/>
                <a:gdLst>
                  <a:gd name="T0" fmla="*/ 0 w 625"/>
                  <a:gd name="T1" fmla="*/ 0 h 337"/>
                  <a:gd name="T2" fmla="*/ 240 w 625"/>
                  <a:gd name="T3" fmla="*/ 0 h 337"/>
                  <a:gd name="T4" fmla="*/ 384 w 625"/>
                  <a:gd name="T5" fmla="*/ 336 h 337"/>
                  <a:gd name="T6" fmla="*/ 624 w 625"/>
                  <a:gd name="T7" fmla="*/ 336 h 3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337"/>
                  <a:gd name="T14" fmla="*/ 625 w 625"/>
                  <a:gd name="T15" fmla="*/ 337 h 3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337">
                    <a:moveTo>
                      <a:pt x="0" y="0"/>
                    </a:moveTo>
                    <a:lnTo>
                      <a:pt x="240" y="0"/>
                    </a:lnTo>
                    <a:lnTo>
                      <a:pt x="384" y="336"/>
                    </a:lnTo>
                    <a:lnTo>
                      <a:pt x="624" y="33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17">
                <a:extLst>
                  <a:ext uri="{FF2B5EF4-FFF2-40B4-BE49-F238E27FC236}">
                    <a16:creationId xmlns:a16="http://schemas.microsoft.com/office/drawing/2014/main" id="{193AF322-84AC-B343-A234-3CCE5894C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962"/>
                <a:ext cx="213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4" name="Rectangle 18">
                <a:extLst>
                  <a:ext uri="{FF2B5EF4-FFF2-40B4-BE49-F238E27FC236}">
                    <a16:creationId xmlns:a16="http://schemas.microsoft.com/office/drawing/2014/main" id="{1E447B73-EE0B-EA45-9038-449F4E30F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530"/>
                <a:ext cx="306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2</a:t>
                </a:r>
                <a:r>
                  <a:rPr lang="en-US" b="0" i="1" baseline="30000" dirty="0">
                    <a:latin typeface="Calibri" pitchFamily="34" charset="0"/>
                  </a:rPr>
                  <a:t>w</a:t>
                </a:r>
              </a:p>
            </p:txBody>
          </p:sp>
          <p:sp>
            <p:nvSpPr>
              <p:cNvPr id="55" name="Rectangle 19">
                <a:extLst>
                  <a:ext uri="{FF2B5EF4-FFF2-40B4-BE49-F238E27FC236}">
                    <a16:creationId xmlns:a16="http://schemas.microsoft.com/office/drawing/2014/main" id="{095C91B2-4A27-6149-ABE3-4D4D883C9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098"/>
                <a:ext cx="453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2</a:t>
                </a:r>
                <a:r>
                  <a:rPr lang="en-US" b="0" i="1" baseline="30000" dirty="0">
                    <a:latin typeface="Calibri" pitchFamily="34" charset="0"/>
                  </a:rPr>
                  <a:t>w</a:t>
                </a:r>
                <a:r>
                  <a:rPr lang="en-US" b="0" baseline="30000" dirty="0">
                    <a:latin typeface="Calibri" pitchFamily="34" charset="0"/>
                  </a:rPr>
                  <a:t>+1</a:t>
                </a:r>
              </a:p>
            </p:txBody>
          </p:sp>
        </p:grp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00DC6F70-5301-0345-AB2D-558904817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6013" y="4113082"/>
              <a:ext cx="137883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True Sum</a:t>
              </a:r>
            </a:p>
          </p:txBody>
        </p:sp>
        <p:sp>
          <p:nvSpPr>
            <p:cNvPr id="64" name="Rectangle 24">
              <a:extLst>
                <a:ext uri="{FF2B5EF4-FFF2-40B4-BE49-F238E27FC236}">
                  <a16:creationId xmlns:a16="http://schemas.microsoft.com/office/drawing/2014/main" id="{026029FB-9888-4A43-8A24-FE2291D47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5213" y="6018082"/>
              <a:ext cx="1913984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Modular Sum</a:t>
              </a:r>
            </a:p>
          </p:txBody>
        </p:sp>
        <p:sp>
          <p:nvSpPr>
            <p:cNvPr id="65" name="Text Box 25">
              <a:extLst>
                <a:ext uri="{FF2B5EF4-FFF2-40B4-BE49-F238E27FC236}">
                  <a16:creationId xmlns:a16="http://schemas.microsoft.com/office/drawing/2014/main" id="{52016D82-467A-B94C-8256-6F2CB3E5B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7100" y="4592507"/>
              <a:ext cx="985838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97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C1A0-AE6E-C04D-8E2F-F032F515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(signed)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D10B-ABCA-BB4A-9406-869DDD4A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706"/>
            <a:ext cx="4855134" cy="2780959"/>
          </a:xfrm>
        </p:spPr>
        <p:txBody>
          <a:bodyPr>
            <a:normAutofit/>
          </a:bodyPr>
          <a:lstStyle/>
          <a:p>
            <a:r>
              <a:rPr lang="en-US" dirty="0"/>
              <a:t>1010 (-6) + 1010 (-6)</a:t>
            </a:r>
          </a:p>
          <a:p>
            <a:pPr lvl="1"/>
            <a:r>
              <a:rPr lang="en-US" dirty="0"/>
              <a:t>= 4 ?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AE7ECDF-EC9A-F442-8B6C-88FE820CBF4B}"/>
              </a:ext>
            </a:extLst>
          </p:cNvPr>
          <p:cNvGrpSpPr>
            <a:grpSpLocks/>
          </p:cNvGrpSpPr>
          <p:nvPr/>
        </p:nvGrpSpPr>
        <p:grpSpPr bwMode="auto">
          <a:xfrm>
            <a:off x="5007534" y="1690688"/>
            <a:ext cx="2743200" cy="228600"/>
            <a:chOff x="2976" y="816"/>
            <a:chExt cx="1728" cy="1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237A85A-C706-D549-8261-2A3A86994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BD37990-893F-0348-8E70-594C6F1C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43C64C45-F1C8-DF48-ADEF-76E396DBA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21C00D1-0270-234A-9504-9FB93E365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8CBB7BA-B173-2E40-A69C-0271DF1C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CC28AF77-0B3C-0A45-A241-7F8544196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9D1FC035-067B-3449-9D79-EE154D723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9894022-48D1-0F49-8620-4CCABA10CC67}"/>
              </a:ext>
            </a:extLst>
          </p:cNvPr>
          <p:cNvGrpSpPr>
            <a:grpSpLocks/>
          </p:cNvGrpSpPr>
          <p:nvPr/>
        </p:nvGrpSpPr>
        <p:grpSpPr bwMode="auto">
          <a:xfrm>
            <a:off x="5007534" y="2147888"/>
            <a:ext cx="2743200" cy="228600"/>
            <a:chOff x="2976" y="1104"/>
            <a:chExt cx="1728" cy="144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833A5FCE-8178-0942-9E52-F9BB4AA2C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89ED7278-E69B-5946-B808-132EFC5D3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233E3FC8-74F4-7042-ADFC-D309FC1F1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C112468-1832-7D4E-8FE5-1F8D06DED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389BC9CE-CCC4-AD4D-93C1-9187C5BE0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4F882CF4-4B76-5845-848B-3F2B7EE2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C8EF18AE-AD0E-5246-B5A9-306D4756B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440AD0B0-92DC-DA41-84BB-B54FFB2D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934" y="1614488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E5EFCA7F-A2EB-3E4B-9711-7501DBD4A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934" y="2071688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2330BC47-0EF3-854A-8E02-20513A0A0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934" y="2452688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4082BFE-E6DA-B949-8B1E-98B49233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934" y="2071688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63427F6-2554-394A-873C-AF125E784CB2}"/>
              </a:ext>
            </a:extLst>
          </p:cNvPr>
          <p:cNvGrpSpPr>
            <a:grpSpLocks/>
          </p:cNvGrpSpPr>
          <p:nvPr/>
        </p:nvGrpSpPr>
        <p:grpSpPr bwMode="auto">
          <a:xfrm>
            <a:off x="4778934" y="2605088"/>
            <a:ext cx="2971800" cy="228600"/>
            <a:chOff x="2832" y="1392"/>
            <a:chExt cx="1872" cy="144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D5659231-EA77-2E44-99CD-63F7C8829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7A3256-AE03-494A-A3C2-62C6A56CB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9466DC6-2BED-8D4D-93A7-2B2ECB76C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EF93722-5D65-A74B-B679-97CA4406C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6C843D7-194C-284A-8BF2-878F48C76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B84CBFF-6FC4-6446-8A0B-9140C3205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679BC2-43FA-4A4F-BC8D-212102F6E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F5765D6-0192-F647-AA04-13A59FD06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26" name="Rectangle 33">
              <a:extLst>
                <a:ext uri="{FF2B5EF4-FFF2-40B4-BE49-F238E27FC236}">
                  <a16:creationId xmlns:a16="http://schemas.microsoft.com/office/drawing/2014/main" id="{86DB1EC0-FE68-DE40-B368-9991833CF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4" name="Rectangle 34">
            <a:extLst>
              <a:ext uri="{FF2B5EF4-FFF2-40B4-BE49-F238E27FC236}">
                <a16:creationId xmlns:a16="http://schemas.microsoft.com/office/drawing/2014/main" id="{F3F6196A-B1B3-6148-B023-73F71BCC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934" y="2452688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8D41D07-97CB-C140-92AD-AEFD91474926}"/>
              </a:ext>
            </a:extLst>
          </p:cNvPr>
          <p:cNvGrpSpPr>
            <a:grpSpLocks/>
          </p:cNvGrpSpPr>
          <p:nvPr/>
        </p:nvGrpSpPr>
        <p:grpSpPr bwMode="auto">
          <a:xfrm>
            <a:off x="5007534" y="3062288"/>
            <a:ext cx="2743200" cy="228600"/>
            <a:chOff x="2976" y="1392"/>
            <a:chExt cx="1728" cy="144"/>
          </a:xfrm>
        </p:grpSpPr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40100981-3860-B943-8AC8-1AC22A054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1006313D-9FB8-C642-9E89-F391E515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688D2247-65F9-7847-83E7-ED22597E3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D570BA7E-95C8-F64B-ABEF-738498613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E7637228-6FCE-2544-852A-15366D960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C442521B-CE7B-DE4C-A012-353BF375B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AA7D22ED-5FCB-F34A-8534-9581BE5C0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3" name="Line 43">
            <a:extLst>
              <a:ext uri="{FF2B5EF4-FFF2-40B4-BE49-F238E27FC236}">
                <a16:creationId xmlns:a16="http://schemas.microsoft.com/office/drawing/2014/main" id="{4945F4BC-4D9B-4A45-99E0-00D81B329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934" y="2909888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4">
            <a:extLst>
              <a:ext uri="{FF2B5EF4-FFF2-40B4-BE49-F238E27FC236}">
                <a16:creationId xmlns:a16="http://schemas.microsoft.com/office/drawing/2014/main" id="{37F82480-8E76-4345-BBA4-1EF6F40AF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55707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45" name="Text Box 45">
            <a:extLst>
              <a:ext uri="{FF2B5EF4-FFF2-40B4-BE49-F238E27FC236}">
                <a16:creationId xmlns:a16="http://schemas.microsoft.com/office/drawing/2014/main" id="{C79736A0-413A-E04B-A0D4-8B340B50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69907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6" name="Text Box 46">
            <a:extLst>
              <a:ext uri="{FF2B5EF4-FFF2-40B4-BE49-F238E27FC236}">
                <a16:creationId xmlns:a16="http://schemas.microsoft.com/office/drawing/2014/main" id="{9EA036D0-33E1-1A43-8A18-A74E3A5D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65307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CCCCDF6D-BB56-FC41-8F98-57E885D5C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66978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E0856B3-8094-C84A-9806-2A639D8C11AA}"/>
              </a:ext>
            </a:extLst>
          </p:cNvPr>
          <p:cNvGrpSpPr/>
          <p:nvPr/>
        </p:nvGrpSpPr>
        <p:grpSpPr>
          <a:xfrm>
            <a:off x="7064934" y="3065787"/>
            <a:ext cx="4176858" cy="3594878"/>
            <a:chOff x="6455334" y="3065788"/>
            <a:chExt cx="4176858" cy="3594878"/>
          </a:xfrm>
        </p:grpSpPr>
        <p:sp>
          <p:nvSpPr>
            <p:cNvPr id="87" name="Rectangle 5">
              <a:extLst>
                <a:ext uri="{FF2B5EF4-FFF2-40B4-BE49-F238E27FC236}">
                  <a16:creationId xmlns:a16="http://schemas.microsoft.com/office/drawing/2014/main" id="{83E3978E-229C-7A44-83D2-805F8E733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374" y="5608475"/>
              <a:ext cx="714137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  <a:r>
                <a:rPr lang="en-US" sz="1800" b="0" i="1" baseline="30000" dirty="0">
                  <a:latin typeface="Calibri" pitchFamily="34" charset="0"/>
                </a:rPr>
                <a:t>w </a:t>
              </a:r>
              <a:r>
                <a:rPr lang="en-US" sz="1800" b="0" baseline="30000" dirty="0">
                  <a:latin typeface="Calibri" pitchFamily="34" charset="0"/>
                </a:rPr>
                <a:t>–1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8" name="Rectangle 6">
              <a:extLst>
                <a:ext uri="{FF2B5EF4-FFF2-40B4-BE49-F238E27FC236}">
                  <a16:creationId xmlns:a16="http://schemas.microsoft.com/office/drawing/2014/main" id="{6D697FF5-9737-C64A-A965-088D7E38F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6727" y="6293899"/>
              <a:ext cx="525784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  <a:r>
                <a:rPr lang="en-US" sz="1800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89" name="Line 8">
              <a:extLst>
                <a:ext uri="{FF2B5EF4-FFF2-40B4-BE49-F238E27FC236}">
                  <a16:creationId xmlns:a16="http://schemas.microsoft.com/office/drawing/2014/main" id="{9C2FCB4E-F2A2-8F49-A880-9DEC7FAB9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045" y="3743650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9">
              <a:extLst>
                <a:ext uri="{FF2B5EF4-FFF2-40B4-BE49-F238E27FC236}">
                  <a16:creationId xmlns:a16="http://schemas.microsoft.com/office/drawing/2014/main" id="{41C412C9-6FDB-5740-A412-821A2CAE1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0">
              <a:extLst>
                <a:ext uri="{FF2B5EF4-FFF2-40B4-BE49-F238E27FC236}">
                  <a16:creationId xmlns:a16="http://schemas.microsoft.com/office/drawing/2014/main" id="{A8428E07-23D1-6941-9888-7DD903A02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44167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1">
              <a:extLst>
                <a:ext uri="{FF2B5EF4-FFF2-40B4-BE49-F238E27FC236}">
                  <a16:creationId xmlns:a16="http://schemas.microsoft.com/office/drawing/2014/main" id="{60422DE7-8E01-3D47-AFB7-F6C242698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37309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2">
              <a:extLst>
                <a:ext uri="{FF2B5EF4-FFF2-40B4-BE49-F238E27FC236}">
                  <a16:creationId xmlns:a16="http://schemas.microsoft.com/office/drawing/2014/main" id="{1FC53AB6-BCEE-484E-B27E-AA7832801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732" y="4429450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3">
              <a:extLst>
                <a:ext uri="{FF2B5EF4-FFF2-40B4-BE49-F238E27FC236}">
                  <a16:creationId xmlns:a16="http://schemas.microsoft.com/office/drawing/2014/main" id="{5ECC1E28-6408-B741-ADE6-C5583ECD5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4">
              <a:extLst>
                <a:ext uri="{FF2B5EF4-FFF2-40B4-BE49-F238E27FC236}">
                  <a16:creationId xmlns:a16="http://schemas.microsoft.com/office/drawing/2014/main" id="{534A3612-B776-E24E-966D-3F67CBCEF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44167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A5C8804D-68B6-4041-BAA4-60BCEA24C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2430" y="4645350"/>
              <a:ext cx="965201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B5F6149-0651-7F4B-8E81-26363B30B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730" y="4111950"/>
              <a:ext cx="992189" cy="1296988"/>
            </a:xfrm>
            <a:custGeom>
              <a:avLst/>
              <a:gdLst>
                <a:gd name="T0" fmla="*/ 0 w 625"/>
                <a:gd name="T1" fmla="*/ 0 h 817"/>
                <a:gd name="T2" fmla="*/ 240 w 625"/>
                <a:gd name="T3" fmla="*/ 0 h 817"/>
                <a:gd name="T4" fmla="*/ 384 w 625"/>
                <a:gd name="T5" fmla="*/ 816 h 817"/>
                <a:gd name="T6" fmla="*/ 624 w 625"/>
                <a:gd name="T7" fmla="*/ 816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817"/>
                <a:gd name="T14" fmla="*/ 625 w 625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817">
                  <a:moveTo>
                    <a:pt x="0" y="0"/>
                  </a:moveTo>
                  <a:lnTo>
                    <a:pt x="240" y="0"/>
                  </a:lnTo>
                  <a:lnTo>
                    <a:pt x="384" y="816"/>
                  </a:lnTo>
                  <a:lnTo>
                    <a:pt x="624" y="816"/>
                  </a:lnTo>
                </a:path>
              </a:pathLst>
            </a:custGeom>
            <a:noFill/>
            <a:ln w="25400" cap="rnd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AE79A67-6684-9F4B-97EE-94EA23452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750" y="4915369"/>
              <a:ext cx="299761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ABC9A39-2859-CE4A-B980-179D293FE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374" y="4236875"/>
              <a:ext cx="944143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  <a:r>
                <a:rPr lang="en-US" sz="1800" b="0" i="1" baseline="30000" dirty="0">
                  <a:latin typeface="Calibri" pitchFamily="34" charset="0"/>
                </a:rPr>
                <a:t>w </a:t>
              </a:r>
              <a:r>
                <a:rPr lang="en-US" sz="1800" b="0" baseline="30000" dirty="0">
                  <a:latin typeface="Calibri" pitchFamily="34" charset="0"/>
                </a:rPr>
                <a:t>–1</a:t>
              </a: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978210F-DB5A-2946-ACC9-5B0838D37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707" y="3543769"/>
              <a:ext cx="642804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  <a:r>
                <a:rPr lang="en-US" sz="1800" b="0" i="1" baseline="30000" dirty="0">
                  <a:latin typeface="Calibri" pitchFamily="34" charset="0"/>
                </a:rPr>
                <a:t>w</a:t>
              </a: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01" name="Line 20">
              <a:extLst>
                <a:ext uri="{FF2B5EF4-FFF2-40B4-BE49-F238E27FC236}">
                  <a16:creationId xmlns:a16="http://schemas.microsoft.com/office/drawing/2014/main" id="{CD3D080F-3804-924F-A68E-8AE926FCF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7330" y="5115250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275826A5-D1B6-F64D-8DEF-C86F42140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64741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2">
              <a:extLst>
                <a:ext uri="{FF2B5EF4-FFF2-40B4-BE49-F238E27FC236}">
                  <a16:creationId xmlns:a16="http://schemas.microsoft.com/office/drawing/2014/main" id="{396F85F0-8F95-BB48-B2F5-90FA864DA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7883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3">
              <a:extLst>
                <a:ext uri="{FF2B5EF4-FFF2-40B4-BE49-F238E27FC236}">
                  <a16:creationId xmlns:a16="http://schemas.microsoft.com/office/drawing/2014/main" id="{61C6EDED-7981-3D49-B947-E37184837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4">
              <a:extLst>
                <a:ext uri="{FF2B5EF4-FFF2-40B4-BE49-F238E27FC236}">
                  <a16:creationId xmlns:a16="http://schemas.microsoft.com/office/drawing/2014/main" id="{95D44878-DAA0-2646-9874-9D38BE9DE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732" y="5115250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5">
              <a:extLst>
                <a:ext uri="{FF2B5EF4-FFF2-40B4-BE49-F238E27FC236}">
                  <a16:creationId xmlns:a16="http://schemas.microsoft.com/office/drawing/2014/main" id="{A51347AF-732E-1149-B87F-8D38FB836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7883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26">
              <a:extLst>
                <a:ext uri="{FF2B5EF4-FFF2-40B4-BE49-F238E27FC236}">
                  <a16:creationId xmlns:a16="http://schemas.microsoft.com/office/drawing/2014/main" id="{02B2C0E0-ABA6-5A48-9952-65F8503D1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27">
              <a:extLst>
                <a:ext uri="{FF2B5EF4-FFF2-40B4-BE49-F238E27FC236}">
                  <a16:creationId xmlns:a16="http://schemas.microsoft.com/office/drawing/2014/main" id="{3C1D5290-E325-164D-8940-FD4BDDEE7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2430" y="5559750"/>
              <a:ext cx="965201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E0DDD07-F199-E849-9BBB-25E0B6B29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730" y="4873950"/>
              <a:ext cx="992189" cy="1296988"/>
            </a:xfrm>
            <a:custGeom>
              <a:avLst/>
              <a:gdLst>
                <a:gd name="T0" fmla="*/ 0 w 625"/>
                <a:gd name="T1" fmla="*/ 816 h 817"/>
                <a:gd name="T2" fmla="*/ 240 w 625"/>
                <a:gd name="T3" fmla="*/ 816 h 817"/>
                <a:gd name="T4" fmla="*/ 384 w 625"/>
                <a:gd name="T5" fmla="*/ 0 h 817"/>
                <a:gd name="T6" fmla="*/ 624 w 625"/>
                <a:gd name="T7" fmla="*/ 0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817"/>
                <a:gd name="T14" fmla="*/ 625 w 625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817">
                  <a:moveTo>
                    <a:pt x="0" y="816"/>
                  </a:moveTo>
                  <a:lnTo>
                    <a:pt x="240" y="816"/>
                  </a:lnTo>
                  <a:lnTo>
                    <a:pt x="384" y="0"/>
                  </a:lnTo>
                  <a:lnTo>
                    <a:pt x="624" y="0"/>
                  </a:lnTo>
                </a:path>
              </a:pathLst>
            </a:custGeom>
            <a:noFill/>
            <a:ln w="25400" cap="rnd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A43A968-C17F-DF44-A032-4752B9A99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734" y="3065788"/>
              <a:ext cx="137883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True Sum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113B57A-793B-EE40-8308-BF0DC6C86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934" y="3827788"/>
              <a:ext cx="760592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Result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941938E-998F-E943-8428-A4B8F2015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62693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1</a:t>
              </a:r>
              <a:r>
                <a:rPr lang="en-US" sz="1400" b="0" dirty="0">
                  <a:latin typeface="Calibri" pitchFamily="34" charset="0"/>
                </a:rPr>
                <a:t> 000…0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6D83E4A-BD1D-8744-8F46-4F50F6888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55835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1</a:t>
              </a:r>
              <a:r>
                <a:rPr lang="en-US" sz="1400" b="0" dirty="0">
                  <a:latin typeface="Calibri" pitchFamily="34" charset="0"/>
                </a:rPr>
                <a:t> 011…1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2713FD3-8A7A-3941-BECF-99D2C41BB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48977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000…0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A028EED-BA98-4544-ADAF-D14428660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42119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100…0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B7B4C17-930D-7E48-ACC0-3BE1BCEED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35261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111…1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4AF5FFF-30D0-AF45-BC45-337925F1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56597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100…0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5875ED4-D184-5D46-8681-A613A7F4E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49739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000…0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F5F4B3F-D2AB-1542-9D1D-A097E819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42881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011…1</a:t>
              </a:r>
            </a:p>
          </p:txBody>
        </p:sp>
        <p:sp>
          <p:nvSpPr>
            <p:cNvPr id="120" name="Text Box 39">
              <a:extLst>
                <a:ext uri="{FF2B5EF4-FFF2-40B4-BE49-F238E27FC236}">
                  <a16:creationId xmlns:a16="http://schemas.microsoft.com/office/drawing/2014/main" id="{D7B93669-5FE9-1245-9F95-790F0DD71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6534" y="3784925"/>
              <a:ext cx="853888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</a:p>
          </p:txBody>
        </p:sp>
        <p:sp>
          <p:nvSpPr>
            <p:cNvPr id="121" name="Text Box 40">
              <a:extLst>
                <a:ext uri="{FF2B5EF4-FFF2-40B4-BE49-F238E27FC236}">
                  <a16:creationId xmlns:a16="http://schemas.microsoft.com/office/drawing/2014/main" id="{6427DF7D-8BAC-C142-8345-AB14560A7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2734" y="6223325"/>
              <a:ext cx="853888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  <a:endParaRPr lang="en-US" sz="1400" b="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2320</TotalTime>
  <Words>575</Words>
  <Application>Microsoft Office PowerPoint</Application>
  <PresentationFormat>Widescreen</PresentationFormat>
  <Paragraphs>163</Paragraphs>
  <Slides>12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CSSE 132 Boolean Logic</vt:lpstr>
      <vt:lpstr>Outline</vt:lpstr>
      <vt:lpstr>Boolean Algebra</vt:lpstr>
      <vt:lpstr>Notation and Symbols</vt:lpstr>
      <vt:lpstr>General Boolean Algebras</vt:lpstr>
      <vt:lpstr>(Foreshadow) Gates can compute</vt:lpstr>
      <vt:lpstr>Addition (Unsigned)</vt:lpstr>
      <vt:lpstr>Unsigned Addition Summary</vt:lpstr>
      <vt:lpstr>Addition (signed)</vt:lpstr>
      <vt:lpstr>Subtracting</vt:lpstr>
      <vt:lpstr>Overflow examples</vt:lpstr>
      <vt:lpstr>Overflow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59</cp:revision>
  <cp:lastPrinted>2018-09-03T20:54:43Z</cp:lastPrinted>
  <dcterms:created xsi:type="dcterms:W3CDTF">2018-07-09T21:38:51Z</dcterms:created>
  <dcterms:modified xsi:type="dcterms:W3CDTF">2019-09-10T13:18:14Z</dcterms:modified>
</cp:coreProperties>
</file>