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0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5143500" type="screen16x9"/>
  <p:notesSz cx="6858000" cy="9144000"/>
  <p:defaultTextStyle>
    <a:defPPr>
      <a:defRPr lang="en-US"/>
    </a:defPPr>
    <a:lvl1pPr marL="0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393831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787664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181495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575328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1969159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362992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756825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150656" algn="l" defTabSz="78766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2675" autoAdjust="0"/>
  </p:normalViewPr>
  <p:slideViewPr>
    <p:cSldViewPr>
      <p:cViewPr varScale="1">
        <p:scale>
          <a:sx n="144" d="100"/>
          <a:sy n="144" d="100"/>
        </p:scale>
        <p:origin x="-10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6ACB7-FC2B-4373-BF8D-44EAA930758F}" type="datetimeFigureOut">
              <a:rPr lang="en-US" smtClean="0"/>
              <a:t>3/26/2013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4DA7E-D190-4C74-BD83-60FADBFD68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8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93831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87664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181495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575328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969159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362992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756825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150656" algn="l" defTabSz="78766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4DA7E-D190-4C74-BD83-60FADBFD68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8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1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7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5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69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2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56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0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1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38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7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14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57532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9691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36299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7568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15065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3831" indent="0">
              <a:buNone/>
              <a:defRPr sz="1700" b="1"/>
            </a:lvl2pPr>
            <a:lvl3pPr marL="787664" indent="0">
              <a:buNone/>
              <a:defRPr sz="1600" b="1"/>
            </a:lvl3pPr>
            <a:lvl4pPr marL="1181495" indent="0">
              <a:buNone/>
              <a:defRPr sz="1400" b="1"/>
            </a:lvl4pPr>
            <a:lvl5pPr marL="1575328" indent="0">
              <a:buNone/>
              <a:defRPr sz="1400" b="1"/>
            </a:lvl5pPr>
            <a:lvl6pPr marL="1969159" indent="0">
              <a:buNone/>
              <a:defRPr sz="1400" b="1"/>
            </a:lvl6pPr>
            <a:lvl7pPr marL="2362992" indent="0">
              <a:buNone/>
              <a:defRPr sz="1400" b="1"/>
            </a:lvl7pPr>
            <a:lvl8pPr marL="2756825" indent="0">
              <a:buNone/>
              <a:defRPr sz="1400" b="1"/>
            </a:lvl8pPr>
            <a:lvl9pPr marL="315065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93831" indent="0">
              <a:buNone/>
              <a:defRPr sz="1700" b="1"/>
            </a:lvl2pPr>
            <a:lvl3pPr marL="787664" indent="0">
              <a:buNone/>
              <a:defRPr sz="1600" b="1"/>
            </a:lvl3pPr>
            <a:lvl4pPr marL="1181495" indent="0">
              <a:buNone/>
              <a:defRPr sz="1400" b="1"/>
            </a:lvl4pPr>
            <a:lvl5pPr marL="1575328" indent="0">
              <a:buNone/>
              <a:defRPr sz="1400" b="1"/>
            </a:lvl5pPr>
            <a:lvl6pPr marL="1969159" indent="0">
              <a:buNone/>
              <a:defRPr sz="1400" b="1"/>
            </a:lvl6pPr>
            <a:lvl7pPr marL="2362992" indent="0">
              <a:buNone/>
              <a:defRPr sz="1400" b="1"/>
            </a:lvl7pPr>
            <a:lvl8pPr marL="2756825" indent="0">
              <a:buNone/>
              <a:defRPr sz="1400" b="1"/>
            </a:lvl8pPr>
            <a:lvl9pPr marL="315065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8"/>
            <a:ext cx="5111750" cy="438983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393831" indent="0">
              <a:buNone/>
              <a:defRPr sz="900"/>
            </a:lvl2pPr>
            <a:lvl3pPr marL="787664" indent="0">
              <a:buNone/>
              <a:defRPr sz="900"/>
            </a:lvl3pPr>
            <a:lvl4pPr marL="1181495" indent="0">
              <a:buNone/>
              <a:defRPr sz="800"/>
            </a:lvl4pPr>
            <a:lvl5pPr marL="1575328" indent="0">
              <a:buNone/>
              <a:defRPr sz="800"/>
            </a:lvl5pPr>
            <a:lvl6pPr marL="1969159" indent="0">
              <a:buNone/>
              <a:defRPr sz="800"/>
            </a:lvl6pPr>
            <a:lvl7pPr marL="2362992" indent="0">
              <a:buNone/>
              <a:defRPr sz="800"/>
            </a:lvl7pPr>
            <a:lvl8pPr marL="2756825" indent="0">
              <a:buNone/>
              <a:defRPr sz="800"/>
            </a:lvl8pPr>
            <a:lvl9pPr marL="315065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3831" indent="0">
              <a:buNone/>
              <a:defRPr sz="2300"/>
            </a:lvl2pPr>
            <a:lvl3pPr marL="787664" indent="0">
              <a:buNone/>
              <a:defRPr sz="2000"/>
            </a:lvl3pPr>
            <a:lvl4pPr marL="1181495" indent="0">
              <a:buNone/>
              <a:defRPr sz="1700"/>
            </a:lvl4pPr>
            <a:lvl5pPr marL="1575328" indent="0">
              <a:buNone/>
              <a:defRPr sz="1700"/>
            </a:lvl5pPr>
            <a:lvl6pPr marL="1969159" indent="0">
              <a:buNone/>
              <a:defRPr sz="1700"/>
            </a:lvl6pPr>
            <a:lvl7pPr marL="2362992" indent="0">
              <a:buNone/>
              <a:defRPr sz="1700"/>
            </a:lvl7pPr>
            <a:lvl8pPr marL="2756825" indent="0">
              <a:buNone/>
              <a:defRPr sz="1700"/>
            </a:lvl8pPr>
            <a:lvl9pPr marL="3150656" indent="0">
              <a:buNone/>
              <a:defRPr sz="1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393831" indent="0">
              <a:buNone/>
              <a:defRPr sz="900"/>
            </a:lvl2pPr>
            <a:lvl3pPr marL="787664" indent="0">
              <a:buNone/>
              <a:defRPr sz="900"/>
            </a:lvl3pPr>
            <a:lvl4pPr marL="1181495" indent="0">
              <a:buNone/>
              <a:defRPr sz="800"/>
            </a:lvl4pPr>
            <a:lvl5pPr marL="1575328" indent="0">
              <a:buNone/>
              <a:defRPr sz="800"/>
            </a:lvl5pPr>
            <a:lvl6pPr marL="1969159" indent="0">
              <a:buNone/>
              <a:defRPr sz="800"/>
            </a:lvl6pPr>
            <a:lvl7pPr marL="2362992" indent="0">
              <a:buNone/>
              <a:defRPr sz="800"/>
            </a:lvl7pPr>
            <a:lvl8pPr marL="2756825" indent="0">
              <a:buNone/>
              <a:defRPr sz="800"/>
            </a:lvl8pPr>
            <a:lvl9pPr marL="315065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78766" tIns="39383" rIns="78766" bIns="3938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78766" tIns="39383" rIns="78766" bIns="393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2"/>
            <a:ext cx="2133600" cy="273845"/>
          </a:xfrm>
          <a:prstGeom prst="rect">
            <a:avLst/>
          </a:prstGeom>
        </p:spPr>
        <p:txBody>
          <a:bodyPr vert="horz" lIns="78766" tIns="39383" rIns="78766" bIns="3938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2"/>
            <a:ext cx="2895600" cy="273845"/>
          </a:xfrm>
          <a:prstGeom prst="rect">
            <a:avLst/>
          </a:prstGeom>
        </p:spPr>
        <p:txBody>
          <a:bodyPr vert="horz" lIns="78766" tIns="39383" rIns="78766" bIns="3938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2"/>
            <a:ext cx="2133600" cy="273845"/>
          </a:xfrm>
          <a:prstGeom prst="rect">
            <a:avLst/>
          </a:prstGeom>
        </p:spPr>
        <p:txBody>
          <a:bodyPr vert="horz" lIns="78766" tIns="39383" rIns="78766" bIns="3938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87664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373" indent="-295373" algn="l" defTabSz="787664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77" indent="-246145" algn="l" defTabSz="787664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84580" indent="-196916" algn="l" defTabSz="78766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8413" indent="-196916" algn="l" defTabSz="787664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2244" indent="-196916" algn="l" defTabSz="787664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6077" indent="-196916" algn="l" defTabSz="78766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9909" indent="-196916" algn="l" defTabSz="78766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3741" indent="-196916" algn="l" defTabSz="78766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47573" indent="-196916" algn="l" defTabSz="787664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3831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7664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1495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5328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69159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2992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56825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0656" algn="l" defTabSz="78766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646" y="268272"/>
            <a:ext cx="8478354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>
                <a:solidFill>
                  <a:srgbClr val="FF0000"/>
                </a:solidFill>
                <a:latin typeface="Tw Cen MT" pitchFamily="34" charset="0"/>
              </a:rPr>
              <a:t>Sequences</a:t>
            </a:r>
            <a:r>
              <a:rPr lang="en-US" sz="3600" b="1" dirty="0" smtClean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3600" b="1" dirty="0" smtClean="0">
                <a:latin typeface="Tw Cen MT" pitchFamily="34" charset="0"/>
              </a:rPr>
              <a:t>and </a:t>
            </a:r>
            <a:r>
              <a:rPr lang="en-US" sz="3600" b="1" i="1" dirty="0" smtClean="0">
                <a:solidFill>
                  <a:srgbClr val="0070C0"/>
                </a:solidFill>
                <a:latin typeface="Tw Cen MT" pitchFamily="34" charset="0"/>
              </a:rPr>
              <a:t>Indexing</a:t>
            </a:r>
            <a:endParaRPr lang="en-US" sz="3600" b="1" i="1" dirty="0">
              <a:solidFill>
                <a:srgbClr val="0070C0"/>
              </a:solidFill>
              <a:latin typeface="Tw Cen MT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48609" y="1352550"/>
            <a:ext cx="5943600" cy="12573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tx1"/>
                </a:solidFill>
                <a:latin typeface="Tw Cen MT" pitchFamily="34" charset="0"/>
              </a:rPr>
              <a:t>For example:</a:t>
            </a:r>
          </a:p>
          <a:p>
            <a:pPr marL="283464" lvl="0" indent="-283464">
              <a:lnSpc>
                <a:spcPct val="10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  </a:t>
            </a:r>
            <a:r>
              <a:rPr lang="en-US" sz="1400" b="1" i="1" dirty="0">
                <a:solidFill>
                  <a:srgbClr val="FF0000"/>
                </a:solidFill>
              </a:rPr>
              <a:t>list</a:t>
            </a:r>
            <a:r>
              <a:rPr lang="en-US" sz="1400" dirty="0" smtClean="0">
                <a:solidFill>
                  <a:schemeClr val="tx1"/>
                </a:solidFill>
              </a:rPr>
              <a:t>:		</a:t>
            </a:r>
            <a:r>
              <a:rPr lang="en-US" sz="14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sz="1400" b="1" i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'red'</a:t>
            </a:r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b="1" i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'white'</a:t>
            </a:r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b="1" i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'blue'</a:t>
            </a:r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sz="1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marL="283464" lvl="0" indent="-283464">
              <a:lnSpc>
                <a:spcPct val="10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  </a:t>
            </a:r>
            <a:r>
              <a:rPr lang="en-US" sz="1400" b="1" i="1" dirty="0">
                <a:solidFill>
                  <a:srgbClr val="FF0000"/>
                </a:solidFill>
              </a:rPr>
              <a:t>string</a:t>
            </a:r>
            <a:r>
              <a:rPr lang="en-US" sz="1400" dirty="0">
                <a:solidFill>
                  <a:schemeClr val="tx1"/>
                </a:solidFill>
              </a:rPr>
              <a:t>:	</a:t>
            </a:r>
            <a:r>
              <a:rPr lang="en-US" sz="1400" b="1" i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'Check out Joan Osborne, super musician'</a:t>
            </a:r>
          </a:p>
          <a:p>
            <a:pPr marL="283464" lvl="0" indent="-283464">
              <a:lnSpc>
                <a:spcPct val="10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   </a:t>
            </a:r>
            <a:r>
              <a:rPr lang="en-US" sz="1400" b="1" i="1" dirty="0" smtClean="0">
                <a:solidFill>
                  <a:srgbClr val="FF0000"/>
                </a:solidFill>
              </a:rPr>
              <a:t>tuple</a:t>
            </a:r>
            <a:r>
              <a:rPr lang="en-US" sz="1400" dirty="0">
                <a:solidFill>
                  <a:schemeClr val="tx1"/>
                </a:solidFill>
              </a:rPr>
              <a:t>:	</a:t>
            </a:r>
            <a:r>
              <a:rPr lang="en-US" sz="14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(800, 400, 310)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4646" y="969351"/>
            <a:ext cx="2229954" cy="315471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2000" dirty="0" smtClean="0">
                <a:latin typeface="Tw Cen MT" pitchFamily="34" charset="0"/>
              </a:rPr>
              <a:t>A </a:t>
            </a:r>
            <a:r>
              <a:rPr lang="en-US" sz="2000" b="1" i="1" dirty="0" smtClean="0">
                <a:solidFill>
                  <a:srgbClr val="FF0000"/>
                </a:solidFill>
                <a:latin typeface="Tw Cen MT" pitchFamily="34" charset="0"/>
              </a:rPr>
              <a:t>sequence</a:t>
            </a:r>
            <a:r>
              <a:rPr lang="en-US" sz="2000" dirty="0" smtClean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2000" dirty="0" smtClean="0">
                <a:latin typeface="Tw Cen MT" pitchFamily="34" charset="0"/>
              </a:rPr>
              <a:t>is a type of thing that represents a:</a:t>
            </a:r>
          </a:p>
          <a:p>
            <a:pPr marL="283464" indent="-283464">
              <a:lnSpc>
                <a:spcPct val="10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latin typeface="Tw Cen MT" pitchFamily="34" charset="0"/>
              </a:rPr>
              <a:t>Finite, ordered </a:t>
            </a:r>
            <a:r>
              <a:rPr lang="en-US" sz="2000" b="1" i="1" dirty="0" smtClean="0">
                <a:solidFill>
                  <a:srgbClr val="0070C0"/>
                </a:solidFill>
                <a:latin typeface="Tw Cen MT" pitchFamily="34" charset="0"/>
              </a:rPr>
              <a:t>collection</a:t>
            </a:r>
            <a:r>
              <a:rPr lang="en-US" sz="2000" dirty="0" smtClean="0">
                <a:solidFill>
                  <a:srgbClr val="0070C0"/>
                </a:solidFill>
                <a:latin typeface="Tw Cen MT" pitchFamily="34" charset="0"/>
              </a:rPr>
              <a:t> </a:t>
            </a:r>
            <a:r>
              <a:rPr lang="en-US" sz="2000" dirty="0" smtClean="0">
                <a:latin typeface="Tw Cen MT" pitchFamily="34" charset="0"/>
              </a:rPr>
              <a:t>of things</a:t>
            </a:r>
          </a:p>
          <a:p>
            <a:pPr marL="283464" indent="-283464">
              <a:lnSpc>
                <a:spcPct val="105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i="1" dirty="0">
                <a:solidFill>
                  <a:srgbClr val="0070C0"/>
                </a:solidFill>
                <a:latin typeface="Tw Cen MT" pitchFamily="34" charset="0"/>
              </a:rPr>
              <a:t>Indexed</a:t>
            </a:r>
            <a:r>
              <a:rPr lang="en-US" sz="2000" dirty="0">
                <a:latin typeface="Tw Cen MT" pitchFamily="34" charset="0"/>
              </a:rPr>
              <a:t> by non-negative integers</a:t>
            </a:r>
            <a:r>
              <a:rPr lang="en-US" sz="2000" dirty="0" smtClean="0">
                <a:latin typeface="Tw Cen MT" pitchFamily="34" charset="0"/>
              </a:rPr>
              <a:t>.</a:t>
            </a:r>
            <a:endParaRPr lang="en-US" sz="2000" dirty="0">
              <a:latin typeface="Tw Cen MT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48609" y="2800350"/>
            <a:ext cx="5970104" cy="193738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1400" dirty="0">
                <a:solidFill>
                  <a:schemeClr val="tx1"/>
                </a:solidFill>
                <a:latin typeface="Tw Cen MT" pitchFamily="34" charset="0"/>
              </a:rPr>
              <a:t>You can still get to the </a:t>
            </a:r>
            <a:r>
              <a:rPr lang="en-US" sz="1400" b="1" i="1" dirty="0">
                <a:solidFill>
                  <a:srgbClr val="FF0000"/>
                </a:solidFill>
                <a:latin typeface="Tw Cen MT" pitchFamily="34" charset="0"/>
              </a:rPr>
              <a:t>items</a:t>
            </a:r>
            <a:r>
              <a:rPr lang="en-US" sz="1400" dirty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w Cen MT" pitchFamily="34" charset="0"/>
              </a:rPr>
              <a:t>(aka </a:t>
            </a:r>
            <a:r>
              <a:rPr lang="en-US" sz="1400" b="1" i="1" dirty="0" smtClean="0">
                <a:solidFill>
                  <a:srgbClr val="FF0000"/>
                </a:solidFill>
                <a:latin typeface="Tw Cen MT" pitchFamily="34" charset="0"/>
              </a:rPr>
              <a:t>elements</a:t>
            </a:r>
            <a:r>
              <a:rPr lang="en-US" sz="1400" dirty="0" smtClean="0">
                <a:solidFill>
                  <a:schemeClr val="tx1"/>
                </a:solidFill>
                <a:latin typeface="Tw Cen MT" pitchFamily="34" charset="0"/>
              </a:rPr>
              <a:t>) in the </a:t>
            </a:r>
            <a:r>
              <a:rPr lang="en-US" sz="1400" dirty="0">
                <a:solidFill>
                  <a:schemeClr val="tx1"/>
                </a:solidFill>
                <a:latin typeface="Tw Cen MT" pitchFamily="34" charset="0"/>
              </a:rPr>
              <a:t>collection, by </a:t>
            </a:r>
            <a:r>
              <a:rPr lang="en-US" sz="1400" b="1" i="1" dirty="0" smtClean="0">
                <a:solidFill>
                  <a:srgbClr val="FF0000"/>
                </a:solidFill>
                <a:latin typeface="Tw Cen MT" pitchFamily="34" charset="0"/>
              </a:rPr>
              <a:t>indexing</a:t>
            </a:r>
            <a:r>
              <a:rPr lang="en-US" sz="1400" dirty="0" smtClean="0">
                <a:solidFill>
                  <a:schemeClr val="tx1"/>
                </a:solidFill>
                <a:latin typeface="Tw Cen MT" pitchFamily="34" charset="0"/>
              </a:rPr>
              <a:t>:</a:t>
            </a:r>
          </a:p>
          <a:p>
            <a:pPr lvl="1">
              <a:lnSpc>
                <a:spcPct val="105000"/>
              </a:lnSpc>
              <a:spcBef>
                <a:spcPts val="120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colors 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=</a:t>
            </a:r>
            <a:r>
              <a:rPr lang="en-US" sz="1400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i="1" dirty="0">
                <a:solidFill>
                  <a:srgbClr val="00B050"/>
                </a:solidFill>
                <a:latin typeface="Consolas"/>
                <a:ea typeface="Calibri"/>
              </a:rPr>
              <a:t>'red'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, </a:t>
            </a:r>
            <a:r>
              <a:rPr lang="en-US" sz="1400" b="1" i="1" dirty="0">
                <a:solidFill>
                  <a:srgbClr val="00B050"/>
                </a:solidFill>
                <a:latin typeface="Consolas"/>
                <a:ea typeface="Calibri"/>
              </a:rPr>
              <a:t>'white'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, </a:t>
            </a:r>
            <a:r>
              <a:rPr lang="en-US" sz="1400" b="1" i="1" dirty="0">
                <a:solidFill>
                  <a:srgbClr val="00B050"/>
                </a:solidFill>
                <a:latin typeface="Consolas"/>
                <a:ea typeface="Calibri"/>
              </a:rPr>
              <a:t>'blue</a:t>
            </a:r>
            <a:r>
              <a:rPr lang="en-US" sz="1400" b="1" i="1" dirty="0" smtClean="0">
                <a:solidFill>
                  <a:srgbClr val="00B050"/>
                </a:solidFill>
                <a:latin typeface="Consolas"/>
                <a:ea typeface="Calibri"/>
              </a:rPr>
              <a:t>'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</a:t>
            </a:r>
          </a:p>
          <a:p>
            <a:pPr marL="1130564" lvl="2" indent="-342900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Consolas"/>
                <a:ea typeface="Calibri"/>
                <a:cs typeface="Tw Cen MT"/>
              </a:rPr>
              <a:t>colors[0]</a:t>
            </a:r>
            <a:r>
              <a:rPr lang="en-US" sz="1400" b="1" dirty="0" smtClean="0">
                <a:solidFill>
                  <a:srgbClr val="0070C0"/>
                </a:solidFill>
                <a:latin typeface="Courier New"/>
                <a:ea typeface="Calibri"/>
                <a:cs typeface="Tw Cen MT"/>
              </a:rPr>
              <a:t>	</a:t>
            </a:r>
            <a:r>
              <a:rPr lang="en-US" sz="1400" b="1" dirty="0" smtClean="0">
                <a:solidFill>
                  <a:srgbClr val="0070C0"/>
                </a:solidFill>
                <a:ea typeface="Calibri"/>
                <a:cs typeface="Calibri"/>
              </a:rPr>
              <a:t>has value	</a:t>
            </a:r>
            <a:r>
              <a:rPr lang="en-US" sz="1400" b="1" i="1" dirty="0" smtClean="0">
                <a:solidFill>
                  <a:srgbClr val="00AA00"/>
                </a:solidFill>
                <a:latin typeface="Consolas"/>
                <a:ea typeface="Calibri"/>
                <a:cs typeface="Tw Cen MT"/>
              </a:rPr>
              <a:t>'red'</a:t>
            </a:r>
            <a:endParaRPr lang="en-US" sz="1400" dirty="0" smtClean="0">
              <a:solidFill>
                <a:srgbClr val="000000"/>
              </a:solidFill>
              <a:latin typeface="Tw Cen MT"/>
              <a:ea typeface="Calibri"/>
              <a:cs typeface="Tw Cen MT"/>
            </a:endParaRPr>
          </a:p>
          <a:p>
            <a:pPr marL="1130564" lvl="2" indent="-342900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Consolas"/>
                <a:ea typeface="Calibri"/>
                <a:cs typeface="Tw Cen MT"/>
              </a:rPr>
              <a:t>colors[1]</a:t>
            </a:r>
            <a:r>
              <a:rPr lang="en-US" sz="1400" b="1" dirty="0">
                <a:solidFill>
                  <a:srgbClr val="0070C0"/>
                </a:solidFill>
                <a:latin typeface="Courier New"/>
                <a:ea typeface="Calibri"/>
                <a:cs typeface="Tw Cen MT"/>
              </a:rPr>
              <a:t>	</a:t>
            </a:r>
            <a:r>
              <a:rPr lang="en-US" sz="1400" b="1" dirty="0">
                <a:solidFill>
                  <a:srgbClr val="0070C0"/>
                </a:solidFill>
                <a:ea typeface="Calibri"/>
                <a:cs typeface="Calibri"/>
              </a:rPr>
              <a:t>has value	</a:t>
            </a:r>
            <a:r>
              <a:rPr lang="en-US" sz="1400" b="1" i="1" dirty="0" smtClean="0">
                <a:solidFill>
                  <a:srgbClr val="00AA00"/>
                </a:solidFill>
                <a:latin typeface="Consolas"/>
                <a:ea typeface="Calibri"/>
                <a:cs typeface="Calibri"/>
              </a:rPr>
              <a:t>'</a:t>
            </a:r>
            <a:r>
              <a:rPr lang="en-US" sz="1400" b="1" i="1" dirty="0" smtClean="0">
                <a:solidFill>
                  <a:srgbClr val="00AA00"/>
                </a:solidFill>
                <a:latin typeface="Consolas"/>
                <a:ea typeface="Calibri"/>
                <a:cs typeface="Tw Cen MT"/>
              </a:rPr>
              <a:t>white'</a:t>
            </a:r>
            <a:endParaRPr lang="en-US" sz="1400" dirty="0">
              <a:solidFill>
                <a:srgbClr val="000000"/>
              </a:solidFill>
              <a:latin typeface="Tw Cen MT"/>
              <a:ea typeface="Calibri"/>
              <a:cs typeface="Tw Cen MT"/>
            </a:endParaRPr>
          </a:p>
          <a:p>
            <a:pPr marL="1130564" lvl="2" indent="-342900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000000"/>
                </a:solidFill>
                <a:latin typeface="Consolas"/>
                <a:ea typeface="Calibri"/>
                <a:cs typeface="Tw Cen MT"/>
              </a:rPr>
              <a:t>colors[2]</a:t>
            </a:r>
            <a:r>
              <a:rPr lang="en-US" sz="1400" b="1" dirty="0">
                <a:solidFill>
                  <a:srgbClr val="0070C0"/>
                </a:solidFill>
                <a:latin typeface="Courier New"/>
                <a:ea typeface="Calibri"/>
                <a:cs typeface="Tw Cen MT"/>
              </a:rPr>
              <a:t>	</a:t>
            </a:r>
            <a:r>
              <a:rPr lang="en-US" sz="1400" b="1" dirty="0">
                <a:solidFill>
                  <a:srgbClr val="0070C0"/>
                </a:solidFill>
                <a:ea typeface="Calibri"/>
                <a:cs typeface="Calibri"/>
              </a:rPr>
              <a:t>has value	</a:t>
            </a:r>
            <a:r>
              <a:rPr lang="en-US" sz="1400" b="1" i="1" dirty="0" smtClean="0">
                <a:solidFill>
                  <a:srgbClr val="00AA00"/>
                </a:solidFill>
                <a:latin typeface="Consolas"/>
                <a:ea typeface="Calibri"/>
                <a:cs typeface="Calibri"/>
              </a:rPr>
              <a:t>'</a:t>
            </a:r>
            <a:r>
              <a:rPr lang="en-US" sz="1400" b="1" i="1" dirty="0" smtClean="0">
                <a:solidFill>
                  <a:srgbClr val="00AA00"/>
                </a:solidFill>
                <a:latin typeface="Consolas"/>
                <a:ea typeface="Calibri"/>
                <a:cs typeface="Tw Cen MT"/>
              </a:rPr>
              <a:t>blue'</a:t>
            </a:r>
            <a:endParaRPr lang="en-US" sz="1400" dirty="0">
              <a:solidFill>
                <a:srgbClr val="000000"/>
              </a:solidFill>
              <a:latin typeface="Tw Cen MT"/>
              <a:ea typeface="Calibri"/>
              <a:cs typeface="Tw Cen M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4838700" y="3512031"/>
            <a:ext cx="163286" cy="17910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012872" y="3512031"/>
            <a:ext cx="473528" cy="55942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021864" y="3512031"/>
            <a:ext cx="1378936" cy="8885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368209" y="3281364"/>
            <a:ext cx="1636824" cy="48081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Indexing starts at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zero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, </a:t>
            </a:r>
            <a:r>
              <a:rPr lang="en-US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not at one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321825" y="3886757"/>
            <a:ext cx="1742661" cy="10074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The   </a:t>
            </a:r>
            <a:r>
              <a:rPr lang="en-US" sz="1200" b="1" i="1" dirty="0" err="1">
                <a:solidFill>
                  <a:srgbClr val="0070C0"/>
                </a:solidFill>
                <a:effectLst/>
                <a:latin typeface="Courier New"/>
                <a:ea typeface="Calibri"/>
                <a:cs typeface="Times New Roman"/>
              </a:rPr>
              <a:t>len</a:t>
            </a:r>
            <a:r>
              <a:rPr lang="en-US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   function returns the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length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of </a:t>
            </a:r>
            <a:r>
              <a:rPr lang="en-US" sz="12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the sequence, that is, the number of items in the sequence. 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635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 animBg="1"/>
      <p:bldP spid="13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Beginning To End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2647950"/>
            <a:ext cx="3980884" cy="7573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k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(sequence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print(sequence[k])</a:t>
            </a:r>
            <a:endParaRPr lang="en-US" sz="1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4680" y="4044427"/>
            <a:ext cx="53542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Be sure that you understand the use of the index </a:t>
            </a:r>
            <a:r>
              <a:rPr lang="en-US" sz="1000" b="1" dirty="0"/>
              <a:t>k</a:t>
            </a:r>
            <a:r>
              <a:rPr lang="en-US" sz="1000" dirty="0"/>
              <a:t> in the above example.  It is not a “magic” symbol; it is just an ordinary variable that goes </a:t>
            </a:r>
            <a:r>
              <a:rPr lang="en-US" sz="1000" b="1" dirty="0"/>
              <a:t>0, 1, 2, ... </a:t>
            </a:r>
            <a:r>
              <a:rPr lang="en-US" sz="1000" dirty="0"/>
              <a:t>per the </a:t>
            </a:r>
            <a:r>
              <a:rPr lang="en-US" sz="1000" b="1" dirty="0"/>
              <a:t>range</a:t>
            </a:r>
            <a:r>
              <a:rPr lang="en-US" sz="1000" dirty="0"/>
              <a:t> statement.  Do you see now why the </a:t>
            </a:r>
            <a:r>
              <a:rPr lang="en-US" sz="1000" b="1" dirty="0"/>
              <a:t>range</a:t>
            </a:r>
            <a:r>
              <a:rPr lang="en-US" sz="1000" dirty="0"/>
              <a:t> statement is defined to start at </a:t>
            </a:r>
            <a:r>
              <a:rPr lang="en-US" sz="1000" b="1" dirty="0"/>
              <a:t>0 </a:t>
            </a:r>
            <a:r>
              <a:rPr lang="en-US" sz="1000" dirty="0"/>
              <a:t>and ends one </a:t>
            </a:r>
            <a:r>
              <a:rPr lang="en-US" sz="1000" i="1" dirty="0"/>
              <a:t>short</a:t>
            </a:r>
            <a:r>
              <a:rPr lang="en-US" sz="1000" dirty="0"/>
              <a:t> of the value of its argument</a:t>
            </a:r>
            <a:r>
              <a:rPr lang="en-US" sz="1000" dirty="0" smtClean="0"/>
              <a:t>?</a:t>
            </a:r>
            <a:endParaRPr lang="en-US" sz="1000" dirty="0"/>
          </a:p>
        </p:txBody>
      </p:sp>
      <p:pic>
        <p:nvPicPr>
          <p:cNvPr id="19" name="Picture 1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027" y="4130291"/>
            <a:ext cx="457200" cy="38227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3748405" y="852619"/>
            <a:ext cx="3024152" cy="4588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You want to iterate through ALL of a sequence, from its beginning to its end.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6245" y="2038350"/>
            <a:ext cx="3588668" cy="609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this example, the code iterates through the entire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FORWARDs 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looking at </a:t>
            </a:r>
            <a:r>
              <a:rPr lang="en-US" sz="1100" b="1" i="1" dirty="0">
                <a:solidFill>
                  <a:srgbClr val="000000"/>
                </a:solidFill>
                <a:ea typeface="Calibri"/>
                <a:cs typeface="Times New Roman"/>
              </a:rPr>
              <a:t>EVERY </a:t>
            </a:r>
            <a:r>
              <a:rPr lang="en-US" sz="110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ITEM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, printing those items.</a:t>
            </a:r>
            <a:endParaRPr lang="en-US" sz="1050" dirty="0">
              <a:effectLst/>
              <a:ea typeface="Calibri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3400" y="2205374"/>
            <a:ext cx="3291131" cy="64335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len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400" b="1" i="1" dirty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] ...</a:t>
            </a:r>
            <a:endParaRPr lang="en-US" sz="1400" b="1" dirty="0">
              <a:solidFill>
                <a:schemeClr val="tx1"/>
              </a:solidFill>
              <a:latin typeface="Consolas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285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233" y="133350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Other Ranges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67667" y="1814139"/>
            <a:ext cx="2537076" cy="61690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200" b="1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NUMBER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2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2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200" b="1" dirty="0" smtClean="0">
                <a:solidFill>
                  <a:schemeClr val="tx1"/>
                </a:solidFill>
                <a:latin typeface="Consolas"/>
                <a:ea typeface="Calibri"/>
              </a:rPr>
              <a:t>] ...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1425025"/>
            <a:ext cx="9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latin typeface="Tw Cen MT" pitchFamily="34" charset="0"/>
              </a:rPr>
              <a:t>Form 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474361" y="2442331"/>
            <a:ext cx="2057398" cy="8265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where 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200" dirty="0">
                <a:solidFill>
                  <a:schemeClr val="tx1"/>
                </a:solidFill>
              </a:rPr>
              <a:t> is some range OTHER than 0, 1, 2, </a:t>
            </a:r>
            <a:r>
              <a:rPr lang="en-US" sz="1200" dirty="0" smtClean="0">
                <a:solidFill>
                  <a:schemeClr val="tx1"/>
                </a:solidFill>
              </a:rPr>
              <a:t>... </a:t>
            </a:r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US" sz="1200" dirty="0" smtClean="0">
                <a:solidFill>
                  <a:schemeClr val="tx1"/>
                </a:solidFill>
              </a:rPr>
              <a:t>hat is carefully crafted to produce exactly the right indices.</a:t>
            </a:r>
            <a:endParaRPr lang="en-US" sz="1200" b="1" dirty="0">
              <a:solidFill>
                <a:schemeClr val="tx1"/>
              </a:solidFill>
              <a:latin typeface="Consolas"/>
              <a:ea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07759" y="1440418"/>
            <a:ext cx="9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latin typeface="Tw Cen MT" pitchFamily="34" charset="0"/>
              </a:rPr>
              <a:t>Form 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736481" y="2647950"/>
            <a:ext cx="3058861" cy="838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where 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NUMBER</a:t>
            </a:r>
            <a:r>
              <a:rPr lang="en-US" sz="1200" dirty="0">
                <a:solidFill>
                  <a:schemeClr val="tx1"/>
                </a:solidFill>
              </a:rPr>
              <a:t> is the number of items in the sequence to </a:t>
            </a:r>
            <a:r>
              <a:rPr lang="en-US" sz="1200" dirty="0" smtClean="0">
                <a:solidFill>
                  <a:schemeClr val="tx1"/>
                </a:solidFill>
              </a:rPr>
              <a:t>examine and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is an auxiliary variable that is carefully controlled </a:t>
            </a:r>
            <a:r>
              <a:rPr lang="en-US" sz="1200" dirty="0" smtClean="0">
                <a:solidFill>
                  <a:schemeClr val="tx1"/>
                </a:solidFill>
              </a:rPr>
              <a:t>to produce exactly the right indices.</a:t>
            </a:r>
            <a:endParaRPr lang="en-US" sz="1200" b="1" dirty="0">
              <a:solidFill>
                <a:schemeClr val="tx1"/>
              </a:solidFill>
              <a:latin typeface="Consolas"/>
              <a:ea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47146" y="1425025"/>
            <a:ext cx="922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latin typeface="Tw Cen MT" pitchFamily="34" charset="0"/>
              </a:rPr>
              <a:t>Form 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9924" y="4095750"/>
            <a:ext cx="2918076" cy="76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100" dirty="0">
                <a:solidFill>
                  <a:srgbClr val="000000"/>
                </a:solidFill>
                <a:latin typeface="Consolas"/>
              </a:rPr>
              <a:t>last = </a:t>
            </a:r>
            <a:r>
              <a:rPr lang="en-US" sz="11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(sequence)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– </a:t>
            </a:r>
            <a:r>
              <a:rPr lang="en-US" sz="1100" dirty="0" smtClean="0">
                <a:solidFill>
                  <a:srgbClr val="800000"/>
                </a:solidFill>
                <a:latin typeface="Consolas"/>
              </a:rPr>
              <a:t>1</a:t>
            </a:r>
          </a:p>
          <a:p>
            <a:pPr>
              <a:spcBef>
                <a:spcPts val="300"/>
              </a:spcBef>
            </a:pP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k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US" sz="11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(sequence) // </a:t>
            </a:r>
            <a:r>
              <a:rPr lang="en-US" sz="1100" dirty="0" smtClean="0">
                <a:solidFill>
                  <a:srgbClr val="800000"/>
                </a:solidFill>
                <a:latin typeface="Consolas"/>
              </a:rPr>
              <a:t>3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1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print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(sequence[last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- (k * 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)])</a:t>
            </a:r>
            <a:endParaRPr lang="en-US" sz="11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37232" y="4105069"/>
            <a:ext cx="2453968" cy="76981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last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(sequence) - 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1</a:t>
            </a:r>
          </a:p>
          <a:p>
            <a:pPr>
              <a:spcBef>
                <a:spcPts val="300"/>
              </a:spcBef>
            </a:pP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k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 range(last, -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1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, -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1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print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(sequence[k])</a:t>
            </a:r>
            <a:endParaRPr lang="en-US" sz="11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54878" y="666750"/>
            <a:ext cx="4441322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You want to iterate through PART of a sequence, or perhaps through it backwards, or some combination of both.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00" y="3712008"/>
            <a:ext cx="8527690" cy="3075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Examples for each form.  In each example, the code iterates through the code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BACKWARDS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looking at </a:t>
            </a:r>
            <a:r>
              <a:rPr lang="en-US" sz="1100" b="1" i="1" dirty="0">
                <a:solidFill>
                  <a:srgbClr val="000000"/>
                </a:solidFill>
                <a:ea typeface="Calibri"/>
                <a:cs typeface="Times New Roman"/>
              </a:rPr>
              <a:t>EVERY 3rd ITEM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, printing those items.</a:t>
            </a:r>
            <a:endParaRPr lang="en-US" sz="1050" dirty="0">
              <a:effectLst/>
              <a:ea typeface="Calibri"/>
              <a:cs typeface="Times New Roman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29924" y="2431046"/>
            <a:ext cx="3124954" cy="8265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where 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NUMBER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is the number of items in the sequence to </a:t>
            </a:r>
            <a:r>
              <a:rPr lang="en-US" sz="1200" dirty="0" smtClean="0">
                <a:solidFill>
                  <a:schemeClr val="tx1"/>
                </a:solidFill>
              </a:rPr>
              <a:t>examine and 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is </a:t>
            </a:r>
            <a:r>
              <a:rPr lang="en-US" sz="1200" dirty="0">
                <a:solidFill>
                  <a:schemeClr val="tx1"/>
                </a:solidFill>
              </a:rPr>
              <a:t>some formula involving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dirty="0">
                <a:solidFill>
                  <a:schemeClr val="tx1"/>
                </a:solidFill>
              </a:rPr>
              <a:t> that </a:t>
            </a:r>
            <a:r>
              <a:rPr lang="en-US" sz="1200" dirty="0" smtClean="0">
                <a:solidFill>
                  <a:schemeClr val="tx1"/>
                </a:solidFill>
              </a:rPr>
              <a:t>is carefully crafted to </a:t>
            </a:r>
            <a:r>
              <a:rPr lang="en-US" sz="1200" dirty="0">
                <a:solidFill>
                  <a:schemeClr val="tx1"/>
                </a:solidFill>
              </a:rPr>
              <a:t>produce exactly the right indices.</a:t>
            </a:r>
            <a:endParaRPr lang="en-US" sz="1200" b="1" dirty="0">
              <a:solidFill>
                <a:schemeClr val="tx1"/>
              </a:solidFill>
              <a:latin typeface="Consolas"/>
              <a:ea typeface="Calibri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398159" y="1814139"/>
            <a:ext cx="2240641" cy="61690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200" b="1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200" b="1" i="1" dirty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] ...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145590" y="1819711"/>
            <a:ext cx="2240641" cy="82823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m</a:t>
            </a:r>
            <a:r>
              <a:rPr lang="en-US" sz="1200" b="1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1200" b="1" dirty="0">
                <a:solidFill>
                  <a:schemeClr val="tx1"/>
                </a:solidFill>
                <a:latin typeface="Consolas"/>
              </a:rPr>
              <a:t>= ...</a:t>
            </a:r>
          </a:p>
          <a:p>
            <a:pPr>
              <a:spcBef>
                <a:spcPts val="300"/>
              </a:spcBef>
            </a:pPr>
            <a:r>
              <a:rPr lang="en-US" sz="1200" b="1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NUMBER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200" b="1" i="1" dirty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m</a:t>
            </a:r>
            <a:r>
              <a:rPr lang="en-US" sz="1200" b="1" dirty="0">
                <a:solidFill>
                  <a:schemeClr val="tx1"/>
                </a:solidFill>
                <a:latin typeface="Consolas"/>
                <a:ea typeface="Calibri"/>
              </a:rPr>
              <a:t>] ...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19800" y="4121652"/>
            <a:ext cx="2874119" cy="9646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last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1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(sequence)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– </a:t>
            </a:r>
            <a:r>
              <a:rPr lang="en-US" sz="1100" dirty="0" smtClean="0">
                <a:solidFill>
                  <a:srgbClr val="800000"/>
                </a:solidFill>
                <a:latin typeface="Consolas"/>
              </a:rPr>
              <a:t>1</a:t>
            </a:r>
          </a:p>
          <a:p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m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last</a:t>
            </a:r>
          </a:p>
          <a:p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k </a:t>
            </a:r>
            <a:r>
              <a:rPr lang="en-US" sz="11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US" sz="11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(sequence) // 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3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):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100" dirty="0" smtClean="0">
                <a:solidFill>
                  <a:srgbClr val="0000FF"/>
                </a:solidFill>
                <a:latin typeface="Consolas"/>
              </a:rPr>
              <a:t>print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(sequence[m])</a:t>
            </a:r>
          </a:p>
          <a:p>
            <a:r>
              <a:rPr lang="en-US" sz="11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100" dirty="0" smtClean="0">
                <a:solidFill>
                  <a:srgbClr val="000000"/>
                </a:solidFill>
                <a:latin typeface="Consolas"/>
              </a:rPr>
              <a:t>   m </a:t>
            </a:r>
            <a:r>
              <a:rPr lang="en-US" sz="1100" dirty="0">
                <a:solidFill>
                  <a:srgbClr val="000000"/>
                </a:solidFill>
                <a:latin typeface="Consolas"/>
              </a:rPr>
              <a:t>= m - </a:t>
            </a:r>
            <a:r>
              <a:rPr lang="en-US" sz="1100" dirty="0">
                <a:solidFill>
                  <a:srgbClr val="800000"/>
                </a:solidFill>
                <a:latin typeface="Consolas"/>
              </a:rPr>
              <a:t>3</a:t>
            </a:r>
            <a:endParaRPr lang="en-US" sz="11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55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5" grpId="0" animBg="1"/>
      <p:bldP spid="17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Selecting Items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6497" y="2347812"/>
            <a:ext cx="3980884" cy="19094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400" dirty="0" err="1">
                <a:solidFill>
                  <a:srgbClr val="0000FF"/>
                </a:solidFill>
                <a:latin typeface="Consolas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onsolas"/>
              </a:rPr>
              <a:t>count_integers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(sequence):</a:t>
            </a:r>
          </a:p>
          <a:p>
            <a:pPr>
              <a:spcBef>
                <a:spcPts val="300"/>
              </a:spcBef>
            </a:pP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   count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400" dirty="0">
                <a:solidFill>
                  <a:srgbClr val="800000"/>
                </a:solidFill>
                <a:latin typeface="Consolas"/>
              </a:rPr>
              <a:t>0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k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(sequence)):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type(sequence[k]) == 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: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    count = count + </a:t>
            </a:r>
            <a:r>
              <a:rPr lang="en-US" sz="1400" dirty="0" smtClean="0">
                <a:solidFill>
                  <a:srgbClr val="800000"/>
                </a:solidFill>
                <a:latin typeface="Consolas"/>
              </a:rPr>
              <a:t>1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count</a:t>
            </a:r>
            <a:endParaRPr lang="en-US" sz="1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429000" y="852619"/>
            <a:ext cx="4785995" cy="4588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You examine all or some of the items in the sequence, but use an IF statement to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process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only ones that satisfy a certain condition.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90539" y="1809750"/>
            <a:ext cx="3352800" cy="5162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this example, the code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selects the items that are integers 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(and counts </a:t>
            </a:r>
            <a:r>
              <a:rPr lang="en-US" sz="1100" dirty="0" smtClean="0">
                <a:solidFill>
                  <a:srgbClr val="000000"/>
                </a:solidFill>
                <a:ea typeface="Calibri"/>
                <a:cs typeface="Times New Roman"/>
              </a:rPr>
              <a:t>them, returning the count).</a:t>
            </a:r>
            <a:endParaRPr lang="en-US" sz="1050" dirty="0">
              <a:effectLst/>
              <a:ea typeface="Calibri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78074" y="2021218"/>
            <a:ext cx="3291131" cy="93112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len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...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...: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    ...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...</a:t>
            </a:r>
            <a:endParaRPr lang="en-US" sz="1400" b="1" dirty="0">
              <a:solidFill>
                <a:schemeClr val="tx1"/>
              </a:solidFill>
              <a:latin typeface="Consolas"/>
              <a:ea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34861" y="3245627"/>
            <a:ext cx="2377555" cy="76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 have shown the pattern combined with the </a:t>
            </a:r>
            <a:r>
              <a:rPr lang="en-US" sz="105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Beginning-To-End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pattern, but it could also be used with any of the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Other-Ranges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patterns.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4782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Finding something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6497" y="2347812"/>
            <a:ext cx="3980884" cy="17479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400" dirty="0" err="1">
                <a:solidFill>
                  <a:srgbClr val="0000FF"/>
                </a:solidFill>
                <a:latin typeface="Consolas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Consolas"/>
              </a:rPr>
              <a:t>find_bigger_than_20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(sequence):</a:t>
            </a:r>
          </a:p>
          <a:p>
            <a:pPr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    for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k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range(</a:t>
            </a:r>
            <a:r>
              <a:rPr lang="en-US" sz="1400" dirty="0" err="1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(sequence)):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sequence[k] &gt;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20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: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  <a:latin typeface="Consolas"/>
              </a:rPr>
              <a:t>return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k</a:t>
            </a:r>
            <a:endParaRPr lang="en-US" sz="1400" dirty="0">
              <a:solidFill>
                <a:schemeClr val="tx1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-1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latin typeface="Consolas"/>
              <a:ea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90539" y="1809750"/>
            <a:ext cx="3352800" cy="5162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this example, the code returns the index of the first item it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finds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that is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bigger than 20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</a:t>
            </a:r>
            <a:endParaRPr lang="en-US" sz="1050" dirty="0">
              <a:effectLst/>
              <a:ea typeface="Calibri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3400" y="1801865"/>
            <a:ext cx="3291131" cy="136955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len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if ...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...: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   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/>
            </a:r>
            <a:b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</a:br>
            <a:endParaRPr lang="en-US" sz="1400" b="1" dirty="0" smtClean="0">
              <a:solidFill>
                <a:schemeClr val="tx1"/>
              </a:solidFill>
              <a:latin typeface="Consolas"/>
              <a:ea typeface="Calibri"/>
            </a:endParaRP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nsolas"/>
                <a:ea typeface="Calibri"/>
              </a:rPr>
              <a:t>-1</a:t>
            </a:r>
            <a:endParaRPr lang="en-US" sz="1400" b="1" dirty="0">
              <a:solidFill>
                <a:srgbClr val="FF0000"/>
              </a:solidFill>
              <a:latin typeface="Consolas"/>
              <a:ea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034861" y="3245627"/>
            <a:ext cx="2377555" cy="76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 have shown the pattern combined with the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Beginning-To-End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pattern, but it could also be used with any of the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Other-Ranges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patterns.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78513" y="742950"/>
            <a:ext cx="4785995" cy="8398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You examine all or some of the items in the sequence,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looking for one that satisfies a certain condition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  When you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find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such an item, you return its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index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(</a:t>
            </a:r>
            <a:r>
              <a:rPr lang="en-US" sz="1200" b="1" i="1" dirty="0">
                <a:solidFill>
                  <a:srgbClr val="000000"/>
                </a:solidFill>
                <a:ea typeface="Calibri"/>
                <a:cs typeface="Times New Roman"/>
              </a:rPr>
              <a:t>position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) in the sequence.  If there is no item in the sequence that meets the condition, you return </a:t>
            </a:r>
            <a:r>
              <a:rPr lang="en-US" sz="1200" b="1" i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-1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28600" y="4246448"/>
            <a:ext cx="4114800" cy="7637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a variation of this pattern, the function might return  </a:t>
            </a:r>
            <a:r>
              <a:rPr lang="en-US" sz="1050" b="1" dirty="0" smtClean="0">
                <a:solidFill>
                  <a:srgbClr val="0000FF"/>
                </a:solidFill>
                <a:latin typeface="Consolas"/>
              </a:rPr>
              <a:t>True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 if it found an item that meets the condition, or  </a:t>
            </a:r>
            <a:r>
              <a:rPr lang="en-US" sz="1050" b="1" dirty="0" smtClean="0">
                <a:solidFill>
                  <a:srgbClr val="0000FF"/>
                </a:solidFill>
                <a:latin typeface="Consolas"/>
              </a:rPr>
              <a:t>False 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if not.  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Or, in another variation, it might return the </a:t>
            </a:r>
            <a:r>
              <a:rPr lang="en-US" sz="105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item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 that is found, or  </a:t>
            </a:r>
            <a:r>
              <a:rPr lang="en-US" sz="1050" b="1" dirty="0" smtClean="0">
                <a:solidFill>
                  <a:srgbClr val="0000FF"/>
                </a:solidFill>
                <a:latin typeface="Consolas"/>
              </a:rPr>
              <a:t>None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  if there is no item in the sequence that meets the condition.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424732" y="4324350"/>
            <a:ext cx="3318324" cy="5595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Note the placement of the second </a:t>
            </a:r>
            <a:r>
              <a:rPr lang="en-US" sz="1050" b="1" i="1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statement.  This is NOT the time for an </a:t>
            </a:r>
            <a:r>
              <a:rPr lang="en-US" sz="1050" b="1" i="1" dirty="0" smtClean="0">
                <a:solidFill>
                  <a:srgbClr val="0000FF"/>
                </a:solidFill>
                <a:latin typeface="Consolas"/>
              </a:rPr>
              <a:t> if-else 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the loop!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349978"/>
            <a:ext cx="457200" cy="3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4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0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Two places at once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6496" y="3028950"/>
            <a:ext cx="4438903" cy="19094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400" dirty="0" err="1">
                <a:solidFill>
                  <a:srgbClr val="0000FF"/>
                </a:solidFill>
                <a:latin typeface="Consolas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nsolas"/>
              </a:rPr>
              <a:t>count_in</a:t>
            </a:r>
            <a:r>
              <a:rPr lang="en-US" sz="1400" b="1" dirty="0" err="1" smtClean="0">
                <a:solidFill>
                  <a:srgbClr val="000000"/>
                </a:solidFill>
                <a:latin typeface="Consolas"/>
              </a:rPr>
              <a:t>creases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count = 0</a:t>
            </a:r>
          </a:p>
          <a:p>
            <a:pPr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    for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k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range(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(sequence) -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):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sequence[k + 1] &gt; 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sequence[k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]: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  <a:latin typeface="Consolas"/>
              </a:rPr>
              <a:t>count = count + 1</a:t>
            </a:r>
            <a:endParaRPr lang="en-US" sz="1400" dirty="0">
              <a:solidFill>
                <a:schemeClr val="tx1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/>
              </a:rPr>
              <a:t>count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latin typeface="Consolas"/>
              <a:ea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791199" y="1581150"/>
            <a:ext cx="3124200" cy="14306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this example, the code compares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each item to the NEXT item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in the </a:t>
            </a:r>
            <a:r>
              <a:rPr lang="en-US" sz="1100" dirty="0" smtClean="0">
                <a:solidFill>
                  <a:srgbClr val="000000"/>
                </a:solidFill>
                <a:ea typeface="Calibri"/>
                <a:cs typeface="Times New Roman"/>
              </a:rPr>
              <a:t>sequence, counting the number of times that the next one is bigger than the current one, and returns that count.</a:t>
            </a:r>
          </a:p>
          <a:p>
            <a:pPr marL="0" marR="0" algn="ctr">
              <a:lnSpc>
                <a:spcPct val="105000"/>
              </a:lnSpc>
            </a:pP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For example, if the sequence is</a:t>
            </a:r>
          </a:p>
          <a:p>
            <a:pPr marL="0" marR="0" algn="ctr">
              <a:lnSpc>
                <a:spcPct val="105000"/>
              </a:lnSpc>
            </a:pPr>
            <a:r>
              <a:rPr lang="en-US" sz="1000" b="1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[9, 7, 12, 35, 24, 25]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,</a:t>
            </a:r>
          </a:p>
          <a:p>
            <a:pPr marL="0" marR="0" algn="ctr">
              <a:lnSpc>
                <a:spcPct val="105000"/>
              </a:lnSpc>
            </a:pP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the function returns </a:t>
            </a:r>
            <a:r>
              <a:rPr lang="en-US" sz="1000" b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3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 because </a:t>
            </a:r>
            <a:r>
              <a:rPr lang="en-US" sz="1000" b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12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 is bigger than </a:t>
            </a:r>
            <a:r>
              <a:rPr lang="en-US" sz="1000" b="1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7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,</a:t>
            </a:r>
            <a:b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</a:br>
            <a:r>
              <a:rPr lang="en-US" sz="1000" b="1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35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 is bigger than </a:t>
            </a:r>
            <a:r>
              <a:rPr lang="en-US" sz="1000" b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12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, and </a:t>
            </a:r>
            <a:r>
              <a:rPr lang="en-US" sz="1000" b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25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 is bigger than </a:t>
            </a:r>
            <a:r>
              <a:rPr lang="en-US" sz="1000" b="1" dirty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24</a:t>
            </a:r>
            <a:r>
              <a:rPr lang="en-US" sz="1000" dirty="0" smtClean="0">
                <a:solidFill>
                  <a:srgbClr val="000000"/>
                </a:solidFill>
                <a:ea typeface="Calibri"/>
                <a:cs typeface="Times New Roman"/>
              </a:rPr>
              <a:t>.</a:t>
            </a:r>
            <a:endParaRPr lang="en-US" sz="1100" dirty="0" smtClean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114800" y="880383"/>
            <a:ext cx="3789087" cy="5350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At each iteration of the loop, you examine </a:t>
            </a:r>
            <a:r>
              <a:rPr lang="en-US" sz="120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TWO items in the sequence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 during that iteration.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7027" y="1581150"/>
            <a:ext cx="5345574" cy="61690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):</a:t>
            </a:r>
          </a:p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INDEX_1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...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INDEX_2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...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53260" y="2191862"/>
            <a:ext cx="3686209" cy="1980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en-US" sz="1200" dirty="0">
                <a:solidFill>
                  <a:schemeClr val="tx1"/>
                </a:solidFill>
              </a:rPr>
              <a:t>w</a:t>
            </a:r>
            <a:r>
              <a:rPr lang="en-US" sz="1200" dirty="0" smtClean="0">
                <a:solidFill>
                  <a:schemeClr val="tx1"/>
                </a:solidFill>
              </a:rPr>
              <a:t>here: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BLAH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is some range appropriate to the </a:t>
            </a:r>
            <a:r>
              <a:rPr lang="en-US" sz="1200" dirty="0" smtClean="0">
                <a:solidFill>
                  <a:schemeClr val="tx1"/>
                </a:solidFill>
              </a:rPr>
              <a:t>problem,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INDEX_1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is some function </a:t>
            </a:r>
            <a:r>
              <a:rPr lang="en-US" sz="1200" dirty="0" smtClean="0">
                <a:solidFill>
                  <a:schemeClr val="tx1"/>
                </a:solidFill>
              </a:rPr>
              <a:t>of 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that </a:t>
            </a:r>
            <a:r>
              <a:rPr lang="en-US" sz="1200" dirty="0">
                <a:solidFill>
                  <a:schemeClr val="tx1"/>
                </a:solidFill>
              </a:rPr>
              <a:t>gives </a:t>
            </a:r>
            <a:r>
              <a:rPr lang="en-US" sz="1200" dirty="0" smtClean="0">
                <a:solidFill>
                  <a:schemeClr val="tx1"/>
                </a:solidFill>
              </a:rPr>
              <a:t>ONE of </a:t>
            </a:r>
            <a:r>
              <a:rPr lang="en-US" sz="1200" dirty="0">
                <a:solidFill>
                  <a:schemeClr val="tx1"/>
                </a:solidFill>
              </a:rPr>
              <a:t>the </a:t>
            </a:r>
            <a:r>
              <a:rPr lang="en-US" sz="1200" dirty="0" smtClean="0">
                <a:solidFill>
                  <a:schemeClr val="tx1"/>
                </a:solidFill>
              </a:rPr>
              <a:t>“two </a:t>
            </a:r>
            <a:r>
              <a:rPr lang="en-US" sz="1200" dirty="0">
                <a:solidFill>
                  <a:schemeClr val="tx1"/>
                </a:solidFill>
              </a:rPr>
              <a:t>places at </a:t>
            </a:r>
            <a:r>
              <a:rPr lang="en-US" sz="1200" dirty="0" smtClean="0">
                <a:solidFill>
                  <a:schemeClr val="tx1"/>
                </a:solidFill>
              </a:rPr>
              <a:t>once” </a:t>
            </a:r>
            <a:r>
              <a:rPr lang="en-US" sz="1200" dirty="0">
                <a:solidFill>
                  <a:schemeClr val="tx1"/>
                </a:solidFill>
              </a:rPr>
              <a:t>to examine, </a:t>
            </a:r>
            <a:r>
              <a:rPr lang="en-US" sz="1200" dirty="0" smtClean="0">
                <a:solidFill>
                  <a:schemeClr val="tx1"/>
                </a:solidFill>
              </a:rPr>
              <a:t>and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INDEX_2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is </a:t>
            </a:r>
            <a:r>
              <a:rPr lang="en-US" sz="1200" dirty="0" smtClean="0">
                <a:solidFill>
                  <a:schemeClr val="tx1"/>
                </a:solidFill>
              </a:rPr>
              <a:t>another function </a:t>
            </a:r>
            <a:r>
              <a:rPr lang="en-US" sz="1200" dirty="0">
                <a:solidFill>
                  <a:schemeClr val="tx1"/>
                </a:solidFill>
              </a:rPr>
              <a:t>of 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dirty="0">
                <a:solidFill>
                  <a:schemeClr val="tx1"/>
                </a:solidFill>
              </a:rPr>
              <a:t>  that gives </a:t>
            </a:r>
            <a:r>
              <a:rPr lang="en-US" sz="1200" dirty="0" smtClean="0">
                <a:solidFill>
                  <a:schemeClr val="tx1"/>
                </a:solidFill>
              </a:rPr>
              <a:t>the </a:t>
            </a:r>
            <a:r>
              <a:rPr lang="en-US" sz="1200" dirty="0">
                <a:solidFill>
                  <a:schemeClr val="tx1"/>
                </a:solidFill>
              </a:rPr>
              <a:t>OTHER of </a:t>
            </a:r>
            <a:r>
              <a:rPr lang="en-US" sz="1200" dirty="0">
                <a:solidFill>
                  <a:schemeClr val="tx1"/>
                </a:solidFill>
              </a:rPr>
              <a:t>the “two places at once” to </a:t>
            </a:r>
            <a:r>
              <a:rPr lang="en-US" sz="1200" dirty="0">
                <a:solidFill>
                  <a:schemeClr val="tx1"/>
                </a:solidFill>
              </a:rPr>
              <a:t>examine.</a:t>
            </a:r>
          </a:p>
          <a:p>
            <a:pPr>
              <a:spcBef>
                <a:spcPts val="600"/>
              </a:spcBef>
            </a:pPr>
            <a:r>
              <a:rPr lang="en-US" sz="1200" dirty="0">
                <a:solidFill>
                  <a:schemeClr val="tx1"/>
                </a:solidFill>
              </a:rPr>
              <a:t>Typically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b="1" i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INDEX_1</a:t>
            </a:r>
            <a:r>
              <a:rPr lang="en-US" sz="1200" dirty="0" smtClean="0">
                <a:solidFill>
                  <a:schemeClr val="tx1"/>
                </a:solidFill>
              </a:rPr>
              <a:t>  or  </a:t>
            </a:r>
            <a:r>
              <a:rPr lang="en-US" sz="12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INDEX_2 </a:t>
            </a:r>
            <a:r>
              <a:rPr lang="en-US" sz="1200" dirty="0" smtClean="0">
                <a:solidFill>
                  <a:schemeClr val="tx1"/>
                </a:solidFill>
              </a:rPr>
              <a:t> (but not both!) is simply  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440891" y="4464297"/>
            <a:ext cx="2826309" cy="5595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You often have to restrict the </a:t>
            </a:r>
            <a:r>
              <a:rPr lang="en-US" sz="105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range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to less than the entire sequence when using this pattern, as in the example to the right.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959" y="4489925"/>
            <a:ext cx="457200" cy="3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9" grpId="0" animBg="1"/>
      <p:bldP spid="11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Parallel sequences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43924" y="3181070"/>
            <a:ext cx="4438903" cy="19094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400" dirty="0" err="1">
                <a:solidFill>
                  <a:srgbClr val="0000FF"/>
                </a:solidFill>
                <a:latin typeface="Consolas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onsolas"/>
              </a:rPr>
              <a:t>count_bigger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(sequence1, sequence2):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count = 0</a:t>
            </a:r>
          </a:p>
          <a:p>
            <a:pPr>
              <a:spcBef>
                <a:spcPts val="300"/>
              </a:spcBef>
            </a:pPr>
            <a:r>
              <a:rPr lang="en-US" sz="1400" dirty="0" smtClean="0">
                <a:solidFill>
                  <a:srgbClr val="0000FF"/>
                </a:solidFill>
                <a:latin typeface="Consolas"/>
              </a:rPr>
              <a:t>    for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Consolas"/>
              </a:rPr>
              <a:t>k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range(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(sequence1)):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/>
              </a:rPr>
              <a:t>sequence2[k] &gt; sequence1[k]:</a:t>
            </a:r>
            <a:endParaRPr lang="en-US" sz="1400" dirty="0">
              <a:solidFill>
                <a:srgbClr val="000000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  <a:latin typeface="Consolas"/>
              </a:rPr>
              <a:t>count = count + 1</a:t>
            </a:r>
            <a:endParaRPr lang="en-US" sz="1400" dirty="0">
              <a:solidFill>
                <a:schemeClr val="tx1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    </a:t>
            </a: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nsolas"/>
              </a:rPr>
              <a:t>count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latin typeface="Consolas"/>
              <a:ea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669463" y="1733550"/>
            <a:ext cx="4322135" cy="1447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In this example, the code compares </a:t>
            </a:r>
            <a:r>
              <a:rPr lang="en-US" sz="1100" b="1" dirty="0" smtClean="0">
                <a:solidFill>
                  <a:schemeClr val="tx1"/>
                </a:solidFill>
                <a:effectLst/>
                <a:ea typeface="Calibri"/>
                <a:cs typeface="Times New Roman"/>
              </a:rPr>
              <a:t>each item in one sequence to its “parallel” item in the other sequence</a:t>
            </a:r>
            <a:r>
              <a:rPr lang="en-US" sz="1100" dirty="0" smtClean="0">
                <a:solidFill>
                  <a:schemeClr val="tx1"/>
                </a:solidFill>
                <a:ea typeface="Calibri"/>
                <a:cs typeface="Times New Roman"/>
              </a:rPr>
              <a:t>, counting the number of times that the latter is bigger than the former, and returns that count.</a:t>
            </a:r>
          </a:p>
          <a:p>
            <a:pPr marL="0" marR="0">
              <a:lnSpc>
                <a:spcPct val="105000"/>
              </a:lnSpc>
            </a:pPr>
            <a:r>
              <a:rPr lang="en-US" sz="1100" dirty="0" smtClean="0">
                <a:solidFill>
                  <a:schemeClr val="tx1"/>
                </a:solidFill>
              </a:rPr>
              <a:t>For example, if </a:t>
            </a:r>
            <a:r>
              <a:rPr lang="en-US" sz="1100" dirty="0">
                <a:solidFill>
                  <a:schemeClr val="tx1"/>
                </a:solidFill>
              </a:rPr>
              <a:t>the sequences are:</a:t>
            </a:r>
          </a:p>
          <a:p>
            <a:r>
              <a:rPr lang="en-US" sz="11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[11, 22, 10, 44, 33, 12]</a:t>
            </a:r>
          </a:p>
          <a:p>
            <a:r>
              <a:rPr lang="en-US" sz="11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[55, 10, 30, </a:t>
            </a:r>
            <a:r>
              <a:rPr lang="en-US" sz="11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29, 31, 30]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then </a:t>
            </a:r>
            <a:r>
              <a:rPr lang="en-US" sz="1100" dirty="0">
                <a:solidFill>
                  <a:schemeClr val="tx1"/>
                </a:solidFill>
              </a:rPr>
              <a:t>this function returns </a:t>
            </a:r>
            <a:r>
              <a:rPr lang="en-US" sz="1100" b="1" i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n-US" sz="1100" dirty="0" smtClean="0">
                <a:solidFill>
                  <a:schemeClr val="tx1"/>
                </a:solidFill>
              </a:rPr>
              <a:t>,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since   </a:t>
            </a:r>
            <a:r>
              <a:rPr lang="en-US" sz="11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55 </a:t>
            </a:r>
            <a:r>
              <a:rPr lang="en-US" sz="11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&gt; 11 </a:t>
            </a:r>
            <a:r>
              <a:rPr lang="en-US" sz="1100" dirty="0" smtClean="0">
                <a:solidFill>
                  <a:schemeClr val="tx1"/>
                </a:solidFill>
              </a:rPr>
              <a:t>and   </a:t>
            </a:r>
            <a:r>
              <a:rPr lang="en-US" sz="11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30 &gt; 10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   and   </a:t>
            </a:r>
            <a:r>
              <a:rPr lang="en-US" sz="11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30 </a:t>
            </a:r>
            <a:r>
              <a:rPr lang="en-US" sz="1100" b="1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&gt; 12</a:t>
            </a:r>
            <a:r>
              <a:rPr lang="en-US" sz="1100" dirty="0" smtClean="0">
                <a:solidFill>
                  <a:schemeClr val="tx1"/>
                </a:solidFill>
              </a:rPr>
              <a:t>.</a:t>
            </a:r>
            <a:endParaRPr lang="en-US" sz="1100" dirty="0" smtClean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810000" y="823384"/>
            <a:ext cx="4343400" cy="53503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At each iteration of the loop, you examine </a:t>
            </a:r>
            <a:r>
              <a:rPr lang="en-US" sz="120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TWO SEQUENCES, looking at the </a:t>
            </a:r>
            <a:r>
              <a:rPr lang="en-US" sz="1200" b="1" i="1" dirty="0" err="1" smtClean="0">
                <a:solidFill>
                  <a:srgbClr val="000000"/>
                </a:solidFill>
                <a:ea typeface="Calibri"/>
                <a:cs typeface="Times New Roman"/>
              </a:rPr>
              <a:t>k</a:t>
            </a:r>
            <a:r>
              <a:rPr lang="en-US" sz="1200" b="1" i="1" baseline="30000" dirty="0" err="1" smtClean="0">
                <a:solidFill>
                  <a:srgbClr val="000000"/>
                </a:solidFill>
                <a:ea typeface="Calibri"/>
                <a:cs typeface="Times New Roman"/>
              </a:rPr>
              <a:t>th</a:t>
            </a:r>
            <a:r>
              <a:rPr lang="en-US" sz="120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 item of each,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during that iteration.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7027" y="1581150"/>
            <a:ext cx="4347706" cy="71533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len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sequence1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)):</a:t>
            </a:r>
            <a:endParaRPr lang="en-US" sz="1400" b="1" dirty="0" smtClean="0">
              <a:solidFill>
                <a:schemeClr val="tx1"/>
              </a:solidFill>
              <a:latin typeface="Consolas"/>
              <a:ea typeface="Calibri"/>
            </a:endParaRPr>
          </a:p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 ...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sequence1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...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sequence2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i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...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066800" y="2425551"/>
            <a:ext cx="2377555" cy="76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The above assumes that the two sequences are the same length, but variations can remove that restriction.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85800" y="4080537"/>
            <a:ext cx="3318324" cy="762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Using parallel sequences is an error-prone approach, since it is easy to modify one sequence and forget to modify the “parallel” sequence.  Nonetheless, this is an important pattern to understand.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68" y="4171950"/>
            <a:ext cx="457200" cy="3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23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68" y="281437"/>
            <a:ext cx="83965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5000"/>
              </a:lnSpc>
              <a:spcBef>
                <a:spcPts val="600"/>
              </a:spcBef>
            </a:pP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Patterns</a:t>
            </a:r>
            <a:r>
              <a:rPr lang="en-US" sz="2400" b="1" i="1" dirty="0" smtClean="0">
                <a:latin typeface="Tw Cen MT" pitchFamily="34" charset="0"/>
              </a:rPr>
              <a:t> for Looping </a:t>
            </a:r>
            <a:r>
              <a:rPr lang="en-US" sz="2400" b="1" i="1" dirty="0" smtClean="0">
                <a:latin typeface="Tw Cen MT" pitchFamily="34" charset="0"/>
              </a:rPr>
              <a:t>(“</a:t>
            </a:r>
            <a:r>
              <a:rPr lang="en-US" sz="2400" b="1" i="1" dirty="0" smtClean="0">
                <a:solidFill>
                  <a:srgbClr val="0070C0"/>
                </a:solidFill>
                <a:latin typeface="Tw Cen MT" pitchFamily="34" charset="0"/>
              </a:rPr>
              <a:t>iterating</a:t>
            </a:r>
            <a:r>
              <a:rPr lang="en-US" sz="2400" b="1" i="1" dirty="0" smtClean="0">
                <a:latin typeface="Tw Cen MT" pitchFamily="34" charset="0"/>
              </a:rPr>
              <a:t>”) through </a:t>
            </a:r>
            <a:r>
              <a:rPr lang="en-US" sz="2400" b="1" i="1" dirty="0" smtClean="0">
                <a:latin typeface="Tw Cen MT" pitchFamily="34" charset="0"/>
              </a:rPr>
              <a:t>the </a:t>
            </a:r>
            <a:r>
              <a:rPr lang="en-US" sz="2400" b="1" i="1" dirty="0" smtClean="0">
                <a:latin typeface="Tw Cen MT" pitchFamily="34" charset="0"/>
              </a:rPr>
              <a:t>items of sequences</a:t>
            </a:r>
          </a:p>
          <a:p>
            <a:pPr>
              <a:lnSpc>
                <a:spcPct val="105000"/>
              </a:lnSpc>
              <a:spcBef>
                <a:spcPts val="600"/>
              </a:spcBef>
            </a:pPr>
            <a:r>
              <a:rPr lang="en-US" sz="3600" b="1" i="1" dirty="0" smtClean="0">
                <a:solidFill>
                  <a:srgbClr val="7030A0"/>
                </a:solidFill>
                <a:latin typeface="Tw Cen MT" pitchFamily="34" charset="0"/>
              </a:rPr>
              <a:t>Max or Min</a:t>
            </a:r>
            <a:endParaRPr lang="en-US" sz="3600" b="1" i="1" dirty="0">
              <a:solidFill>
                <a:srgbClr val="7030A0"/>
              </a:solidFill>
              <a:latin typeface="Tw Cen M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5292" y="2408153"/>
            <a:ext cx="4234186" cy="16113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300"/>
              </a:spcBef>
            </a:pPr>
            <a:r>
              <a:rPr lang="en-US" sz="1200" dirty="0" err="1">
                <a:solidFill>
                  <a:srgbClr val="0000FF"/>
                </a:solidFill>
                <a:latin typeface="Consolas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b="1" dirty="0" err="1" smtClean="0">
                <a:solidFill>
                  <a:srgbClr val="000000"/>
                </a:solidFill>
                <a:latin typeface="Consolas"/>
              </a:rPr>
              <a:t>index_of_min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(sequence):</a:t>
            </a:r>
          </a:p>
          <a:p>
            <a:pPr>
              <a:spcBef>
                <a:spcPts val="300"/>
              </a:spcBef>
            </a:pP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k_for_min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= 0</a:t>
            </a:r>
          </a:p>
          <a:p>
            <a:pPr>
              <a:spcBef>
                <a:spcPts val="300"/>
              </a:spcBef>
            </a:pPr>
            <a:r>
              <a:rPr lang="en-US" sz="1200" dirty="0" smtClean="0">
                <a:solidFill>
                  <a:srgbClr val="0000FF"/>
                </a:solidFill>
                <a:latin typeface="Consolas"/>
              </a:rPr>
              <a:t>    for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nsolas"/>
              </a:rPr>
              <a:t>k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range(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1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len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(sequence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sz="12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sequence[k] &lt; sequence[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k_for_min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]:</a:t>
            </a:r>
          </a:p>
          <a:p>
            <a:pPr>
              <a:spcBef>
                <a:spcPts val="300"/>
              </a:spcBef>
            </a:pP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         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k_for_min</a:t>
            </a:r>
            <a:r>
              <a:rPr lang="en-US" sz="12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Consolas"/>
              </a:rPr>
              <a:t>= k</a:t>
            </a:r>
            <a:endParaRPr lang="en-US" sz="1200" dirty="0">
              <a:solidFill>
                <a:schemeClr val="tx1"/>
              </a:solidFill>
              <a:latin typeface="Consolas"/>
            </a:endParaRPr>
          </a:p>
          <a:p>
            <a:pPr>
              <a:spcBef>
                <a:spcPts val="300"/>
              </a:spcBef>
            </a:pPr>
            <a:r>
              <a:rPr lang="en-US" sz="1200" dirty="0">
                <a:solidFill>
                  <a:srgbClr val="000000"/>
                </a:solidFill>
                <a:latin typeface="Consolas"/>
              </a:rPr>
              <a:t>        </a:t>
            </a:r>
          </a:p>
          <a:p>
            <a:pPr>
              <a:spcBef>
                <a:spcPts val="300"/>
              </a:spcBef>
            </a:pPr>
            <a:r>
              <a:rPr lang="en-US" sz="12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</a:rPr>
              <a:t>k_for_min</a:t>
            </a:r>
            <a:endParaRPr lang="en-US" sz="1200" b="1" dirty="0">
              <a:solidFill>
                <a:schemeClr val="accent2">
                  <a:lumMod val="50000"/>
                </a:schemeClr>
              </a:solidFill>
              <a:latin typeface="Consolas"/>
              <a:ea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565755" y="1891885"/>
            <a:ext cx="2753261" cy="5162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this example, the code returns the index of the </a:t>
            </a:r>
            <a:r>
              <a:rPr lang="en-US" sz="11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smallest</a:t>
            </a:r>
            <a:r>
              <a:rPr lang="en-US" sz="11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item in the sequence.</a:t>
            </a:r>
            <a:endParaRPr lang="en-US" sz="1050" dirty="0">
              <a:effectLst/>
              <a:ea typeface="Calibri"/>
              <a:cs typeface="Times New Roman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8182" y="1568256"/>
            <a:ext cx="4495801" cy="167750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300"/>
              </a:spcBef>
            </a:pP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= 0</a:t>
            </a:r>
          </a:p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range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1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,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  <a:latin typeface="Consolas"/>
                <a:ea typeface="Calibri"/>
              </a:rPr>
              <a:t>len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(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)):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if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 &gt; </a:t>
            </a:r>
            <a:r>
              <a:rPr lang="en-US" sz="1400" b="1" i="1" dirty="0" smtClean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]:</a:t>
            </a:r>
          </a:p>
          <a:p>
            <a:pPr>
              <a:spcBef>
                <a:spcPts val="300"/>
              </a:spcBef>
            </a:pPr>
            <a:r>
              <a:rPr lang="en-US" sz="1400" b="1" dirty="0">
                <a:solidFill>
                  <a:schemeClr val="tx1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      </a:t>
            </a:r>
            <a:r>
              <a:rPr lang="en-US" sz="1400" b="1" dirty="0" err="1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 = 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</a:t>
            </a: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/>
            </a:r>
            <a:b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</a:br>
            <a:endParaRPr lang="en-US" sz="1400" b="1" dirty="0" smtClean="0">
              <a:solidFill>
                <a:schemeClr val="tx1"/>
              </a:solidFill>
              <a:latin typeface="Consolas"/>
              <a:ea typeface="Calibri"/>
            </a:endParaRPr>
          </a:p>
          <a:p>
            <a:pPr>
              <a:spcBef>
                <a:spcPts val="30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Consolas"/>
                <a:ea typeface="Calibri"/>
              </a:rPr>
              <a:t>return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endParaRPr lang="en-US" sz="1400" b="1" dirty="0">
              <a:solidFill>
                <a:srgbClr val="FF0000"/>
              </a:solidFill>
              <a:latin typeface="Consolas"/>
              <a:ea typeface="Calibri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286000" y="4019551"/>
            <a:ext cx="2203767" cy="83947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 have shown the pattern combined with the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Beginning-To-End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pattern, but it could also be used with any of the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Other-Ranges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patterns.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667001" y="850823"/>
            <a:ext cx="5797508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Basic idea:  You examine all or some of the items in the sequence, </a:t>
            </a:r>
            <a:r>
              <a:rPr lang="en-US" sz="120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looking for the biggest (or smallest) one</a:t>
            </a:r>
            <a:r>
              <a:rPr lang="en-US" sz="120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  </a:t>
            </a:r>
            <a:r>
              <a:rPr lang="en-US" sz="1200" dirty="0" smtClean="0">
                <a:solidFill>
                  <a:srgbClr val="000000"/>
                </a:solidFill>
                <a:ea typeface="Calibri"/>
                <a:cs typeface="Times New Roman"/>
              </a:rPr>
              <a:t>Return the index of that item (or perhaps just the item itself).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46140" y="4019551"/>
            <a:ext cx="1905000" cy="74515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 a variation of this pattern, the function might return </a:t>
            </a:r>
            <a:r>
              <a:rPr lang="en-US" sz="1050" b="1" i="1" dirty="0">
                <a:solidFill>
                  <a:srgbClr val="7030A0"/>
                </a:solidFill>
                <a:latin typeface="Consolas"/>
                <a:ea typeface="Calibri"/>
              </a:rPr>
              <a:t>sequence</a:t>
            </a:r>
            <a:r>
              <a:rPr lang="en-US" sz="1050" b="1" dirty="0">
                <a:solidFill>
                  <a:schemeClr val="tx1"/>
                </a:solidFill>
                <a:latin typeface="Consolas"/>
                <a:ea typeface="Calibri"/>
              </a:rPr>
              <a:t>[</a:t>
            </a:r>
            <a:r>
              <a:rPr lang="en-US" sz="1050" b="1" dirty="0" err="1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r>
              <a:rPr lang="en-US" sz="1050" b="1" dirty="0" smtClean="0">
                <a:solidFill>
                  <a:schemeClr val="tx1"/>
                </a:solidFill>
                <a:latin typeface="Consolas"/>
                <a:ea typeface="Calibri"/>
              </a:rPr>
              <a:t>] 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instead of  </a:t>
            </a:r>
            <a:r>
              <a:rPr lang="en-US" sz="1050" b="1" dirty="0" err="1" smtClean="0">
                <a:solidFill>
                  <a:schemeClr val="accent2">
                    <a:lumMod val="50000"/>
                  </a:schemeClr>
                </a:solidFill>
                <a:latin typeface="Consolas"/>
                <a:ea typeface="Calibri"/>
              </a:rPr>
              <a:t>k_for_max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135" y="4476751"/>
            <a:ext cx="457200" cy="38227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359926" y="4476751"/>
            <a:ext cx="1874577" cy="4550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This pattern requires that the sequence be non-empty.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242726" y="4476750"/>
            <a:ext cx="1684209" cy="4550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Do you see why the </a:t>
            </a:r>
            <a:r>
              <a:rPr lang="en-US" sz="105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range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 starts at 1, not at 0?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51040" y="3354973"/>
            <a:ext cx="2611360" cy="51217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5000"/>
              </a:lnSpc>
            </a:pP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The above is for </a:t>
            </a:r>
            <a:r>
              <a:rPr lang="en-US" sz="1050" b="1" i="1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Max</a:t>
            </a:r>
            <a:r>
              <a:rPr lang="en-US" sz="1050" dirty="0" smtClean="0">
                <a:solidFill>
                  <a:srgbClr val="000000"/>
                </a:solidFill>
                <a:effectLst/>
                <a:ea typeface="Calibri"/>
                <a:cs typeface="Times New Roman"/>
              </a:rPr>
              <a:t>.  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Reverse the comparison in the </a:t>
            </a:r>
            <a:r>
              <a:rPr lang="en-US" sz="1050" b="1" i="1" dirty="0" smtClean="0">
                <a:solidFill>
                  <a:srgbClr val="000000"/>
                </a:solidFill>
                <a:ea typeface="Calibri"/>
                <a:cs typeface="Times New Roman"/>
              </a:rPr>
              <a:t>IF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 statement for </a:t>
            </a:r>
            <a:r>
              <a:rPr lang="en-US" sz="1050" b="1" i="1" dirty="0">
                <a:solidFill>
                  <a:srgbClr val="000000"/>
                </a:solidFill>
                <a:ea typeface="Calibri"/>
                <a:cs typeface="Times New Roman"/>
              </a:rPr>
              <a:t>Min</a:t>
            </a:r>
            <a:r>
              <a:rPr lang="en-US" sz="1050" dirty="0" smtClean="0">
                <a:solidFill>
                  <a:srgbClr val="000000"/>
                </a:solidFill>
                <a:ea typeface="Calibri"/>
                <a:cs typeface="Times New Roman"/>
              </a:rPr>
              <a:t>.</a:t>
            </a:r>
            <a:endParaRPr lang="en-US" sz="10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469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0" grpId="0" animBg="1"/>
      <p:bldP spid="14" grpId="0" animBg="1"/>
      <p:bldP spid="15" grpId="0" animBg="1"/>
      <p:bldP spid="11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12684</TotalTime>
  <Words>1533</Words>
  <Application>Microsoft Office PowerPoint</Application>
  <PresentationFormat>On-screen Show (16:9)</PresentationFormat>
  <Paragraphs>154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Mutchler, David C</dc:creator>
  <cp:lastModifiedBy>David Mutchler</cp:lastModifiedBy>
  <cp:revision>185</cp:revision>
  <dcterms:created xsi:type="dcterms:W3CDTF">2006-08-16T00:00:00Z</dcterms:created>
  <dcterms:modified xsi:type="dcterms:W3CDTF">2013-03-28T00:32:58Z</dcterms:modified>
</cp:coreProperties>
</file>