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4"/>
  </p:notesMasterIdLst>
  <p:handoutMasterIdLst>
    <p:handoutMasterId r:id="rId15"/>
  </p:handoutMasterIdLst>
  <p:sldIdLst>
    <p:sldId id="256" r:id="rId3"/>
    <p:sldId id="266" r:id="rId4"/>
    <p:sldId id="267" r:id="rId5"/>
    <p:sldId id="302" r:id="rId6"/>
    <p:sldId id="301" r:id="rId7"/>
    <p:sldId id="269" r:id="rId8"/>
    <p:sldId id="307" r:id="rId9"/>
    <p:sldId id="270" r:id="rId10"/>
    <p:sldId id="272" r:id="rId11"/>
    <p:sldId id="271" r:id="rId12"/>
    <p:sldId id="303" r:id="rId13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D674D64-99B6-4866-8F31-9F4425CE75ED}">
          <p14:sldIdLst>
            <p14:sldId id="256"/>
          </p14:sldIdLst>
        </p14:section>
        <p14:section name="IDEs and Eclipse" id="{8024400C-AE45-4624-984D-12F4D75CC635}">
          <p14:sldIdLst>
            <p14:sldId id="266"/>
            <p14:sldId id="267"/>
            <p14:sldId id="302"/>
            <p14:sldId id="301"/>
            <p14:sldId id="269"/>
            <p14:sldId id="307"/>
            <p14:sldId id="270"/>
            <p14:sldId id="272"/>
            <p14:sldId id="271"/>
            <p14:sldId id="303"/>
          </p14:sldIdLst>
        </p14:section>
        <p14:section name="Version Control" id="{C03B0FBF-DA77-4071-8414-B761D474A1EE}">
          <p14:sldIdLst/>
        </p14:section>
        <p14:section name="Basic Python Programs" id="{6F108A71-8886-45E7-A028-38AF2062DBC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177" autoAdjust="0"/>
    <p:restoredTop sz="58417" autoAdjust="0"/>
  </p:normalViewPr>
  <p:slideViewPr>
    <p:cSldViewPr>
      <p:cViewPr varScale="1">
        <p:scale>
          <a:sx n="67" d="100"/>
          <a:sy n="67" d="100"/>
        </p:scale>
        <p:origin x="1164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1842" y="-12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BE62E44E-62EC-41F4-A1C1-5E1583F2105D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E5D38571-D0C0-4AB0-90AF-479524093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9714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5BC2C170-15E8-49FB-8799-2196BBCBC5C8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C9B7331D-1306-4D30-AB9E-10E0DB624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058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8745">
              <a:spcBef>
                <a:spcPct val="0"/>
              </a:spcBef>
            </a:pPr>
            <a:r>
              <a:rPr lang="en-US" b="1" u="sng" dirty="0" smtClean="0"/>
              <a:t>Before class</a:t>
            </a:r>
            <a:r>
              <a:rPr lang="en-US" dirty="0" smtClean="0"/>
              <a:t>, go to the drop box and pick out a few graphics projects to show off in case not many students want to show off theirs.  Some may have animations.</a:t>
            </a:r>
          </a:p>
          <a:p>
            <a:endParaRPr lang="en-US" b="1" u="sng" dirty="0" smtClean="0"/>
          </a:p>
          <a:p>
            <a:r>
              <a:rPr lang="en-US" b="1" u="sng" dirty="0" smtClean="0"/>
              <a:t>Take to class</a:t>
            </a:r>
            <a:r>
              <a:rPr lang="en-US" dirty="0" smtClean="0"/>
              <a:t>:</a:t>
            </a:r>
          </a:p>
          <a:p>
            <a:r>
              <a:rPr lang="en-US" dirty="0" smtClean="0"/>
              <a:t>Graded Quizzes from day 1</a:t>
            </a:r>
          </a:p>
          <a:p>
            <a:pPr marL="176263" indent="-176263">
              <a:buFont typeface="Arial" pitchFamily="34" charset="0"/>
              <a:buChar char="•"/>
            </a:pPr>
            <a:r>
              <a:rPr lang="en-US" dirty="0" smtClean="0"/>
              <a:t>Quiz (for each student)</a:t>
            </a:r>
          </a:p>
          <a:p>
            <a:pPr marL="176263" indent="-176263">
              <a:buFont typeface="Arial" pitchFamily="34" charset="0"/>
              <a:buChar char="•"/>
            </a:pPr>
            <a:r>
              <a:rPr lang="en-US" dirty="0" smtClean="0"/>
              <a:t>Quiz solution (for</a:t>
            </a:r>
            <a:r>
              <a:rPr lang="en-US" baseline="0" dirty="0" smtClean="0"/>
              <a:t> each assistant and me)</a:t>
            </a:r>
          </a:p>
          <a:p>
            <a:pPr marL="176263" indent="-176263">
              <a:buFont typeface="Arial" pitchFamily="34" charset="0"/>
              <a:buChar char="•"/>
            </a:pPr>
            <a:r>
              <a:rPr lang="en-US" baseline="0" dirty="0" smtClean="0"/>
              <a:t>Eclipse coding solutions (for each assistant and me)</a:t>
            </a:r>
          </a:p>
          <a:p>
            <a:pPr marL="176263" indent="-176263">
              <a:buFont typeface="Arial" pitchFamily="34" charset="0"/>
              <a:buChar char="•"/>
            </a:pPr>
            <a:r>
              <a:rPr lang="en-US" baseline="0" dirty="0" smtClean="0"/>
              <a:t>Live Coding transcripts (for each assistant and me) [none today]</a:t>
            </a:r>
          </a:p>
          <a:p>
            <a:pPr marL="176263" indent="-176263">
              <a:buFont typeface="Arial" pitchFamily="34" charset="0"/>
              <a:buChar char="•"/>
            </a:pPr>
            <a:r>
              <a:rPr lang="en-US" baseline="0" dirty="0" smtClean="0"/>
              <a:t>Pictures of students and assistants</a:t>
            </a:r>
          </a:p>
          <a:p>
            <a:pPr marL="176263" indent="-176263">
              <a:buFont typeface="Arial" pitchFamily="34" charset="0"/>
              <a:buChar char="•"/>
            </a:pPr>
            <a:r>
              <a:rPr lang="en-US" baseline="0" dirty="0" smtClean="0"/>
              <a:t>Printout of these slides and notes, if you wish</a:t>
            </a:r>
            <a:endParaRPr lang="en-US" dirty="0" smtClean="0"/>
          </a:p>
          <a:p>
            <a:endParaRPr lang="en-US" dirty="0" smtClean="0"/>
          </a:p>
          <a:p>
            <a:r>
              <a:rPr lang="en-US" b="1" u="sng" dirty="0" smtClean="0"/>
              <a:t>As students arrive</a:t>
            </a:r>
            <a:r>
              <a:rPr lang="en-US" dirty="0" smtClean="0"/>
              <a:t>:</a:t>
            </a:r>
          </a:p>
          <a:p>
            <a:pPr marL="176263" indent="-176263">
              <a:buFont typeface="Arial" pitchFamily="34" charset="0"/>
              <a:buChar char="•"/>
            </a:pPr>
            <a:r>
              <a:rPr lang="en-US" baseline="0" dirty="0" smtClean="0"/>
              <a:t>Hand back the in-class quizzes from the previous session.</a:t>
            </a:r>
          </a:p>
          <a:p>
            <a:pPr marL="176263" indent="-176263">
              <a:buFont typeface="Arial" pitchFamily="34" charset="0"/>
              <a:buChar char="•"/>
            </a:pPr>
            <a:r>
              <a:rPr lang="en-US" baseline="0" dirty="0" smtClean="0"/>
              <a:t>Answer the “anything you found confusing …” questions from the previous session’s in-class quiz.</a:t>
            </a:r>
          </a:p>
          <a:p>
            <a:pPr marL="176263" indent="-176263">
              <a:buFont typeface="Arial" pitchFamily="34" charset="0"/>
              <a:buChar char="•"/>
            </a:pPr>
            <a:r>
              <a:rPr lang="en-US" dirty="0" smtClean="0"/>
              <a:t>Hand out today’s in-class quiz</a:t>
            </a:r>
            <a:r>
              <a:rPr lang="en-US" baseline="0" dirty="0" smtClean="0"/>
              <a:t> and </a:t>
            </a:r>
            <a:r>
              <a:rPr lang="en-US" dirty="0" smtClean="0"/>
              <a:t>remind them how we use the daily quizzes.</a:t>
            </a:r>
          </a:p>
          <a:p>
            <a:pPr marL="176263" indent="-176263">
              <a:buFont typeface="Arial" pitchFamily="34" charset="0"/>
              <a:buChar char="•"/>
            </a:pPr>
            <a:r>
              <a:rPr lang="en-US" dirty="0" smtClean="0"/>
              <a:t>“What other questions do you have?”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331D-1306-4D30-AB9E-10E0DB6240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2819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Show students the basics, but just the basics, of writing</a:t>
            </a:r>
            <a:r>
              <a:rPr lang="en-US" baseline="0" dirty="0" smtClean="0"/>
              <a:t> and running a Python program in Eclipse.  Things to point out include:</a:t>
            </a:r>
          </a:p>
          <a:p>
            <a:pPr marL="275410" indent="-275410">
              <a:buFont typeface="Arial" pitchFamily="34" charset="0"/>
              <a:buChar char="•"/>
            </a:pPr>
            <a:r>
              <a:rPr lang="en-US" dirty="0" smtClean="0"/>
              <a:t>How</a:t>
            </a:r>
            <a:r>
              <a:rPr lang="en-US" baseline="0" dirty="0" smtClean="0"/>
              <a:t> Python runs the parser continuously in the background</a:t>
            </a:r>
          </a:p>
          <a:p>
            <a:pPr marL="275410" indent="-275410">
              <a:buFont typeface="Arial" pitchFamily="34" charset="0"/>
              <a:buChar char="•"/>
            </a:pPr>
            <a:r>
              <a:rPr lang="en-US" baseline="0" dirty="0" smtClean="0"/>
              <a:t>That </a:t>
            </a:r>
            <a:r>
              <a:rPr lang="en-US" b="1" baseline="0" dirty="0" smtClean="0"/>
              <a:t>Save</a:t>
            </a:r>
            <a:r>
              <a:rPr lang="en-US" baseline="0" dirty="0" smtClean="0"/>
              <a:t> is sometimes needed to make that background process catch up</a:t>
            </a:r>
          </a:p>
          <a:p>
            <a:pPr marL="275410" indent="-275410">
              <a:buFont typeface="Arial" pitchFamily="34" charset="0"/>
              <a:buChar char="•"/>
            </a:pPr>
            <a:r>
              <a:rPr lang="en-US" baseline="0" dirty="0" smtClean="0"/>
              <a:t>How errors are displayed, in the Edit window AND in the tab at the bottom</a:t>
            </a:r>
          </a:p>
          <a:p>
            <a:pPr marL="275410" indent="-275410">
              <a:buFont typeface="Arial" pitchFamily="34" charset="0"/>
              <a:buChar char="•"/>
            </a:pPr>
            <a:r>
              <a:rPr lang="en-US" baseline="0" dirty="0" smtClean="0"/>
              <a:t>Where Console input and output appears</a:t>
            </a:r>
          </a:p>
          <a:p>
            <a:pPr marL="275410" indent="-275410">
              <a:buFont typeface="Arial" pitchFamily="34" charset="0"/>
              <a:buChar char="•"/>
            </a:pPr>
            <a:r>
              <a:rPr lang="en-US" baseline="0" dirty="0" smtClean="0"/>
              <a:t>Auto-completion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CSSE 120 -- Fundamentals of Software Development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Printed </a:t>
            </a:r>
            <a:fld id="{46DFB8AF-792E-4351-95AF-FA9954B4A7EB}" type="datetime1">
              <a:rPr lang="en-US" smtClean="0"/>
              <a:pPr>
                <a:defRPr/>
              </a:pPr>
              <a:t>6/19/2014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Session 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2DDE529-81E6-44FF-8F34-D6D928C7CB6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3539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Quick</a:t>
            </a:r>
            <a:r>
              <a:rPr lang="en-US" baseline="0" dirty="0" smtClean="0"/>
              <a:t> recap.</a:t>
            </a:r>
            <a:endParaRPr lang="en-US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791"/>
            <a:fld id="{4A10C20A-0992-46A4-8590-2FE2ED1B0E7F}" type="slidenum">
              <a:rPr lang="en-US" smtClean="0"/>
              <a:pPr defTabSz="931791"/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37915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31791"/>
            <a:r>
              <a:rPr lang="en-US" smtClean="0"/>
              <a:t>Fundamentals of Software Development 1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31791"/>
            <a:fld id="{733B064E-D176-4B6F-8B70-1C78E6B123D1}" type="datetime1">
              <a:rPr lang="en-US" smtClean="0"/>
              <a:pPr defTabSz="931791"/>
              <a:t>6/19/2014</a:t>
            </a:fld>
            <a:endParaRPr lang="en-US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31791"/>
            <a:r>
              <a:rPr lang="en-US" smtClean="0"/>
              <a:t>Rose-Hulman Institute of Technology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791"/>
            <a:r>
              <a:rPr lang="en-US" smtClean="0"/>
              <a:t>Slide </a:t>
            </a:r>
            <a:fld id="{9C2BA4EB-E25E-433D-AA50-2CD98130D8F8}" type="slidenum">
              <a:rPr lang="en-US" smtClean="0"/>
              <a:pPr defTabSz="931791"/>
              <a:t>2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76263" indent="-176263">
              <a:buFont typeface="Arial" pitchFamily="34" charset="0"/>
              <a:buChar char="•"/>
            </a:pPr>
            <a:r>
              <a:rPr lang="en-US" dirty="0" smtClean="0"/>
              <a:t>[outline slide, details on subsequent ones,</a:t>
            </a:r>
            <a:r>
              <a:rPr lang="en-US" baseline="0" dirty="0" smtClean="0"/>
              <a:t> don’t dawdle]</a:t>
            </a:r>
            <a:endParaRPr lang="en-US" dirty="0" smtClean="0"/>
          </a:p>
          <a:p>
            <a:pPr marL="176263" indent="-176263">
              <a:buFont typeface="Arial" pitchFamily="34" charset="0"/>
              <a:buChar char="•"/>
            </a:pPr>
            <a:r>
              <a:rPr lang="en-US" dirty="0" smtClean="0"/>
              <a:t>IDLE is also an IDE.</a:t>
            </a:r>
          </a:p>
          <a:p>
            <a:pPr marL="352524" lvl="1" indent="-176263">
              <a:buFont typeface="Arial" pitchFamily="34" charset="0"/>
              <a:buChar char="•"/>
            </a:pPr>
            <a:r>
              <a:rPr lang="en-US" dirty="0" smtClean="0"/>
              <a:t>Good for new programmers, because it is so simple to learn.</a:t>
            </a:r>
          </a:p>
          <a:p>
            <a:pPr marL="352524" lvl="1" indent="-176263">
              <a:buFont typeface="Arial" pitchFamily="34" charset="0"/>
              <a:buChar char="•"/>
            </a:pPr>
            <a:r>
              <a:rPr lang="en-US" dirty="0" smtClean="0"/>
              <a:t>But not so powerful.</a:t>
            </a:r>
          </a:p>
          <a:p>
            <a:pPr marL="176263" indent="-176263">
              <a:buFont typeface="Arial" pitchFamily="34" charset="0"/>
              <a:buChar char="•"/>
            </a:pPr>
            <a:r>
              <a:rPr lang="en-US" dirty="0" smtClean="0"/>
              <a:t>Show them this slide and the next few slides,</a:t>
            </a:r>
            <a:r>
              <a:rPr lang="en-US" baseline="0" dirty="0" smtClean="0"/>
              <a:t> THEN have them start Eclipse.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77763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31791"/>
            <a:r>
              <a:rPr lang="en-US" smtClean="0"/>
              <a:t>Fundamentals of Software Development 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31791"/>
            <a:fld id="{FCAC2AF5-6392-425E-8A76-956F382BCA9D}" type="datetime1">
              <a:rPr lang="en-US" smtClean="0"/>
              <a:pPr defTabSz="931791"/>
              <a:t>6/19/2014</a:t>
            </a:fld>
            <a:endParaRPr lang="en-US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31791"/>
            <a:r>
              <a:rPr lang="en-US" smtClean="0"/>
              <a:t>Rose-Hulman Institute of Technology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791"/>
            <a:r>
              <a:rPr lang="en-US" smtClean="0"/>
              <a:t>Slide </a:t>
            </a:r>
            <a:fld id="{533500F9-2385-486E-9154-205B67709D99}" type="slidenum">
              <a:rPr lang="en-US" smtClean="0"/>
              <a:pPr defTabSz="931791"/>
              <a:t>3</a:t>
            </a:fld>
            <a:endParaRPr lang="en-US" smtClean="0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409575" y="696913"/>
            <a:ext cx="6196013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933" y="4416742"/>
            <a:ext cx="5140537" cy="4183698"/>
          </a:xfrm>
          <a:noFill/>
          <a:ln/>
        </p:spPr>
        <p:txBody>
          <a:bodyPr/>
          <a:lstStyle/>
          <a:p>
            <a:r>
              <a:rPr lang="en-US" dirty="0" smtClean="0"/>
              <a:t>At first, the amount of stuff you see in Eclipse can be overwhelming.  Once you get used to the environment, you'll be glad it is all there.</a:t>
            </a:r>
          </a:p>
        </p:txBody>
      </p:sp>
    </p:spTree>
    <p:extLst>
      <p:ext uri="{BB962C8B-B14F-4D97-AF65-F5344CB8AC3E}">
        <p14:creationId xmlns:p14="http://schemas.microsoft.com/office/powerpoint/2010/main" val="2330837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Computers have done a lot to advance other fields of engineering.</a:t>
            </a:r>
            <a:r>
              <a:rPr lang="en-US" baseline="0" dirty="0" smtClean="0"/>
              <a:t> (e.g., </a:t>
            </a:r>
            <a:r>
              <a:rPr lang="en-US" baseline="0" dirty="0" err="1" smtClean="0"/>
              <a:t>SolidEdge</a:t>
            </a:r>
            <a:r>
              <a:rPr lang="en-US" baseline="0" dirty="0" smtClean="0"/>
              <a:t> for the MEs, process simulation for the </a:t>
            </a:r>
            <a:r>
              <a:rPr lang="en-US" baseline="0" dirty="0" err="1" smtClean="0"/>
              <a:t>ChemEs</a:t>
            </a:r>
            <a:r>
              <a:rPr lang="en-US" baseline="0" dirty="0" smtClean="0"/>
              <a:t>, etc.)</a:t>
            </a:r>
          </a:p>
          <a:p>
            <a:r>
              <a:rPr lang="en-US" baseline="0" dirty="0" smtClean="0"/>
              <a:t>Computers are also powerful tools to advance computing itself!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331D-1306-4D30-AB9E-10E0DB6240D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845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331D-1306-4D30-AB9E-10E0DB6240D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862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Mention that</a:t>
            </a:r>
            <a:r>
              <a:rPr lang="en-US" baseline="0" dirty="0" smtClean="0"/>
              <a:t> everyone should have their workspace set to c:/ecilpseWorkspaces/CSSE120/ for the entire quarter</a:t>
            </a:r>
            <a:endParaRPr lang="en-US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791"/>
            <a:fld id="{4A10C20A-0992-46A4-8590-2FE2ED1B0E7F}" type="slidenum">
              <a:rPr lang="en-US" smtClean="0"/>
              <a:pPr defTabSz="931791"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903594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for a 2011-2012</a:t>
            </a:r>
            <a:r>
              <a:rPr lang="en-US" baseline="0" dirty="0" smtClean="0"/>
              <a:t> Eclipse set up issue.  Future versions can hopefully disregard.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7331D-1306-4D30-AB9E-10E0DB6240D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3577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CSSE 120 -- Fundamentals of Software Development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Printed </a:t>
            </a:r>
            <a:fld id="{993A097A-056F-4482-BFF3-3A86D0E80EB4}" type="datetime1">
              <a:rPr lang="en-US" smtClean="0"/>
              <a:pPr>
                <a:defRPr/>
              </a:pPr>
              <a:t>6/19/2014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Session 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2DDE529-81E6-44FF-8F34-D6D928C7CB6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8416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31791"/>
            <a:r>
              <a:rPr lang="en-US" smtClean="0"/>
              <a:t>Fundamentals of Software Development 1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31791"/>
            <a:fld id="{61F2DA8D-9EF6-4513-BC8E-187AB88D1833}" type="datetime1">
              <a:rPr lang="en-US" smtClean="0"/>
              <a:pPr defTabSz="931791"/>
              <a:t>6/19/2014</a:t>
            </a:fld>
            <a:endParaRPr lang="en-US" smtClean="0"/>
          </a:p>
        </p:txBody>
      </p:sp>
      <p:sp>
        <p:nvSpPr>
          <p:cNvPr id="317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31791"/>
            <a:r>
              <a:rPr lang="en-US" smtClean="0"/>
              <a:t>Rose-Hulman Institute of Technology</a:t>
            </a:r>
          </a:p>
        </p:txBody>
      </p:sp>
      <p:sp>
        <p:nvSpPr>
          <p:cNvPr id="317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791"/>
            <a:r>
              <a:rPr lang="en-US" smtClean="0"/>
              <a:t>Slide </a:t>
            </a:r>
            <a:fld id="{D168F812-F73B-44D3-BE91-DB51FE46AD13}" type="slidenum">
              <a:rPr lang="en-US" smtClean="0"/>
              <a:pPr defTabSz="931791"/>
              <a:t>9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409575" y="696913"/>
            <a:ext cx="6196013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933" y="4416742"/>
            <a:ext cx="5140537" cy="4183698"/>
          </a:xfrm>
          <a:ln/>
        </p:spPr>
        <p:txBody>
          <a:bodyPr/>
          <a:lstStyle/>
          <a:p>
            <a:pPr defTabSz="931717">
              <a:defRPr/>
            </a:pPr>
            <a:r>
              <a:rPr lang="en-US" sz="1300" dirty="0">
                <a:solidFill>
                  <a:srgbClr val="000000"/>
                </a:solidFill>
              </a:rPr>
              <a:t>A </a:t>
            </a:r>
            <a:r>
              <a:rPr lang="en-US" sz="1300" b="1" i="1" dirty="0">
                <a:solidFill>
                  <a:srgbClr val="FF0000"/>
                </a:solidFill>
              </a:rPr>
              <a:t>perspective</a:t>
            </a:r>
            <a:r>
              <a:rPr lang="en-US" sz="1300" dirty="0">
                <a:solidFill>
                  <a:srgbClr val="000000"/>
                </a:solidFill>
              </a:rPr>
              <a:t> displays a set of views and editors that are appropriate for the task at hand.  Perspectives include:  </a:t>
            </a:r>
            <a:r>
              <a:rPr lang="en-US" sz="1300" b="1" i="1" dirty="0" err="1">
                <a:solidFill>
                  <a:srgbClr val="FF0000"/>
                </a:solidFill>
              </a:rPr>
              <a:t>PyDev</a:t>
            </a:r>
            <a:r>
              <a:rPr lang="en-US" sz="1300" dirty="0">
                <a:solidFill>
                  <a:srgbClr val="000000"/>
                </a:solidFill>
              </a:rPr>
              <a:t>, </a:t>
            </a:r>
            <a:r>
              <a:rPr lang="en-US" sz="1300" b="1" i="1" dirty="0">
                <a:solidFill>
                  <a:srgbClr val="FF0000"/>
                </a:solidFill>
              </a:rPr>
              <a:t>Java </a:t>
            </a:r>
            <a:r>
              <a:rPr lang="en-US" sz="1300" dirty="0">
                <a:solidFill>
                  <a:srgbClr val="000000"/>
                </a:solidFill>
              </a:rPr>
              <a:t>and lots more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Show students:</a:t>
            </a:r>
          </a:p>
          <a:p>
            <a:pPr marL="275410" indent="-275410">
              <a:buFont typeface="Arial" pitchFamily="34" charset="0"/>
              <a:buChar char="•"/>
              <a:defRPr/>
            </a:pPr>
            <a:r>
              <a:rPr lang="en-US" dirty="0" smtClean="0"/>
              <a:t>How to change perspectives (in case they ever accidentally get to the wrong perspective).</a:t>
            </a:r>
          </a:p>
          <a:p>
            <a:pPr marL="275410" indent="-275410">
              <a:buFont typeface="Arial" pitchFamily="34" charset="0"/>
              <a:buChar char="•"/>
              <a:defRPr/>
            </a:pPr>
            <a:r>
              <a:rPr lang="en-US" dirty="0" smtClean="0"/>
              <a:t>How</a:t>
            </a:r>
            <a:r>
              <a:rPr lang="en-US" baseline="0" dirty="0" smtClean="0"/>
              <a:t> to reset the perspective (for when they mess up their windows).</a:t>
            </a:r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2717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1"/>
            <a:ext cx="8229600" cy="1328738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1913" y="2779139"/>
            <a:ext cx="8224887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8C16-5D0E-44C6-ACE0-391C0A50ED3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2743200"/>
            <a:ext cx="8229600" cy="0"/>
          </a:xfrm>
          <a:prstGeom prst="line">
            <a:avLst/>
          </a:prstGeom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6923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8C16-5D0E-44C6-ACE0-391C0A50ED3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800519" y="4028781"/>
            <a:ext cx="54864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878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8C16-5D0E-44C6-ACE0-391C0A50ED3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143000"/>
            <a:ext cx="8229600" cy="0"/>
          </a:xfrm>
          <a:prstGeom prst="line">
            <a:avLst/>
          </a:prstGeom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483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4343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4343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8C16-5D0E-44C6-ACE0-391C0A50ED3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553200" y="228600"/>
            <a:ext cx="0" cy="4343400"/>
          </a:xfrm>
          <a:prstGeom prst="line">
            <a:avLst/>
          </a:prstGeom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018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1"/>
            <a:ext cx="8229600" cy="1328738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1913" y="2779139"/>
            <a:ext cx="8224887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8C16-5D0E-44C6-ACE0-391C0A50ED3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2743200"/>
            <a:ext cx="8229600" cy="0"/>
          </a:xfrm>
          <a:prstGeom prst="line">
            <a:avLst/>
          </a:prstGeom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16477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8C16-5D0E-44C6-ACE0-391C0A50ED3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143000"/>
            <a:ext cx="8229600" cy="0"/>
          </a:xfrm>
          <a:prstGeom prst="line">
            <a:avLst/>
          </a:prstGeom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06853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305176"/>
            <a:ext cx="8153400" cy="1021556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180035"/>
            <a:ext cx="8153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8C16-5D0E-44C6-ACE0-391C0A50ED3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457200" y="2171700"/>
            <a:ext cx="0" cy="2171700"/>
          </a:xfrm>
          <a:prstGeom prst="line">
            <a:avLst/>
          </a:prstGeom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4496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8C16-5D0E-44C6-ACE0-391C0A50ED3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143000"/>
            <a:ext cx="8229600" cy="0"/>
          </a:xfrm>
          <a:prstGeom prst="line">
            <a:avLst/>
          </a:prstGeom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7798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4040188" cy="571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71650"/>
            <a:ext cx="4040188" cy="28229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00150"/>
            <a:ext cx="4041775" cy="571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771650"/>
            <a:ext cx="4041775" cy="28229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8C16-5D0E-44C6-ACE0-391C0A50ED3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143000"/>
            <a:ext cx="8229600" cy="0"/>
          </a:xfrm>
          <a:prstGeom prst="line">
            <a:avLst/>
          </a:prstGeom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57200" y="1771650"/>
            <a:ext cx="4038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 flipV="1">
            <a:off x="4648200" y="1770472"/>
            <a:ext cx="4038600" cy="117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92068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8C16-5D0E-44C6-ACE0-391C0A50ED3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7200" y="1143000"/>
            <a:ext cx="8229600" cy="0"/>
          </a:xfrm>
          <a:prstGeom prst="line">
            <a:avLst/>
          </a:prstGeom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38113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8C16-5D0E-44C6-ACE0-391C0A50E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26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8C16-5D0E-44C6-ACE0-391C0A50ED3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143000"/>
            <a:ext cx="8229600" cy="0"/>
          </a:xfrm>
          <a:prstGeom prst="line">
            <a:avLst/>
          </a:prstGeom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4137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8C16-5D0E-44C6-ACE0-391C0A50ED3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66627" y="1078780"/>
            <a:ext cx="30480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16560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Lar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>
            <a:noAutofit/>
          </a:bodyPr>
          <a:lstStyle>
            <a:lvl1pPr algn="l">
              <a:defRPr sz="28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>
            <a:noAutofit/>
          </a:bodyPr>
          <a:lstStyle>
            <a:lvl1pPr marL="339725" indent="-339725">
              <a:buFont typeface="Arial" pitchFamily="34" charset="0"/>
              <a:buChar char="•"/>
              <a:def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8188" indent="-285750">
              <a:buFont typeface="Arial" pitchFamily="34" charset="0"/>
              <a:buChar char="–"/>
              <a:defRPr sz="2400"/>
            </a:lvl2pPr>
            <a:lvl3pPr marL="1147763" indent="-233363">
              <a:buFont typeface="Arial" pitchFamily="34" charset="0"/>
              <a:buChar char="•"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8C16-5D0E-44C6-ACE0-391C0A50ED3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66627" y="1078780"/>
            <a:ext cx="30480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3581400" y="209550"/>
            <a:ext cx="5126515" cy="437645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7834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8C16-5D0E-44C6-ACE0-391C0A50ED3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800519" y="4028781"/>
            <a:ext cx="54864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3565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8C16-5D0E-44C6-ACE0-391C0A50ED3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143000"/>
            <a:ext cx="8229600" cy="0"/>
          </a:xfrm>
          <a:prstGeom prst="line">
            <a:avLst/>
          </a:prstGeom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21234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4343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4343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8C16-5D0E-44C6-ACE0-391C0A50ED3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553200" y="228600"/>
            <a:ext cx="0" cy="4343400"/>
          </a:xfrm>
          <a:prstGeom prst="line">
            <a:avLst/>
          </a:prstGeom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02531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SSE 120 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4477941"/>
            <a:ext cx="9144000" cy="665559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4" y="4539854"/>
            <a:ext cx="1533525" cy="53459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1600201" y="4532710"/>
            <a:ext cx="7543800" cy="535781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/>
              <a:t>CSSE 120 – Fundamentals</a:t>
            </a:r>
            <a:r>
              <a:rPr lang="en-US" sz="2400" b="1" baseline="0" dirty="0" smtClean="0"/>
              <a:t> of Software Development</a:t>
            </a:r>
            <a:endParaRPr lang="en-US" sz="2400" b="1" dirty="0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162800" y="57150"/>
            <a:ext cx="1905000" cy="40005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1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Printed </a:t>
            </a:r>
            <a:fld id="{DAF7FB93-4730-44A5-ABB6-7CB10467B35C}" type="datetime1">
              <a:rPr lang="en-US" smtClean="0"/>
              <a:pPr>
                <a:defRPr/>
              </a:pPr>
              <a:t>6/19/2014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525" y="4663678"/>
            <a:ext cx="1495425" cy="273844"/>
          </a:xfrm>
        </p:spPr>
        <p:txBody>
          <a:bodyPr/>
          <a:lstStyle>
            <a:lvl1pPr algn="r">
              <a:defRPr sz="2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Session 2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57200" y="2457450"/>
            <a:ext cx="8610600" cy="1963341"/>
          </a:xfrm>
        </p:spPr>
        <p:txBody>
          <a:bodyPr numCol="2" spcCol="457200">
            <a:normAutofit/>
          </a:bodyPr>
          <a:lstStyle>
            <a:lvl1pPr algn="l">
              <a:spcBef>
                <a:spcPts val="1800"/>
              </a:spcBef>
              <a:defRPr sz="3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z="3600" dirty="0" smtClean="0"/>
              <a:t>Topic 1</a:t>
            </a:r>
          </a:p>
          <a:p>
            <a:pPr marL="640080" indent="-27432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b="0" dirty="0" smtClean="0"/>
              <a:t>Subtopic 1a</a:t>
            </a:r>
          </a:p>
          <a:p>
            <a:pPr marL="640080" indent="-27432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b="0" dirty="0" smtClean="0"/>
              <a:t>Subtopic 1b</a:t>
            </a:r>
          </a:p>
          <a:p>
            <a:pPr marL="640080" indent="-27432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b="0" dirty="0" smtClean="0"/>
              <a:t>Subtopic 1c</a:t>
            </a:r>
            <a:endParaRPr lang="en-US" sz="2400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sz="3600" dirty="0" smtClean="0"/>
              <a:t>Topic 2</a:t>
            </a:r>
          </a:p>
          <a:p>
            <a:pPr marL="640080" indent="-27432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b="0" dirty="0" smtClean="0"/>
              <a:t>Subtopic 2a</a:t>
            </a:r>
          </a:p>
          <a:p>
            <a:pPr marL="640080" indent="-27432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b="0" dirty="0" smtClean="0"/>
              <a:t>Subtopic 2b</a:t>
            </a:r>
          </a:p>
          <a:p>
            <a:pPr marL="640080" indent="-27432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b="0" dirty="0" err="1" smtClean="0"/>
              <a:t>etc</a:t>
            </a:r>
            <a:endParaRPr lang="en-US" sz="2400" b="0" dirty="0" smtClean="0"/>
          </a:p>
        </p:txBody>
      </p:sp>
    </p:spTree>
    <p:extLst>
      <p:ext uri="{BB962C8B-B14F-4D97-AF65-F5344CB8AC3E}">
        <p14:creationId xmlns:p14="http://schemas.microsoft.com/office/powerpoint/2010/main" val="39418213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305176"/>
            <a:ext cx="8153400" cy="1021556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180035"/>
            <a:ext cx="8153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8C16-5D0E-44C6-ACE0-391C0A50ED3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457200" y="2171700"/>
            <a:ext cx="0" cy="2171700"/>
          </a:xfrm>
          <a:prstGeom prst="line">
            <a:avLst/>
          </a:prstGeom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150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8C16-5D0E-44C6-ACE0-391C0A50ED3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143000"/>
            <a:ext cx="8229600" cy="0"/>
          </a:xfrm>
          <a:prstGeom prst="line">
            <a:avLst/>
          </a:prstGeom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705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4040188" cy="571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71650"/>
            <a:ext cx="4040188" cy="28229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00150"/>
            <a:ext cx="4041775" cy="571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771650"/>
            <a:ext cx="4041775" cy="28229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8C16-5D0E-44C6-ACE0-391C0A50ED3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143000"/>
            <a:ext cx="8229600" cy="0"/>
          </a:xfrm>
          <a:prstGeom prst="line">
            <a:avLst/>
          </a:prstGeom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57200" y="1771650"/>
            <a:ext cx="4038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 flipV="1">
            <a:off x="4648200" y="1770472"/>
            <a:ext cx="4038600" cy="117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3380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8C16-5D0E-44C6-ACE0-391C0A50E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91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8C16-5D0E-44C6-ACE0-391C0A50ED3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7200" y="1143000"/>
            <a:ext cx="82296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4429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8C16-5D0E-44C6-ACE0-391C0A50ED3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66627" y="1078780"/>
            <a:ext cx="30480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6366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Lar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>
            <a:noAutofit/>
          </a:bodyPr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>
            <a:noAutofit/>
          </a:bodyPr>
          <a:lstStyle>
            <a:lvl1pPr marL="339725" indent="-339725">
              <a:buFont typeface="Arial" pitchFamily="34" charset="0"/>
              <a:buChar char="•"/>
              <a:def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8188" indent="-285750">
              <a:buFont typeface="Arial" pitchFamily="34" charset="0"/>
              <a:buChar char="–"/>
              <a:defRPr sz="2400"/>
            </a:lvl2pPr>
            <a:lvl3pPr marL="1147763" indent="-233363">
              <a:buFont typeface="Arial" pitchFamily="34" charset="0"/>
              <a:buChar char="•"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8C16-5D0E-44C6-ACE0-391C0A50ED3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66627" y="1078780"/>
            <a:ext cx="30480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3581400" y="209550"/>
            <a:ext cx="5126515" cy="4376451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106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/>
            </a:gs>
            <a:gs pos="100000">
              <a:schemeClr val="bg2">
                <a:lumMod val="75000"/>
                <a:lumOff val="25000"/>
              </a:schemeClr>
            </a:gs>
            <a:gs pos="92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6054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38C16-5D0E-44C6-ACE0-391C0A50ED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2" descr="C:\Users\Curtis Clifton\Desktop\SPLICE\RoseBranding\RoseKnockout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736669"/>
            <a:ext cx="2017713" cy="327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19556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4" r:id="rId7"/>
    <p:sldLayoutId id="2147483656" r:id="rId8"/>
    <p:sldLayoutId id="2147483660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6054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6D38C16-5D0E-44C6-ACE0-391C0A50ED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Users\Curtis Clifton\Desktop\SPLICE\RoseBranding\RoseNewRed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726028"/>
            <a:ext cx="2017712" cy="327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0288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 to Eclipse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1913" y="2779138"/>
            <a:ext cx="8224887" cy="1926211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Operation Catapult</a:t>
            </a:r>
          </a:p>
          <a:p>
            <a:r>
              <a:rPr lang="en-US" dirty="0" smtClean="0"/>
              <a:t>Rose-Hulman </a:t>
            </a:r>
            <a:r>
              <a:rPr lang="en-US" dirty="0" smtClean="0"/>
              <a:t>Institute of Technology</a:t>
            </a:r>
          </a:p>
          <a:p>
            <a:r>
              <a:rPr lang="en-US" dirty="0" smtClean="0"/>
              <a:t>Computer Science and Software Engineering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875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 Along…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153400" cy="337185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i="1" dirty="0" err="1" smtClean="0"/>
              <a:t>Pydev</a:t>
            </a:r>
            <a:r>
              <a:rPr lang="en-US" sz="2800" i="1" dirty="0" smtClean="0"/>
              <a:t> Perspective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i="1" dirty="0" smtClean="0"/>
              <a:t>File </a:t>
            </a:r>
            <a:r>
              <a:rPr lang="en-US" sz="2800" i="1" dirty="0">
                <a:sym typeface="Wingdings"/>
              </a:rPr>
              <a:t> </a:t>
            </a:r>
            <a:r>
              <a:rPr lang="en-US" sz="2800" i="1" dirty="0" smtClean="0"/>
              <a:t>New </a:t>
            </a:r>
            <a:r>
              <a:rPr lang="en-US" sz="2800" i="1" dirty="0" smtClean="0">
                <a:sym typeface="Wingdings"/>
              </a:rPr>
              <a:t> </a:t>
            </a:r>
            <a:r>
              <a:rPr lang="en-US" sz="2800" i="1" dirty="0" err="1" smtClean="0"/>
              <a:t>Pydev</a:t>
            </a:r>
            <a:r>
              <a:rPr lang="en-US" sz="2800" i="1" dirty="0" smtClean="0"/>
              <a:t> </a:t>
            </a:r>
            <a:r>
              <a:rPr lang="en-US" sz="2800" b="1" i="1" dirty="0" smtClean="0"/>
              <a:t>Project</a:t>
            </a:r>
            <a:endParaRPr lang="en-US" sz="2800" b="1" i="1" dirty="0"/>
          </a:p>
          <a:p>
            <a:pPr marL="514350" indent="-514350">
              <a:buFont typeface="+mj-lt"/>
              <a:buAutoNum type="arabicPeriod"/>
            </a:pPr>
            <a:r>
              <a:rPr lang="en-US" sz="2800" i="1" dirty="0" smtClean="0"/>
              <a:t>File </a:t>
            </a:r>
            <a:r>
              <a:rPr lang="en-US" sz="2800" i="1" dirty="0">
                <a:sym typeface="Wingdings"/>
              </a:rPr>
              <a:t> </a:t>
            </a:r>
            <a:r>
              <a:rPr lang="en-US" sz="2800" i="1" dirty="0" smtClean="0"/>
              <a:t>New </a:t>
            </a:r>
            <a:r>
              <a:rPr lang="en-US" sz="2800" i="1" dirty="0">
                <a:sym typeface="Wingdings"/>
              </a:rPr>
              <a:t> </a:t>
            </a:r>
            <a:r>
              <a:rPr lang="en-US" sz="2800" i="1" dirty="0" err="1" smtClean="0"/>
              <a:t>Pydev</a:t>
            </a:r>
            <a:r>
              <a:rPr lang="en-US" sz="2800" i="1" dirty="0" smtClean="0"/>
              <a:t> </a:t>
            </a:r>
            <a:r>
              <a:rPr lang="en-US" sz="2800" b="1" i="1" dirty="0" smtClean="0"/>
              <a:t>Module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Type 	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800" b="1" i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hello world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")</a:t>
            </a: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Run the program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Type a few more </a:t>
            </a:r>
            <a:r>
              <a:rPr lang="en-US" sz="2800" i="1" dirty="0" smtClean="0"/>
              <a:t>print</a:t>
            </a:r>
            <a:r>
              <a:rPr lang="en-US" sz="2800" dirty="0" smtClean="0"/>
              <a:t> statements, including one that is wrong.</a:t>
            </a:r>
          </a:p>
          <a:p>
            <a:pPr marL="835025" lvl="1" indent="-514350"/>
            <a:r>
              <a:rPr lang="en-US" sz="2400" dirty="0" smtClean="0"/>
              <a:t>See where the error message appears and how clicking on it brings you to the offending line.</a:t>
            </a:r>
          </a:p>
        </p:txBody>
      </p:sp>
    </p:spTree>
    <p:extLst>
      <p:ext uri="{BB962C8B-B14F-4D97-AF65-F5344CB8AC3E}">
        <p14:creationId xmlns:p14="http://schemas.microsoft.com/office/powerpoint/2010/main" val="2775791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Eclipse in a Nutshell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smtClean="0"/>
              <a:t>Workspace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 where your projects are stored on your computer</a:t>
            </a:r>
          </a:p>
          <a:p>
            <a:r>
              <a:rPr lang="en-US" i="1" dirty="0" smtClean="0">
                <a:sym typeface="Symbol" pitchFamily="18" charset="2"/>
              </a:rPr>
              <a:t>Project</a:t>
            </a:r>
            <a:r>
              <a:rPr lang="en-US" dirty="0" smtClean="0">
                <a:sym typeface="Symbol" pitchFamily="18" charset="2"/>
              </a:rPr>
              <a:t>  a collection of files, organized in folders</a:t>
            </a:r>
          </a:p>
          <a:p>
            <a:r>
              <a:rPr lang="en-US" i="1" dirty="0" smtClean="0">
                <a:sym typeface="Symbol" pitchFamily="18" charset="2"/>
              </a:rPr>
              <a:t>Perspective</a:t>
            </a:r>
            <a:r>
              <a:rPr lang="en-US" dirty="0" smtClean="0">
                <a:sym typeface="Symbol" pitchFamily="18" charset="2"/>
              </a:rPr>
              <a:t>  a set of views and editors</a:t>
            </a:r>
          </a:p>
          <a:p>
            <a:r>
              <a:rPr lang="en-US" i="1" dirty="0" smtClean="0">
                <a:sym typeface="Symbol" pitchFamily="18" charset="2"/>
              </a:rPr>
              <a:t>View</a:t>
            </a:r>
            <a:r>
              <a:rPr lang="en-US" dirty="0" smtClean="0">
                <a:sym typeface="Symbol" pitchFamily="18" charset="2"/>
              </a:rPr>
              <a:t>  an area of a window showing focused information (code, outline, results, etc.)</a:t>
            </a:r>
          </a:p>
          <a:p>
            <a:endParaRPr lang="en-US" dirty="0" smtClean="0">
              <a:sym typeface="Symbol" pitchFamily="18" charset="2"/>
            </a:endParaRPr>
          </a:p>
          <a:p>
            <a:endParaRPr lang="en-US" dirty="0" smtClean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1870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Integrated Development Environments</a:t>
            </a:r>
            <a:endParaRPr lang="en-US" sz="3600" dirty="0"/>
          </a:p>
        </p:txBody>
      </p:sp>
      <p:sp>
        <p:nvSpPr>
          <p:cNvPr id="1955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do they do?</a:t>
            </a:r>
          </a:p>
          <a:p>
            <a:r>
              <a:rPr lang="en-US" dirty="0" smtClean="0"/>
              <a:t>Why use one?</a:t>
            </a:r>
          </a:p>
          <a:p>
            <a:r>
              <a:rPr lang="en-US" dirty="0" smtClean="0"/>
              <a:t>Our IDE </a:t>
            </a:r>
            <a:r>
              <a:rPr lang="en-US" dirty="0" smtClean="0">
                <a:sym typeface="Symbol" pitchFamily="18" charset="2"/>
              </a:rPr>
              <a:t> Eclipse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62600" y="3333750"/>
            <a:ext cx="3429000" cy="492443"/>
          </a:xfrm>
          <a:prstGeom prst="rect">
            <a:avLst/>
          </a:prstGeom>
          <a:solidFill>
            <a:schemeClr val="accent1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Details on next slides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516868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365" y="1364456"/>
            <a:ext cx="5354636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IDEs </a:t>
            </a:r>
            <a:r>
              <a:rPr lang="en-US" smtClean="0">
                <a:sym typeface="Symbol" pitchFamily="18" charset="2"/>
              </a:rPr>
              <a:t> What do they do?</a:t>
            </a:r>
            <a:endParaRPr lang="en-US" dirty="0" smtClean="0"/>
          </a:p>
        </p:txBody>
      </p:sp>
      <p:sp>
        <p:nvSpPr>
          <p:cNvPr id="16" name="Line Callout 2 (Accent Bar) 15"/>
          <p:cNvSpPr/>
          <p:nvPr/>
        </p:nvSpPr>
        <p:spPr>
          <a:xfrm>
            <a:off x="6705600" y="1200150"/>
            <a:ext cx="2282092" cy="840036"/>
          </a:xfrm>
          <a:prstGeom prst="accentCallout2">
            <a:avLst>
              <a:gd name="adj1" fmla="val 18750"/>
              <a:gd name="adj2" fmla="val -4148"/>
              <a:gd name="adj3" fmla="val 18750"/>
              <a:gd name="adj4" fmla="val -16667"/>
              <a:gd name="adj5" fmla="val 46803"/>
              <a:gd name="adj6" fmla="val -225435"/>
            </a:avLst>
          </a:prstGeom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dirty="0" smtClean="0">
                <a:solidFill>
                  <a:schemeClr val="tx1"/>
                </a:solidFill>
              </a:rPr>
              <a:t>Let us compile, run, and debug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7" name="Line Callout 2 (Accent Bar) 16"/>
          <p:cNvSpPr/>
          <p:nvPr/>
        </p:nvSpPr>
        <p:spPr>
          <a:xfrm>
            <a:off x="6629400" y="2190750"/>
            <a:ext cx="2282092" cy="1193870"/>
          </a:xfrm>
          <a:prstGeom prst="accentCallout2">
            <a:avLst>
              <a:gd name="adj1" fmla="val 18750"/>
              <a:gd name="adj2" fmla="val -4148"/>
              <a:gd name="adj3" fmla="val 18750"/>
              <a:gd name="adj4" fmla="val -16667"/>
              <a:gd name="adj5" fmla="val -15207"/>
              <a:gd name="adj6" fmla="val -50778"/>
            </a:avLst>
          </a:prstGeom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dirty="0" smtClean="0">
                <a:solidFill>
                  <a:schemeClr val="tx1"/>
                </a:solidFill>
              </a:rPr>
              <a:t>Show an outline of our module (file)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8" name="Line Callout 2 (Accent Bar) 17"/>
          <p:cNvSpPr/>
          <p:nvPr/>
        </p:nvSpPr>
        <p:spPr>
          <a:xfrm>
            <a:off x="5867400" y="3790950"/>
            <a:ext cx="2282092" cy="776496"/>
          </a:xfrm>
          <a:prstGeom prst="accentCallout2">
            <a:avLst>
              <a:gd name="adj1" fmla="val 18750"/>
              <a:gd name="adj2" fmla="val -4148"/>
              <a:gd name="adj3" fmla="val 18750"/>
              <a:gd name="adj4" fmla="val -16667"/>
              <a:gd name="adj5" fmla="val -116831"/>
              <a:gd name="adj6" fmla="val -81942"/>
            </a:avLst>
          </a:prstGeom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dirty="0" smtClean="0">
                <a:solidFill>
                  <a:schemeClr val="tx1"/>
                </a:solidFill>
              </a:rPr>
              <a:t>Help us enter and edit code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9" name="Line Callout 3 (Accent Bar) 18"/>
          <p:cNvSpPr/>
          <p:nvPr/>
        </p:nvSpPr>
        <p:spPr>
          <a:xfrm>
            <a:off x="699476" y="2900467"/>
            <a:ext cx="2577123" cy="814283"/>
          </a:xfrm>
          <a:prstGeom prst="accentCallout3">
            <a:avLst>
              <a:gd name="adj1" fmla="val 18750"/>
              <a:gd name="adj2" fmla="val -4390"/>
              <a:gd name="adj3" fmla="val 18750"/>
              <a:gd name="adj4" fmla="val -16667"/>
              <a:gd name="adj5" fmla="val -44578"/>
              <a:gd name="adj6" fmla="val -16339"/>
              <a:gd name="adj7" fmla="val -104592"/>
              <a:gd name="adj8" fmla="val 12137"/>
            </a:avLst>
          </a:prstGeom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dirty="0">
                <a:solidFill>
                  <a:schemeClr val="tx1"/>
                </a:solidFill>
              </a:rPr>
              <a:t>Show outline of entire project</a:t>
            </a:r>
          </a:p>
        </p:txBody>
      </p:sp>
      <p:sp>
        <p:nvSpPr>
          <p:cNvPr id="20" name="Line Callout 2 (Accent Bar) 19"/>
          <p:cNvSpPr/>
          <p:nvPr/>
        </p:nvSpPr>
        <p:spPr>
          <a:xfrm flipH="1">
            <a:off x="228600" y="3867150"/>
            <a:ext cx="1291492" cy="1161768"/>
          </a:xfrm>
          <a:prstGeom prst="accentCallout2">
            <a:avLst>
              <a:gd name="adj1" fmla="val 18750"/>
              <a:gd name="adj2" fmla="val -4148"/>
              <a:gd name="adj3" fmla="val 18750"/>
              <a:gd name="adj4" fmla="val -16667"/>
              <a:gd name="adj5" fmla="val 32921"/>
              <a:gd name="adj6" fmla="val -44843"/>
            </a:avLst>
          </a:prstGeom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r>
              <a:rPr lang="en-US" sz="2200" dirty="0" smtClean="0">
                <a:solidFill>
                  <a:schemeClr val="tx1"/>
                </a:solidFill>
              </a:rPr>
              <a:t>Display program output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813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IDEs </a:t>
            </a:r>
            <a:r>
              <a:rPr lang="en-US" dirty="0">
                <a:sym typeface="Symbol" pitchFamily="18" charset="2"/>
              </a:rPr>
              <a:t> Why </a:t>
            </a:r>
            <a:r>
              <a:rPr lang="en-US" dirty="0" smtClean="0">
                <a:sym typeface="Symbol" pitchFamily="18" charset="2"/>
              </a:rPr>
              <a:t>use one?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Harness the power of the computer to make us more productive!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85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IDEs </a:t>
            </a:r>
            <a:r>
              <a:rPr lang="en-US" dirty="0">
                <a:sym typeface="Symbol" pitchFamily="18" charset="2"/>
              </a:rPr>
              <a:t> Why Eclipse?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Powerful</a:t>
            </a:r>
          </a:p>
          <a:p>
            <a:r>
              <a:rPr lang="en-US" dirty="0" smtClean="0"/>
              <a:t>Easy to use</a:t>
            </a:r>
          </a:p>
          <a:p>
            <a:r>
              <a:rPr lang="en-US" dirty="0" smtClean="0"/>
              <a:t>Free and open-source</a:t>
            </a:r>
          </a:p>
          <a:p>
            <a:r>
              <a:rPr lang="en-US" dirty="0" smtClean="0"/>
              <a:t>An IDE for any language, not just Python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38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concepts in Eclipse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400" i="1" dirty="0" smtClean="0"/>
              <a:t>Workspace</a:t>
            </a:r>
            <a:r>
              <a:rPr lang="en-US" sz="3400" dirty="0" smtClean="0"/>
              <a:t> </a:t>
            </a:r>
            <a:r>
              <a:rPr lang="en-US" sz="3400" dirty="0" smtClean="0">
                <a:sym typeface="Symbol" pitchFamily="18" charset="2"/>
              </a:rPr>
              <a:t> where your projects are stored on your computer</a:t>
            </a:r>
          </a:p>
          <a:p>
            <a:r>
              <a:rPr lang="en-US" sz="3400" i="1" dirty="0" smtClean="0">
                <a:sym typeface="Symbol" pitchFamily="18" charset="2"/>
              </a:rPr>
              <a:t>Project</a:t>
            </a:r>
            <a:r>
              <a:rPr lang="en-US" sz="3400" dirty="0" smtClean="0">
                <a:sym typeface="Symbol" pitchFamily="18" charset="2"/>
              </a:rPr>
              <a:t>  a collection of files, organized in folders, that includes</a:t>
            </a:r>
            <a:r>
              <a:rPr lang="en-US" dirty="0" smtClean="0">
                <a:sym typeface="Symbol" pitchFamily="18" charset="2"/>
              </a:rPr>
              <a:t>:</a:t>
            </a:r>
          </a:p>
          <a:p>
            <a:pPr lvl="1"/>
            <a:r>
              <a:rPr lang="en-US" sz="3100" dirty="0" smtClean="0">
                <a:sym typeface="Symbol" pitchFamily="18" charset="2"/>
              </a:rPr>
              <a:t>Source code</a:t>
            </a:r>
          </a:p>
          <a:p>
            <a:pPr lvl="1"/>
            <a:r>
              <a:rPr lang="en-US" sz="3100" dirty="0" smtClean="0">
                <a:sym typeface="Symbol" pitchFamily="18" charset="2"/>
              </a:rPr>
              <a:t>Compiled code</a:t>
            </a:r>
          </a:p>
          <a:p>
            <a:pPr lvl="1"/>
            <a:r>
              <a:rPr lang="en-US" sz="3100" dirty="0" smtClean="0">
                <a:sym typeface="Symbol" pitchFamily="18" charset="2"/>
              </a:rPr>
              <a:t>Design documents</a:t>
            </a:r>
          </a:p>
          <a:p>
            <a:pPr lvl="1"/>
            <a:r>
              <a:rPr lang="en-US" sz="3100" dirty="0" smtClean="0">
                <a:sym typeface="Symbol" pitchFamily="18" charset="2"/>
              </a:rPr>
              <a:t>Documentation</a:t>
            </a:r>
          </a:p>
          <a:p>
            <a:pPr lvl="1"/>
            <a:r>
              <a:rPr lang="en-US" sz="3100" dirty="0" smtClean="0">
                <a:sym typeface="Symbol" pitchFamily="18" charset="2"/>
              </a:rPr>
              <a:t>Tests</a:t>
            </a:r>
          </a:p>
          <a:p>
            <a:pPr lvl="1"/>
            <a:r>
              <a:rPr lang="en-US" sz="3100" dirty="0" smtClean="0">
                <a:sym typeface="Symbol" pitchFamily="18" charset="2"/>
              </a:rPr>
              <a:t>And more… </a:t>
            </a:r>
          </a:p>
        </p:txBody>
      </p:sp>
    </p:spTree>
    <p:extLst>
      <p:ext uri="{BB962C8B-B14F-4D97-AF65-F5344CB8AC3E}">
        <p14:creationId xmlns:p14="http://schemas.microsoft.com/office/powerpoint/2010/main" val="3119538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Fixing Eclipse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 from home page</a:t>
            </a:r>
          </a:p>
          <a:p>
            <a:pPr marL="0" indent="0">
              <a:buNone/>
            </a:pPr>
            <a:r>
              <a:rPr lang="en-US" dirty="0" smtClean="0"/>
              <a:t>http</a:t>
            </a:r>
            <a:r>
              <a:rPr lang="en-US" dirty="0"/>
              <a:t>://www.rose-hulman.edu/class/csse/resources/InstallationInstructions/2011-2012/EclipseWorkaround-2011-2012.html</a:t>
            </a:r>
          </a:p>
        </p:txBody>
      </p:sp>
    </p:spTree>
    <p:extLst>
      <p:ext uri="{BB962C8B-B14F-4D97-AF65-F5344CB8AC3E}">
        <p14:creationId xmlns:p14="http://schemas.microsoft.com/office/powerpoint/2010/main" val="2093663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Setting up </a:t>
            </a:r>
            <a:r>
              <a:rPr lang="en-US" sz="4000" dirty="0" smtClean="0"/>
              <a:t>Eclipse on your laptop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00151"/>
            <a:ext cx="8686800" cy="3394472"/>
          </a:xfrm>
        </p:spPr>
        <p:txBody>
          <a:bodyPr>
            <a:normAutofit/>
          </a:bodyPr>
          <a:lstStyle/>
          <a:p>
            <a:r>
              <a:rPr lang="en-US" dirty="0" smtClean="0"/>
              <a:t>Get the ZIP file (linked from the Catapult page)</a:t>
            </a:r>
          </a:p>
          <a:p>
            <a:r>
              <a:rPr lang="en-US" dirty="0"/>
              <a:t>Follow the instructions to install Eclipse and </a:t>
            </a:r>
            <a:r>
              <a:rPr lang="en-US" dirty="0" smtClean="0"/>
              <a:t>PyDev</a:t>
            </a:r>
          </a:p>
          <a:p>
            <a:r>
              <a:rPr lang="en-US" dirty="0" smtClean="0"/>
              <a:t>Ask for help as needed</a:t>
            </a:r>
            <a:endParaRPr lang="en-US" dirty="0"/>
          </a:p>
          <a:p>
            <a:endParaRPr lang="en-US" sz="1800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889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276350"/>
            <a:ext cx="5638800" cy="3430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8100"/>
            <a:ext cx="8229600" cy="857250"/>
          </a:xfrm>
        </p:spPr>
        <p:txBody>
          <a:bodyPr>
            <a:noAutofit/>
          </a:bodyPr>
          <a:lstStyle/>
          <a:p>
            <a:r>
              <a:rPr lang="en-US" sz="3700" dirty="0" smtClean="0"/>
              <a:t>Views, Editors, </a:t>
            </a:r>
            <a:r>
              <a:rPr lang="en-US" sz="3700" dirty="0" err="1" smtClean="0"/>
              <a:t>PyDev</a:t>
            </a:r>
            <a:r>
              <a:rPr lang="en-US" sz="3700" dirty="0" smtClean="0"/>
              <a:t> Perspectives </a:t>
            </a:r>
          </a:p>
        </p:txBody>
      </p:sp>
      <p:sp>
        <p:nvSpPr>
          <p:cNvPr id="18" name="Line Callout 2 (Accent Bar) 17"/>
          <p:cNvSpPr/>
          <p:nvPr/>
        </p:nvSpPr>
        <p:spPr>
          <a:xfrm>
            <a:off x="3216010" y="971550"/>
            <a:ext cx="3048000" cy="319296"/>
          </a:xfrm>
          <a:prstGeom prst="accentCallout2">
            <a:avLst>
              <a:gd name="adj1" fmla="val 18750"/>
              <a:gd name="adj2" fmla="val -4148"/>
              <a:gd name="adj3" fmla="val 18750"/>
              <a:gd name="adj4" fmla="val -16667"/>
              <a:gd name="adj5" fmla="val 193431"/>
              <a:gd name="adj6" fmla="val -31055"/>
            </a:avLst>
          </a:prstGeom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dirty="0" smtClean="0">
                <a:solidFill>
                  <a:schemeClr val="tx1"/>
                </a:solidFill>
              </a:rPr>
              <a:t>Tabbed views of source 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Line Callout 3 (Accent Bar) 18"/>
          <p:cNvSpPr/>
          <p:nvPr/>
        </p:nvSpPr>
        <p:spPr>
          <a:xfrm>
            <a:off x="547077" y="2800350"/>
            <a:ext cx="2577123" cy="457201"/>
          </a:xfrm>
          <a:prstGeom prst="accentCallout3">
            <a:avLst>
              <a:gd name="adj1" fmla="val 18750"/>
              <a:gd name="adj2" fmla="val -4390"/>
              <a:gd name="adj3" fmla="val 18750"/>
              <a:gd name="adj4" fmla="val -16667"/>
              <a:gd name="adj5" fmla="val -44578"/>
              <a:gd name="adj6" fmla="val -16339"/>
              <a:gd name="adj7" fmla="val -147327"/>
              <a:gd name="adj8" fmla="val 4859"/>
            </a:avLst>
          </a:prstGeom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i="1" dirty="0" smtClean="0">
                <a:solidFill>
                  <a:schemeClr val="tx1"/>
                </a:solidFill>
              </a:rPr>
              <a:t>Package explorer view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20" name="Line Callout 2 (Accent Bar) 19"/>
          <p:cNvSpPr/>
          <p:nvPr/>
        </p:nvSpPr>
        <p:spPr>
          <a:xfrm flipH="1">
            <a:off x="282116" y="3867150"/>
            <a:ext cx="1070317" cy="1000192"/>
          </a:xfrm>
          <a:prstGeom prst="accentCallout2">
            <a:avLst>
              <a:gd name="adj1" fmla="val 18750"/>
              <a:gd name="adj2" fmla="val -4148"/>
              <a:gd name="adj3" fmla="val 18750"/>
              <a:gd name="adj4" fmla="val -16667"/>
              <a:gd name="adj5" fmla="val -1460"/>
              <a:gd name="adj6" fmla="val -58987"/>
            </a:avLst>
          </a:prstGeom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r>
              <a:rPr lang="en-US" dirty="0" smtClean="0">
                <a:solidFill>
                  <a:schemeClr val="tx1"/>
                </a:solidFill>
              </a:rPr>
              <a:t>Tabbed views of results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Line Callout 2 (Accent Bar) 21"/>
          <p:cNvSpPr/>
          <p:nvPr/>
        </p:nvSpPr>
        <p:spPr>
          <a:xfrm>
            <a:off x="4858195" y="2938254"/>
            <a:ext cx="1407769" cy="319296"/>
          </a:xfrm>
          <a:prstGeom prst="accentCallout2">
            <a:avLst>
              <a:gd name="adj1" fmla="val 18750"/>
              <a:gd name="adj2" fmla="val -4148"/>
              <a:gd name="adj3" fmla="val 18750"/>
              <a:gd name="adj4" fmla="val -16667"/>
              <a:gd name="adj5" fmla="val -112531"/>
              <a:gd name="adj6" fmla="val -61034"/>
            </a:avLst>
          </a:prstGeom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i="1" dirty="0" smtClean="0">
                <a:solidFill>
                  <a:schemeClr val="tx1"/>
                </a:solidFill>
              </a:rPr>
              <a:t>Editor view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23" name="Line Callout 2 (Accent Bar) 22"/>
          <p:cNvSpPr/>
          <p:nvPr/>
        </p:nvSpPr>
        <p:spPr>
          <a:xfrm>
            <a:off x="6223854" y="2489854"/>
            <a:ext cx="1548546" cy="319296"/>
          </a:xfrm>
          <a:prstGeom prst="accentCallout2">
            <a:avLst>
              <a:gd name="adj1" fmla="val 18750"/>
              <a:gd name="adj2" fmla="val -4148"/>
              <a:gd name="adj3" fmla="val 18750"/>
              <a:gd name="adj4" fmla="val -16667"/>
              <a:gd name="adj5" fmla="val -66025"/>
              <a:gd name="adj6" fmla="val -40342"/>
            </a:avLst>
          </a:prstGeom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i="1" dirty="0" smtClean="0">
                <a:solidFill>
                  <a:schemeClr val="tx1"/>
                </a:solidFill>
              </a:rPr>
              <a:t>Outline view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25" name="Line Callout 2 (Accent Bar) 24"/>
          <p:cNvSpPr/>
          <p:nvPr/>
        </p:nvSpPr>
        <p:spPr>
          <a:xfrm>
            <a:off x="6477000" y="1642920"/>
            <a:ext cx="2362200" cy="319296"/>
          </a:xfrm>
          <a:prstGeom prst="accentCallout2">
            <a:avLst>
              <a:gd name="adj1" fmla="val 18750"/>
              <a:gd name="adj2" fmla="val -4148"/>
              <a:gd name="adj3" fmla="val 18750"/>
              <a:gd name="adj4" fmla="val -16667"/>
              <a:gd name="adj5" fmla="val -33698"/>
              <a:gd name="adj6" fmla="val -29720"/>
            </a:avLst>
          </a:prstGeom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i="1" dirty="0" smtClean="0">
                <a:solidFill>
                  <a:schemeClr val="tx1"/>
                </a:solidFill>
              </a:rPr>
              <a:t>Perspective switcher</a:t>
            </a:r>
            <a:endParaRPr 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398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2" grpId="0" animBg="1"/>
      <p:bldP spid="23" grpId="0" animBg="1"/>
      <p:bldP spid="25" grpId="0" animBg="1"/>
    </p:bldLst>
  </p:timing>
</p:sld>
</file>

<file path=ppt/theme/theme1.xml><?xml version="1.0" encoding="utf-8"?>
<a:theme xmlns:a="http://schemas.openxmlformats.org/drawingml/2006/main" name="SPLICE">
  <a:themeElements>
    <a:clrScheme name="Dear Old Rose">
      <a:dk1>
        <a:srgbClr val="111111"/>
      </a:dk1>
      <a:lt1>
        <a:srgbClr val="EAEAEA"/>
      </a:lt1>
      <a:dk2>
        <a:srgbClr val="292929"/>
      </a:dk2>
      <a:lt2>
        <a:srgbClr val="F8F8F8"/>
      </a:lt2>
      <a:accent1>
        <a:srgbClr val="96172E"/>
      </a:accent1>
      <a:accent2>
        <a:srgbClr val="179779"/>
      </a:accent2>
      <a:accent3>
        <a:srgbClr val="171A97"/>
      </a:accent3>
      <a:accent4>
        <a:srgbClr val="97178B"/>
      </a:accent4>
      <a:accent5>
        <a:srgbClr val="481797"/>
      </a:accent5>
      <a:accent6>
        <a:srgbClr val="889717"/>
      </a:accent6>
      <a:hlink>
        <a:srgbClr val="179779"/>
      </a:hlink>
      <a:folHlink>
        <a:srgbClr val="777777"/>
      </a:folHlink>
    </a:clrScheme>
    <a:fontScheme name="Dear Old Rose">
      <a:majorFont>
        <a:latin typeface="Trade Gothic LT Std"/>
        <a:ea typeface=""/>
        <a:cs typeface=""/>
      </a:majorFont>
      <a:minorFont>
        <a:latin typeface="Trade Gothic LT St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ar Old Rose-Light">
  <a:themeElements>
    <a:clrScheme name="Dear Old Rose">
      <a:dk1>
        <a:srgbClr val="111111"/>
      </a:dk1>
      <a:lt1>
        <a:srgbClr val="EAEAEA"/>
      </a:lt1>
      <a:dk2>
        <a:srgbClr val="292929"/>
      </a:dk2>
      <a:lt2>
        <a:srgbClr val="F8F8F8"/>
      </a:lt2>
      <a:accent1>
        <a:srgbClr val="96172E"/>
      </a:accent1>
      <a:accent2>
        <a:srgbClr val="179779"/>
      </a:accent2>
      <a:accent3>
        <a:srgbClr val="171A97"/>
      </a:accent3>
      <a:accent4>
        <a:srgbClr val="97178B"/>
      </a:accent4>
      <a:accent5>
        <a:srgbClr val="481797"/>
      </a:accent5>
      <a:accent6>
        <a:srgbClr val="889717"/>
      </a:accent6>
      <a:hlink>
        <a:srgbClr val="179779"/>
      </a:hlink>
      <a:folHlink>
        <a:srgbClr val="777777"/>
      </a:folHlink>
    </a:clrScheme>
    <a:fontScheme name="Dear Old Rose">
      <a:majorFont>
        <a:latin typeface="Trade Gothic LT Std"/>
        <a:ea typeface=""/>
        <a:cs typeface=""/>
      </a:majorFont>
      <a:minorFont>
        <a:latin typeface="Trade Gothic LT Std"/>
        <a:ea typeface="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SPLICE</Template>
  <TotalTime>5921</TotalTime>
  <Words>788</Words>
  <Application>Microsoft Office PowerPoint</Application>
  <PresentationFormat>On-screen Show (16:9)</PresentationFormat>
  <Paragraphs>122</Paragraphs>
  <Slides>11</Slides>
  <Notes>11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Courier New</vt:lpstr>
      <vt:lpstr>Symbol</vt:lpstr>
      <vt:lpstr>Trade Gothic LT Std</vt:lpstr>
      <vt:lpstr>Wingdings</vt:lpstr>
      <vt:lpstr>SPLICE</vt:lpstr>
      <vt:lpstr>Dear Old Rose-Light</vt:lpstr>
      <vt:lpstr>Introduction to Eclipse</vt:lpstr>
      <vt:lpstr>Integrated Development Environments</vt:lpstr>
      <vt:lpstr>IDEs  What do they do?</vt:lpstr>
      <vt:lpstr>IDEs  Why use one?</vt:lpstr>
      <vt:lpstr>IDEs  Why Eclipse?</vt:lpstr>
      <vt:lpstr>Basic concepts in Eclipse</vt:lpstr>
      <vt:lpstr>Fixing Eclipse First</vt:lpstr>
      <vt:lpstr>Setting up Eclipse on your laptop</vt:lpstr>
      <vt:lpstr>Views, Editors, PyDev Perspectives </vt:lpstr>
      <vt:lpstr>Follow Along…</vt:lpstr>
      <vt:lpstr>Eclipse in a Nutshell</vt:lpstr>
    </vt:vector>
  </TitlesOfParts>
  <Company>Rose-Hulman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Python Programs, Software Engineering Tools</dc:title>
  <dc:creator>Windows User</dc:creator>
  <cp:lastModifiedBy>Claude Anderson</cp:lastModifiedBy>
  <cp:revision>108</cp:revision>
  <cp:lastPrinted>2011-12-01T13:06:37Z</cp:lastPrinted>
  <dcterms:created xsi:type="dcterms:W3CDTF">2010-12-01T17:33:19Z</dcterms:created>
  <dcterms:modified xsi:type="dcterms:W3CDTF">2014-06-19T10:34:14Z</dcterms:modified>
</cp:coreProperties>
</file>