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5" r:id="rId1"/>
  </p:sldMasterIdLst>
  <p:notesMasterIdLst>
    <p:notesMasterId r:id="rId14"/>
  </p:notesMasterIdLst>
  <p:sldIdLst>
    <p:sldId id="352" r:id="rId2"/>
    <p:sldId id="349" r:id="rId3"/>
    <p:sldId id="351" r:id="rId4"/>
    <p:sldId id="357" r:id="rId5"/>
    <p:sldId id="346" r:id="rId6"/>
    <p:sldId id="347" r:id="rId7"/>
    <p:sldId id="355" r:id="rId8"/>
    <p:sldId id="356" r:id="rId9"/>
    <p:sldId id="350" r:id="rId10"/>
    <p:sldId id="344" r:id="rId11"/>
    <p:sldId id="348" r:id="rId12"/>
    <p:sldId id="354" r:id="rId13"/>
  </p:sldIdLst>
  <p:sldSz cx="9144000" cy="6858000" type="screen4x3"/>
  <p:notesSz cx="7023100" cy="93091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32">
          <p15:clr>
            <a:srgbClr val="A4A3A4"/>
          </p15:clr>
        </p15:guide>
        <p15:guide id="2" pos="2212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FFCC"/>
    <a:srgbClr val="F3540D"/>
    <a:srgbClr val="33CC33"/>
    <a:srgbClr val="0000FF"/>
    <a:srgbClr val="CCCCFF"/>
    <a:srgbClr val="FF0066"/>
    <a:srgbClr val="000099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785" autoAdjust="0"/>
    <p:restoredTop sz="83587" autoAdjust="0"/>
  </p:normalViewPr>
  <p:slideViewPr>
    <p:cSldViewPr>
      <p:cViewPr varScale="1">
        <p:scale>
          <a:sx n="74" d="100"/>
          <a:sy n="74" d="100"/>
        </p:scale>
        <p:origin x="1891" y="77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558"/>
    </p:cViewPr>
  </p:sorterViewPr>
  <p:notesViewPr>
    <p:cSldViewPr>
      <p:cViewPr varScale="1">
        <p:scale>
          <a:sx n="82" d="100"/>
          <a:sy n="82" d="100"/>
        </p:scale>
        <p:origin x="-3264" y="-90"/>
      </p:cViewPr>
      <p:guideLst>
        <p:guide orient="horz" pos="2932"/>
        <p:guide pos="2212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43238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446" tIns="46223" rIns="92446" bIns="46223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978275" y="0"/>
            <a:ext cx="3043238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446" tIns="46223" rIns="92446" bIns="46223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19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84275" y="698500"/>
            <a:ext cx="4654550" cy="3490913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168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701675" y="4422775"/>
            <a:ext cx="5619750" cy="4187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446" tIns="46223" rIns="92446" bIns="46223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7168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842375"/>
            <a:ext cx="3043238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446" tIns="46223" rIns="92446" bIns="46223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168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78275" y="8842375"/>
            <a:ext cx="3043238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446" tIns="46223" rIns="92446" bIns="46223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fld id="{4071C0C9-2BA1-4722-B522-D98858E51F0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3479318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1B1C69B-C3C9-48BF-A85A-077FA2E7637A}" type="slidenum">
              <a:rPr lang="en-US" smtClean="0"/>
              <a:pPr/>
              <a:t>1</a:t>
            </a:fld>
            <a:endParaRPr lang="en-US" smtClean="0"/>
          </a:p>
        </p:txBody>
      </p:sp>
      <p:sp>
        <p:nvSpPr>
          <p:cNvPr id="92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4435572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1B1C69B-C3C9-48BF-A85A-077FA2E7637A}" type="slidenum">
              <a:rPr lang="en-US" smtClean="0"/>
              <a:pPr/>
              <a:t>2</a:t>
            </a:fld>
            <a:endParaRPr lang="en-US" smtClean="0"/>
          </a:p>
        </p:txBody>
      </p:sp>
      <p:sp>
        <p:nvSpPr>
          <p:cNvPr id="92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04602569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979AC8F-7E54-4CB3-831D-41030F92D100}" type="slidenum">
              <a:rPr lang="en-US" smtClean="0"/>
              <a:pPr/>
              <a:t>5</a:t>
            </a:fld>
            <a:endParaRPr lang="en-US" smtClean="0"/>
          </a:p>
        </p:txBody>
      </p:sp>
      <p:sp>
        <p:nvSpPr>
          <p:cNvPr id="102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24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17887324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91FE4EC-BCD7-4F4E-9EA1-0AFA1F886AAF}" type="slidenum">
              <a:rPr lang="en-US" smtClean="0"/>
              <a:pPr/>
              <a:t>6</a:t>
            </a:fld>
            <a:endParaRPr lang="en-US" smtClean="0"/>
          </a:p>
        </p:txBody>
      </p:sp>
      <p:sp>
        <p:nvSpPr>
          <p:cNvPr id="112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26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348186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1B1C69B-C3C9-48BF-A85A-077FA2E7637A}" type="slidenum">
              <a:rPr lang="en-US" smtClean="0"/>
              <a:pPr/>
              <a:t>10</a:t>
            </a:fld>
            <a:endParaRPr lang="en-US" smtClean="0"/>
          </a:p>
        </p:txBody>
      </p:sp>
      <p:sp>
        <p:nvSpPr>
          <p:cNvPr id="92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278425383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Flip</a:t>
            </a:r>
            <a:r>
              <a:rPr lang="en-US" baseline="0" dirty="0" smtClean="0"/>
              <a:t> – updates full display Surface to the screen</a:t>
            </a:r>
          </a:p>
          <a:p>
            <a:r>
              <a:rPr lang="en-US" baseline="0" dirty="0" smtClean="0"/>
              <a:t>Update – updates portions of the display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71C0C9-2BA1-4722-B522-D98858E51F08}" type="slidenum">
              <a:rPr lang="en-US" smtClean="0"/>
              <a:pPr>
                <a:defRPr/>
              </a:pPr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226865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Line 2"/>
          <p:cNvSpPr>
            <a:spLocks noChangeShapeType="1"/>
          </p:cNvSpPr>
          <p:nvPr/>
        </p:nvSpPr>
        <p:spPr bwMode="auto">
          <a:xfrm>
            <a:off x="7315200" y="1066800"/>
            <a:ext cx="0" cy="4495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>
              <a:defRPr/>
            </a:pPr>
            <a:endParaRPr lang="en-US"/>
          </a:p>
        </p:txBody>
      </p:sp>
      <p:grpSp>
        <p:nvGrpSpPr>
          <p:cNvPr id="5" name="Group 8"/>
          <p:cNvGrpSpPr>
            <a:grpSpLocks/>
          </p:cNvGrpSpPr>
          <p:nvPr/>
        </p:nvGrpSpPr>
        <p:grpSpPr bwMode="auto">
          <a:xfrm>
            <a:off x="7493000" y="2992438"/>
            <a:ext cx="1338263" cy="2189162"/>
            <a:chOff x="4704" y="1885"/>
            <a:chExt cx="843" cy="1379"/>
          </a:xfrm>
        </p:grpSpPr>
        <p:sp>
          <p:nvSpPr>
            <p:cNvPr id="6" name="Oval 5"/>
            <p:cNvSpPr>
              <a:spLocks noChangeArrowheads="1"/>
            </p:cNvSpPr>
            <p:nvPr/>
          </p:nvSpPr>
          <p:spPr bwMode="auto">
            <a:xfrm>
              <a:off x="4704" y="1885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7" name="Oval 6"/>
            <p:cNvSpPr>
              <a:spLocks noChangeArrowheads="1"/>
            </p:cNvSpPr>
            <p:nvPr/>
          </p:nvSpPr>
          <p:spPr bwMode="auto">
            <a:xfrm>
              <a:off x="4883" y="1885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8" name="Oval 7"/>
            <p:cNvSpPr>
              <a:spLocks noChangeArrowheads="1"/>
            </p:cNvSpPr>
            <p:nvPr/>
          </p:nvSpPr>
          <p:spPr bwMode="auto">
            <a:xfrm>
              <a:off x="5062" y="1885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9" name="Oval 8"/>
            <p:cNvSpPr>
              <a:spLocks noChangeArrowheads="1"/>
            </p:cNvSpPr>
            <p:nvPr/>
          </p:nvSpPr>
          <p:spPr bwMode="auto">
            <a:xfrm>
              <a:off x="4704" y="2064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0" name="Oval 9"/>
            <p:cNvSpPr>
              <a:spLocks noChangeArrowheads="1"/>
            </p:cNvSpPr>
            <p:nvPr/>
          </p:nvSpPr>
          <p:spPr bwMode="auto">
            <a:xfrm>
              <a:off x="4883" y="2064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1" name="Oval 10"/>
            <p:cNvSpPr>
              <a:spLocks noChangeArrowheads="1"/>
            </p:cNvSpPr>
            <p:nvPr/>
          </p:nvSpPr>
          <p:spPr bwMode="auto">
            <a:xfrm>
              <a:off x="5062" y="2064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2" name="Oval 11"/>
            <p:cNvSpPr>
              <a:spLocks noChangeArrowheads="1"/>
            </p:cNvSpPr>
            <p:nvPr/>
          </p:nvSpPr>
          <p:spPr bwMode="auto">
            <a:xfrm>
              <a:off x="5241" y="2064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3" name="Oval 12"/>
            <p:cNvSpPr>
              <a:spLocks noChangeArrowheads="1"/>
            </p:cNvSpPr>
            <p:nvPr/>
          </p:nvSpPr>
          <p:spPr bwMode="auto">
            <a:xfrm>
              <a:off x="4704" y="2243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4" name="Oval 13"/>
            <p:cNvSpPr>
              <a:spLocks noChangeArrowheads="1"/>
            </p:cNvSpPr>
            <p:nvPr/>
          </p:nvSpPr>
          <p:spPr bwMode="auto">
            <a:xfrm>
              <a:off x="4883" y="2243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5" name="Oval 14"/>
            <p:cNvSpPr>
              <a:spLocks noChangeArrowheads="1"/>
            </p:cNvSpPr>
            <p:nvPr/>
          </p:nvSpPr>
          <p:spPr bwMode="auto">
            <a:xfrm>
              <a:off x="5062" y="2243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6" name="Oval 15"/>
            <p:cNvSpPr>
              <a:spLocks noChangeArrowheads="1"/>
            </p:cNvSpPr>
            <p:nvPr/>
          </p:nvSpPr>
          <p:spPr bwMode="auto">
            <a:xfrm>
              <a:off x="5241" y="2243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7" name="Oval 16"/>
            <p:cNvSpPr>
              <a:spLocks noChangeArrowheads="1"/>
            </p:cNvSpPr>
            <p:nvPr/>
          </p:nvSpPr>
          <p:spPr bwMode="auto">
            <a:xfrm>
              <a:off x="5420" y="2243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8" name="Oval 17"/>
            <p:cNvSpPr>
              <a:spLocks noChangeArrowheads="1"/>
            </p:cNvSpPr>
            <p:nvPr/>
          </p:nvSpPr>
          <p:spPr bwMode="auto">
            <a:xfrm>
              <a:off x="4704" y="2421"/>
              <a:ext cx="127" cy="128"/>
            </a:xfrm>
            <a:prstGeom prst="ellipse">
              <a:avLst/>
            </a:prstGeom>
            <a:solidFill>
              <a:schemeClr val="tx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9" name="Oval 18"/>
            <p:cNvSpPr>
              <a:spLocks noChangeArrowheads="1"/>
            </p:cNvSpPr>
            <p:nvPr/>
          </p:nvSpPr>
          <p:spPr bwMode="auto">
            <a:xfrm>
              <a:off x="4883" y="2421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0" name="Oval 19"/>
            <p:cNvSpPr>
              <a:spLocks noChangeArrowheads="1"/>
            </p:cNvSpPr>
            <p:nvPr/>
          </p:nvSpPr>
          <p:spPr bwMode="auto">
            <a:xfrm>
              <a:off x="5062" y="2421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1" name="Oval 20"/>
            <p:cNvSpPr>
              <a:spLocks noChangeArrowheads="1"/>
            </p:cNvSpPr>
            <p:nvPr/>
          </p:nvSpPr>
          <p:spPr bwMode="auto">
            <a:xfrm>
              <a:off x="5241" y="2421"/>
              <a:ext cx="127" cy="128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2" name="Oval 21"/>
            <p:cNvSpPr>
              <a:spLocks noChangeArrowheads="1"/>
            </p:cNvSpPr>
            <p:nvPr/>
          </p:nvSpPr>
          <p:spPr bwMode="auto">
            <a:xfrm>
              <a:off x="4704" y="2600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3" name="Oval 22"/>
            <p:cNvSpPr>
              <a:spLocks noChangeArrowheads="1"/>
            </p:cNvSpPr>
            <p:nvPr/>
          </p:nvSpPr>
          <p:spPr bwMode="auto">
            <a:xfrm>
              <a:off x="4883" y="2600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4" name="Oval 23"/>
            <p:cNvSpPr>
              <a:spLocks noChangeArrowheads="1"/>
            </p:cNvSpPr>
            <p:nvPr/>
          </p:nvSpPr>
          <p:spPr bwMode="auto">
            <a:xfrm>
              <a:off x="5062" y="2600"/>
              <a:ext cx="127" cy="128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5" name="Oval 24"/>
            <p:cNvSpPr>
              <a:spLocks noChangeArrowheads="1"/>
            </p:cNvSpPr>
            <p:nvPr/>
          </p:nvSpPr>
          <p:spPr bwMode="auto">
            <a:xfrm>
              <a:off x="5241" y="2600"/>
              <a:ext cx="127" cy="128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6" name="Oval 25"/>
            <p:cNvSpPr>
              <a:spLocks noChangeArrowheads="1"/>
            </p:cNvSpPr>
            <p:nvPr/>
          </p:nvSpPr>
          <p:spPr bwMode="auto">
            <a:xfrm>
              <a:off x="5420" y="2600"/>
              <a:ext cx="127" cy="128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7" name="Oval 26"/>
            <p:cNvSpPr>
              <a:spLocks noChangeArrowheads="1"/>
            </p:cNvSpPr>
            <p:nvPr/>
          </p:nvSpPr>
          <p:spPr bwMode="auto">
            <a:xfrm>
              <a:off x="4704" y="2779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8" name="Oval 27"/>
            <p:cNvSpPr>
              <a:spLocks noChangeArrowheads="1"/>
            </p:cNvSpPr>
            <p:nvPr/>
          </p:nvSpPr>
          <p:spPr bwMode="auto">
            <a:xfrm>
              <a:off x="4883" y="2779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9" name="Oval 28"/>
            <p:cNvSpPr>
              <a:spLocks noChangeArrowheads="1"/>
            </p:cNvSpPr>
            <p:nvPr/>
          </p:nvSpPr>
          <p:spPr bwMode="auto">
            <a:xfrm>
              <a:off x="5062" y="2779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0" name="Oval 29"/>
            <p:cNvSpPr>
              <a:spLocks noChangeArrowheads="1"/>
            </p:cNvSpPr>
            <p:nvPr/>
          </p:nvSpPr>
          <p:spPr bwMode="auto">
            <a:xfrm>
              <a:off x="5241" y="2779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1" name="Oval 30"/>
            <p:cNvSpPr>
              <a:spLocks noChangeArrowheads="1"/>
            </p:cNvSpPr>
            <p:nvPr/>
          </p:nvSpPr>
          <p:spPr bwMode="auto">
            <a:xfrm>
              <a:off x="4704" y="2958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2" name="Oval 31"/>
            <p:cNvSpPr>
              <a:spLocks noChangeArrowheads="1"/>
            </p:cNvSpPr>
            <p:nvPr/>
          </p:nvSpPr>
          <p:spPr bwMode="auto">
            <a:xfrm>
              <a:off x="4883" y="2958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3" name="Oval 32"/>
            <p:cNvSpPr>
              <a:spLocks noChangeArrowheads="1"/>
            </p:cNvSpPr>
            <p:nvPr/>
          </p:nvSpPr>
          <p:spPr bwMode="auto">
            <a:xfrm>
              <a:off x="5062" y="2958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4" name="Oval 33"/>
            <p:cNvSpPr>
              <a:spLocks noChangeArrowheads="1"/>
            </p:cNvSpPr>
            <p:nvPr/>
          </p:nvSpPr>
          <p:spPr bwMode="auto">
            <a:xfrm>
              <a:off x="5241" y="2958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5" name="Oval 34"/>
            <p:cNvSpPr>
              <a:spLocks noChangeArrowheads="1"/>
            </p:cNvSpPr>
            <p:nvPr/>
          </p:nvSpPr>
          <p:spPr bwMode="auto">
            <a:xfrm>
              <a:off x="4883" y="3137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36" name="Oval 35"/>
            <p:cNvSpPr>
              <a:spLocks noChangeArrowheads="1"/>
            </p:cNvSpPr>
            <p:nvPr/>
          </p:nvSpPr>
          <p:spPr bwMode="auto">
            <a:xfrm>
              <a:off x="5241" y="3137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  <a:round/>
              <a:headEnd/>
              <a:tailEnd/>
            </a:ln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</p:grpSp>
      <p:sp>
        <p:nvSpPr>
          <p:cNvPr id="37" name="Line 40"/>
          <p:cNvSpPr>
            <a:spLocks noChangeShapeType="1"/>
          </p:cNvSpPr>
          <p:nvPr/>
        </p:nvSpPr>
        <p:spPr bwMode="auto">
          <a:xfrm>
            <a:off x="304800" y="2819400"/>
            <a:ext cx="8229600" cy="0"/>
          </a:xfrm>
          <a:prstGeom prst="line">
            <a:avLst/>
          </a:prstGeom>
          <a:noFill/>
          <a:ln w="63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242691" name="Rectangle 3"/>
          <p:cNvSpPr>
            <a:spLocks noGrp="1" noChangeArrowheads="1"/>
          </p:cNvSpPr>
          <p:nvPr>
            <p:ph type="ctrTitle"/>
          </p:nvPr>
        </p:nvSpPr>
        <p:spPr>
          <a:xfrm>
            <a:off x="315913" y="466725"/>
            <a:ext cx="6781800" cy="2133600"/>
          </a:xfrm>
        </p:spPr>
        <p:txBody>
          <a:bodyPr/>
          <a:lstStyle>
            <a:lvl1pPr algn="r">
              <a:defRPr sz="4400"/>
            </a:lvl1pPr>
          </a:lstStyle>
          <a:p>
            <a:r>
              <a:rPr lang="en-US" altLang="en-US"/>
              <a:t>Click to edit Master title style</a:t>
            </a:r>
          </a:p>
        </p:txBody>
      </p:sp>
      <p:sp>
        <p:nvSpPr>
          <p:cNvPr id="242692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849313" y="3049588"/>
            <a:ext cx="6248400" cy="2362200"/>
          </a:xfrm>
        </p:spPr>
        <p:txBody>
          <a:bodyPr/>
          <a:lstStyle>
            <a:lvl1pPr marL="0" indent="0" algn="r">
              <a:buFont typeface="Wingdings" pitchFamily="2" charset="2"/>
              <a:buNone/>
              <a:defRPr sz="3200"/>
            </a:lvl1pPr>
          </a:lstStyle>
          <a:p>
            <a:r>
              <a:rPr lang="en-US" altLang="en-US"/>
              <a:t>Click to edit Master subtitle style</a:t>
            </a:r>
          </a:p>
        </p:txBody>
      </p:sp>
      <p:sp>
        <p:nvSpPr>
          <p:cNvPr id="38" name="Rectangle 5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39" name="Rectangle 6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0" name="Rectangle 7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19D661-A51F-4A60-8AA5-27134018B7D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 userDrawn="1"/>
        </p:nvSpPr>
        <p:spPr bwMode="auto">
          <a:xfrm>
            <a:off x="8001000" y="0"/>
            <a:ext cx="1143000" cy="1524000"/>
          </a:xfrm>
          <a:prstGeom prst="rect">
            <a:avLst/>
          </a:prstGeom>
          <a:solidFill>
            <a:schemeClr val="bg1"/>
          </a:solidFill>
          <a:ln w="9525" algn="ctr">
            <a:noFill/>
            <a:round/>
            <a:headEnd/>
            <a:tailEnd/>
          </a:ln>
        </p:spPr>
        <p:txBody>
          <a:bodyPr wrap="none" anchor="ctr"/>
          <a:lstStyle/>
          <a:p>
            <a:pPr>
              <a:defRPr/>
            </a:pPr>
            <a:endParaRPr lang="en-US"/>
          </a:p>
        </p:txBody>
      </p:sp>
      <p:pic>
        <p:nvPicPr>
          <p:cNvPr id="5" name="Picture 3"/>
          <p:cNvPicPr>
            <a:picLocks noChangeAspect="1" noChangeArrowheads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510338" y="0"/>
            <a:ext cx="25781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715678A-4F4E-4C39-BE50-F7F8F54F319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F403136-D155-4D7B-8DC6-C01269781F4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1719263"/>
            <a:ext cx="4038600" cy="44116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19600" y="1719263"/>
            <a:ext cx="4038600" cy="44116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45DEEFF-F04C-4F83-BBC8-0687370B69F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9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45D9A27-159E-4F2C-84D7-5FACB51038E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E2CA03C-001D-4BB6-B0B2-9A13153F953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3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9D997AC-1B28-44AA-8EAB-B21B2435556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2C14654-2F6F-4328-B317-E2E5DD303E5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22C8B31-6196-4A33-B4FF-BE700DEC6FB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9DA336F-2ACA-453C-986D-5A259BAD4F0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81750" y="122238"/>
            <a:ext cx="2076450" cy="6008687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52400" y="122238"/>
            <a:ext cx="6076950" cy="6008687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FFCDF6A-E0A9-43A9-A062-5FD8918DB26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3"/>
          <p:cNvSpPr>
            <a:spLocks noGrp="1" noChangeArrowheads="1"/>
          </p:cNvSpPr>
          <p:nvPr>
            <p:ph type="title"/>
          </p:nvPr>
        </p:nvSpPr>
        <p:spPr bwMode="auto">
          <a:xfrm>
            <a:off x="152400" y="122238"/>
            <a:ext cx="75438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1027" name="Rectangle 4"/>
          <p:cNvSpPr>
            <a:spLocks noGrp="1" noChangeArrowheads="1"/>
          </p:cNvSpPr>
          <p:nvPr>
            <p:ph type="body" idx="1"/>
          </p:nvPr>
        </p:nvSpPr>
        <p:spPr bwMode="auto">
          <a:xfrm>
            <a:off x="228600" y="1719263"/>
            <a:ext cx="8229600" cy="44116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241669" name="Rectangle 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000"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241670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000"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241671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000"/>
            </a:lvl1pPr>
          </a:lstStyle>
          <a:p>
            <a:pPr>
              <a:defRPr/>
            </a:pPr>
            <a:fld id="{1B94810F-CF6E-46B5-9D3B-6E8175ABC20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pic>
        <p:nvPicPr>
          <p:cNvPr id="1031" name="Picture 40" descr="roseLogo"/>
          <p:cNvPicPr>
            <a:picLocks noChangeAspect="1" noChangeArrowheads="1"/>
          </p:cNvPicPr>
          <p:nvPr userDrawn="1"/>
        </p:nvPicPr>
        <p:blipFill>
          <a:blip r:embed="rId13" cstate="print"/>
          <a:srcRect/>
          <a:stretch>
            <a:fillRect/>
          </a:stretch>
        </p:blipFill>
        <p:spPr bwMode="auto">
          <a:xfrm>
            <a:off x="7964488" y="0"/>
            <a:ext cx="1179512" cy="1485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87" r:id="rId1"/>
    <p:sldLayoutId id="2147483788" r:id="rId2"/>
    <p:sldLayoutId id="2147483778" r:id="rId3"/>
    <p:sldLayoutId id="2147483779" r:id="rId4"/>
    <p:sldLayoutId id="2147483780" r:id="rId5"/>
    <p:sldLayoutId id="2147483781" r:id="rId6"/>
    <p:sldLayoutId id="2147483782" r:id="rId7"/>
    <p:sldLayoutId id="2147483783" r:id="rId8"/>
    <p:sldLayoutId id="2147483784" r:id="rId9"/>
    <p:sldLayoutId id="2147483785" r:id="rId10"/>
    <p:sldLayoutId id="2147483786" r:id="rId11"/>
  </p:sldLayoutIdLst>
  <p:timing>
    <p:tnLst>
      <p:par>
        <p:cTn id="1" dur="indefinite" restart="never" nodeType="tmRoot"/>
      </p:par>
    </p:tnLst>
  </p:timing>
  <p:txStyles>
    <p:titleStyle>
      <a:lvl1pPr algn="l" rtl="0" eaLnBrk="0" fontAlgn="base" hangingPunct="0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500" b="1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70000"/>
        <a:buFont typeface="Wingdings" pitchFamily="2" charset="2"/>
        <a:buChar char="l"/>
        <a:defRPr sz="3000">
          <a:solidFill>
            <a:schemeClr val="tx1"/>
          </a:solidFill>
          <a:latin typeface="+mn-lt"/>
          <a:ea typeface="+mn-ea"/>
          <a:cs typeface="+mn-cs"/>
        </a:defRPr>
      </a:lvl1pPr>
      <a:lvl2pPr marL="692150" indent="-347663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itchFamily="2" charset="2"/>
        <a:buChar char="l"/>
        <a:defRPr sz="2600">
          <a:solidFill>
            <a:schemeClr val="tx1"/>
          </a:solidFill>
          <a:latin typeface="+mn-lt"/>
        </a:defRPr>
      </a:lvl2pPr>
      <a:lvl3pPr marL="987425" indent="-293688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70000"/>
        <a:buFont typeface="Wingdings" pitchFamily="2" charset="2"/>
        <a:buChar char="l"/>
        <a:defRPr sz="2300">
          <a:solidFill>
            <a:schemeClr val="tx1"/>
          </a:solidFill>
          <a:latin typeface="+mn-lt"/>
        </a:defRPr>
      </a:lvl3pPr>
      <a:lvl4pPr marL="1281113" indent="-2921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75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4pPr>
      <a:lvl5pPr marL="1598613" indent="-315913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5pPr>
      <a:lvl6pPr marL="20558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6pPr>
      <a:lvl7pPr marL="25130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7pPr>
      <a:lvl8pPr marL="29702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8pPr>
      <a:lvl9pPr marL="34274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hyperlink" Target="http://www.pygame.org/docs" TargetMode="Externa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228600"/>
            <a:ext cx="7315200" cy="1036638"/>
          </a:xfrm>
        </p:spPr>
        <p:txBody>
          <a:bodyPr/>
          <a:lstStyle/>
          <a:p>
            <a:pPr eaLnBrk="1" hangingPunct="1"/>
            <a:r>
              <a:rPr lang="en-US" sz="4400" dirty="0" smtClean="0"/>
              <a:t>Catapult </a:t>
            </a:r>
            <a:r>
              <a:rPr lang="en-US" sz="4400" dirty="0" smtClean="0"/>
              <a:t>2016</a:t>
            </a:r>
            <a:endParaRPr lang="en-US" sz="1100" dirty="0" smtClean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66800" y="2286000"/>
            <a:ext cx="7127877" cy="2138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513226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228600"/>
            <a:ext cx="7315200" cy="1036638"/>
          </a:xfrm>
        </p:spPr>
        <p:txBody>
          <a:bodyPr/>
          <a:lstStyle/>
          <a:p>
            <a:pPr eaLnBrk="1" hangingPunct="1"/>
            <a:r>
              <a:rPr lang="en-US" sz="4400" dirty="0" smtClean="0"/>
              <a:t>Pygame</a:t>
            </a:r>
            <a:endParaRPr lang="en-US" sz="1100" dirty="0" smtClean="0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1265238"/>
            <a:ext cx="7467600" cy="4876800"/>
          </a:xfrm>
        </p:spPr>
        <p:txBody>
          <a:bodyPr/>
          <a:lstStyle/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Pygame is a library designed for</a:t>
            </a:r>
            <a:br>
              <a:rPr lang="en-US" dirty="0" smtClean="0"/>
            </a:br>
            <a:r>
              <a:rPr lang="en-US" dirty="0" smtClean="0"/>
              <a:t>programming games using 2D graphics.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Compared to zellegraphics, it has:</a:t>
            </a:r>
          </a:p>
          <a:p>
            <a:pPr lvl="1" eaLnBrk="1" hangingPunct="1"/>
            <a:r>
              <a:rPr lang="en-US" dirty="0" smtClean="0"/>
              <a:t>much better mouse and keyboard input</a:t>
            </a:r>
          </a:p>
          <a:p>
            <a:pPr lvl="1" eaLnBrk="1" hangingPunct="1"/>
            <a:r>
              <a:rPr lang="en-US" dirty="0" smtClean="0"/>
              <a:t>much faster drawing commands </a:t>
            </a:r>
          </a:p>
          <a:p>
            <a:pPr lvl="1" eaLnBrk="1" hangingPunct="1"/>
            <a:r>
              <a:rPr lang="en-US" dirty="0" smtClean="0"/>
              <a:t>better image support</a:t>
            </a:r>
          </a:p>
          <a:p>
            <a:pPr lvl="1" eaLnBrk="1" hangingPunct="1"/>
            <a:r>
              <a:rPr lang="en-US" dirty="0" smtClean="0"/>
              <a:t>collision-detection</a:t>
            </a:r>
          </a:p>
          <a:p>
            <a:pPr lvl="1" eaLnBrk="1" hangingPunct="1"/>
            <a:r>
              <a:rPr lang="en-US" dirty="0"/>
              <a:t>s</a:t>
            </a:r>
            <a:r>
              <a:rPr lang="en-US" dirty="0" smtClean="0"/>
              <a:t>ound</a:t>
            </a:r>
            <a:endParaRPr lang="en-US" dirty="0" smtClean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400" dirty="0" smtClean="0"/>
              <a:t>Surfaces</a:t>
            </a:r>
            <a:endParaRPr lang="en-US" sz="4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6645" y="1421102"/>
            <a:ext cx="8229600" cy="4411662"/>
          </a:xfrm>
        </p:spPr>
        <p:txBody>
          <a:bodyPr/>
          <a:lstStyle/>
          <a:p>
            <a:r>
              <a:rPr lang="en-US" dirty="0" smtClean="0"/>
              <a:t>In Pygame many drawn objects are Surfaces</a:t>
            </a:r>
          </a:p>
          <a:p>
            <a:r>
              <a:rPr lang="en-US" dirty="0" smtClean="0"/>
              <a:t>Pygame draws the Surfaces as layers on top of each other. </a:t>
            </a:r>
          </a:p>
          <a:p>
            <a:r>
              <a:rPr lang="en-US" dirty="0" smtClean="0"/>
              <a:t>Different surfaces are able to detect collisions with one another based on a “rectangle” that bounds it</a:t>
            </a:r>
          </a:p>
          <a:p>
            <a:r>
              <a:rPr lang="en-US" dirty="0" smtClean="0"/>
              <a:t>Pygame.draw draws things ON TOP of a given surface, it does not create a new surface.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300770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3627" y="2619373"/>
            <a:ext cx="5162550" cy="51435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0" y="1804193"/>
            <a:ext cx="4143375" cy="42862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400" dirty="0" smtClean="0"/>
              <a:t>Surfaces (cont.)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24300" y="799484"/>
            <a:ext cx="4790072" cy="5109410"/>
          </a:xfrm>
          <a:prstGeom prst="rect">
            <a:avLst/>
          </a:prstGeom>
        </p:spPr>
      </p:pic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 rotWithShape="1">
          <a:blip r:embed="rId5"/>
          <a:srcRect t="25106"/>
          <a:stretch/>
        </p:blipFill>
        <p:spPr>
          <a:xfrm>
            <a:off x="263236" y="3775469"/>
            <a:ext cx="5572125" cy="111997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924300" y="799484"/>
            <a:ext cx="4876800" cy="51094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14161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381000"/>
            <a:ext cx="7315200" cy="1036638"/>
          </a:xfrm>
        </p:spPr>
        <p:txBody>
          <a:bodyPr/>
          <a:lstStyle/>
          <a:p>
            <a:pPr eaLnBrk="1" hangingPunct="1">
              <a:defRPr/>
            </a:pPr>
            <a:r>
              <a:rPr lang="en-US" sz="4000" dirty="0" smtClean="0"/>
              <a:t>Moving objects on </a:t>
            </a:r>
            <a:br>
              <a:rPr lang="en-US" sz="4000" dirty="0" smtClean="0"/>
            </a:br>
            <a:r>
              <a:rPr lang="en-US" sz="4000" dirty="0" smtClean="0"/>
              <a:t>screen </a:t>
            </a:r>
            <a:r>
              <a:rPr lang="en-US" sz="4000" dirty="0"/>
              <a:t>is much different</a:t>
            </a:r>
          </a:p>
        </p:txBody>
      </p:sp>
      <p:sp>
        <p:nvSpPr>
          <p:cNvPr id="51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81000" y="1600200"/>
            <a:ext cx="7467600" cy="4876800"/>
          </a:xfrm>
        </p:spPr>
        <p:txBody>
          <a:bodyPr/>
          <a:lstStyle/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With zellegraphics, you could do things like </a:t>
            </a:r>
            <a:r>
              <a:rPr lang="en-US" b="1" dirty="0" smtClean="0"/>
              <a:t>circle. Move(dx</a:t>
            </a:r>
            <a:r>
              <a:rPr lang="en-US" b="1" dirty="0" smtClean="0"/>
              <a:t>, dy)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In </a:t>
            </a:r>
            <a:r>
              <a:rPr lang="en-US" dirty="0"/>
              <a:t>P</a:t>
            </a:r>
            <a:r>
              <a:rPr lang="en-US" dirty="0" smtClean="0"/>
              <a:t>ygame</a:t>
            </a:r>
            <a:r>
              <a:rPr lang="en-US" dirty="0" smtClean="0"/>
              <a:t>, you repeatedly: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	Change the coordinates of your object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	Blank out the screen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	Redraw your item(s) in the new location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	cause them to display</a:t>
            </a:r>
          </a:p>
          <a:p>
            <a:pPr eaLnBrk="1" hangingPunct="1">
              <a:buFont typeface="Wingdings" pitchFamily="2" charset="2"/>
              <a:buNone/>
            </a:pPr>
            <a:endParaRPr lang="en-US" dirty="0" smtClean="0"/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This is done in the </a:t>
            </a:r>
            <a:r>
              <a:rPr lang="en-US" b="1" dirty="0" smtClean="0"/>
              <a:t>event loop</a:t>
            </a:r>
            <a:r>
              <a:rPr lang="en-US" dirty="0" smtClean="0"/>
              <a:t> (next slide)</a:t>
            </a:r>
          </a:p>
          <a:p>
            <a:pPr eaLnBrk="1" hangingPunct="1">
              <a:buFont typeface="Wingdings" pitchFamily="2" charset="2"/>
              <a:buNone/>
            </a:pPr>
            <a:r>
              <a:rPr lang="en-US" dirty="0" smtClean="0"/>
              <a:t>	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381000"/>
            <a:ext cx="7315200" cy="1036638"/>
          </a:xfrm>
        </p:spPr>
        <p:txBody>
          <a:bodyPr/>
          <a:lstStyle/>
          <a:p>
            <a:pPr eaLnBrk="1" hangingPunct="1">
              <a:defRPr/>
            </a:pPr>
            <a:r>
              <a:rPr lang="en-US" sz="4000" dirty="0" smtClean="0"/>
              <a:t>Event </a:t>
            </a:r>
            <a:r>
              <a:rPr lang="en-US" sz="4000" dirty="0" smtClean="0"/>
              <a:t>Loop</a:t>
            </a:r>
            <a:endParaRPr lang="en-US" sz="1050" dirty="0" smtClean="0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81000" y="1417638"/>
            <a:ext cx="7467600" cy="4876800"/>
          </a:xfrm>
        </p:spPr>
        <p:txBody>
          <a:bodyPr/>
          <a:lstStyle/>
          <a:p>
            <a:pPr eaLnBrk="1" hangingPunct="1">
              <a:buFont typeface="Wingdings" pitchFamily="2" charset="2"/>
              <a:buNone/>
              <a:defRPr/>
            </a:pPr>
            <a:r>
              <a:rPr lang="en-US" dirty="0" smtClean="0"/>
              <a:t>In an infinite loop, 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get input from the user, using it to change the state of your object (like the location)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other code that affects objects (like collisions)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blank out the screen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redraw your item(s) in the new location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cause everything to display</a:t>
            </a:r>
          </a:p>
          <a:p>
            <a:pPr eaLnBrk="1" hangingPunct="1">
              <a:buFont typeface="Wingdings" pitchFamily="2" charset="2"/>
              <a:buNone/>
              <a:defRPr/>
            </a:pPr>
            <a:endParaRPr lang="en-US" dirty="0" smtClean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 smtClean="0"/>
              <a:t>Event</a:t>
            </a:r>
            <a:r>
              <a:rPr lang="en-US" dirty="0" smtClean="0"/>
              <a:t> </a:t>
            </a:r>
            <a:r>
              <a:rPr lang="en-US" sz="4000" dirty="0" smtClean="0"/>
              <a:t>Loop (cont.)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while True:</a:t>
            </a:r>
          </a:p>
          <a:p>
            <a:pPr marL="344487" lvl="1" indent="0">
              <a:buNone/>
            </a:pPr>
            <a:r>
              <a:rPr lang="en-US" dirty="0" smtClean="0"/>
              <a:t>	events = pygame.event.get()</a:t>
            </a:r>
          </a:p>
          <a:p>
            <a:pPr marL="344487" lvl="1" indent="0">
              <a:buNone/>
            </a:pPr>
            <a:r>
              <a:rPr lang="en-US" dirty="0"/>
              <a:t>	</a:t>
            </a:r>
            <a:r>
              <a:rPr lang="en-US" dirty="0" smtClean="0"/>
              <a:t>for event in events:</a:t>
            </a:r>
          </a:p>
          <a:p>
            <a:pPr marL="344487" lvl="1" indent="0">
              <a:buNone/>
            </a:pPr>
            <a:r>
              <a:rPr lang="en-US" dirty="0"/>
              <a:t>		</a:t>
            </a:r>
            <a:r>
              <a:rPr lang="en-US" dirty="0" smtClean="0"/>
              <a:t>if event.type = QUIT:</a:t>
            </a:r>
          </a:p>
          <a:p>
            <a:pPr marL="344487" lvl="1" indent="0">
              <a:buNone/>
            </a:pPr>
            <a:r>
              <a:rPr lang="en-US" dirty="0"/>
              <a:t>	</a:t>
            </a:r>
            <a:r>
              <a:rPr lang="en-US" dirty="0" smtClean="0"/>
              <a:t>		…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111160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 smtClean="0"/>
              <a:t>Colors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Zellegraphics had built in colors: “red”, “blue”, etc.</a:t>
            </a:r>
          </a:p>
          <a:p>
            <a:r>
              <a:rPr lang="en-US" dirty="0" smtClean="0"/>
              <a:t>pygame.Color(</a:t>
            </a:r>
            <a:r>
              <a:rPr lang="en-US" dirty="0" err="1" smtClean="0"/>
              <a:t>color_name</a:t>
            </a:r>
            <a:r>
              <a:rPr lang="en-US" dirty="0"/>
              <a:t>)</a:t>
            </a:r>
            <a:endParaRPr lang="en-US" dirty="0" smtClean="0"/>
          </a:p>
          <a:p>
            <a:r>
              <a:rPr lang="en-US" dirty="0"/>
              <a:t>Red = [255, 0, 0]</a:t>
            </a:r>
          </a:p>
          <a:p>
            <a:r>
              <a:rPr lang="en-US" dirty="0" smtClean="0"/>
              <a:t>Blue = [0, 0, 255]</a:t>
            </a:r>
          </a:p>
          <a:p>
            <a:r>
              <a:rPr lang="en-US" dirty="0" smtClean="0"/>
              <a:t>Lime Green = [50, 205, 50]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45420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274638"/>
            <a:ext cx="7543800" cy="868362"/>
          </a:xfrm>
        </p:spPr>
        <p:txBody>
          <a:bodyPr/>
          <a:lstStyle/>
          <a:p>
            <a:r>
              <a:rPr lang="en-US" dirty="0" smtClean="0"/>
              <a:t>Pygame Documentation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295400"/>
            <a:ext cx="8229600" cy="4411662"/>
          </a:xfrm>
        </p:spPr>
        <p:txBody>
          <a:bodyPr/>
          <a:lstStyle/>
          <a:p>
            <a:r>
              <a:rPr lang="en-US" dirty="0">
                <a:hlinkClick r:id="rId2"/>
              </a:rPr>
              <a:t>http://</a:t>
            </a:r>
            <a:r>
              <a:rPr lang="en-US" dirty="0" smtClean="0">
                <a:hlinkClick r:id="rId2"/>
              </a:rPr>
              <a:t>www.pygame.org/docs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6056" y="1981200"/>
            <a:ext cx="7933544" cy="4853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902037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228600"/>
            <a:ext cx="7315200" cy="1036638"/>
          </a:xfrm>
        </p:spPr>
        <p:txBody>
          <a:bodyPr/>
          <a:lstStyle/>
          <a:p>
            <a:pPr eaLnBrk="1" hangingPunct="1"/>
            <a:r>
              <a:rPr lang="en-US" sz="4400" dirty="0" smtClean="0"/>
              <a:t>Caution</a:t>
            </a:r>
            <a:endParaRPr lang="en-US" sz="1100" dirty="0" smtClean="0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81000" y="1752600"/>
            <a:ext cx="7467600" cy="4876800"/>
          </a:xfrm>
        </p:spPr>
        <p:txBody>
          <a:bodyPr/>
          <a:lstStyle/>
          <a:p>
            <a:pPr eaLnBrk="1" hangingPunct="1"/>
            <a:r>
              <a:rPr lang="en-US" sz="2800" dirty="0" smtClean="0"/>
              <a:t>At the end of your project, you’ll be given an opportunity to make a standalone (.exe) version of your project. For this to work, all pygame fonts that you </a:t>
            </a:r>
            <a:r>
              <a:rPr lang="en-US" sz="2800" dirty="0"/>
              <a:t>use </a:t>
            </a:r>
            <a:r>
              <a:rPr lang="en-US" sz="2800" dirty="0" smtClean="0"/>
              <a:t>should be </a:t>
            </a:r>
            <a:r>
              <a:rPr lang="en-US" sz="2800" b="1" dirty="0" smtClean="0"/>
              <a:t>SysFonts</a:t>
            </a:r>
            <a:r>
              <a:rPr lang="en-US" sz="2800" dirty="0" smtClean="0"/>
              <a:t> (created using pygame.font.SysFont) and the pygame default font should not be used [i.e. don’t use pygame.font.SysFont(None, 12)]</a:t>
            </a:r>
            <a:endParaRPr lang="en-US" sz="2800" dirty="0"/>
          </a:p>
          <a:p>
            <a:pPr eaLnBrk="1" hangingPunct="1"/>
            <a:r>
              <a:rPr lang="en-US" sz="2800" dirty="0" smtClean="0"/>
              <a:t>pygame.time </a:t>
            </a:r>
            <a:r>
              <a:rPr lang="en-US" sz="2800" dirty="0" smtClean="0"/>
              <a:t>keeps time in </a:t>
            </a:r>
            <a:r>
              <a:rPr lang="en-US" sz="2800" b="1" dirty="0" smtClean="0"/>
              <a:t>milliseconds</a:t>
            </a:r>
            <a:r>
              <a:rPr lang="en-US" sz="2800" dirty="0" smtClean="0"/>
              <a:t> not seconds</a:t>
            </a:r>
            <a:endParaRPr lang="en-US" sz="2400" dirty="0" smtClean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Demos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Snow</a:t>
            </a:r>
          </a:p>
          <a:p>
            <a:r>
              <a:rPr lang="en-US" dirty="0" smtClean="0"/>
              <a:t>Controllable Ball</a:t>
            </a:r>
          </a:p>
          <a:p>
            <a:r>
              <a:rPr lang="en-US" dirty="0" smtClean="0"/>
              <a:t>Moving </a:t>
            </a:r>
            <a:r>
              <a:rPr lang="en-US" dirty="0" smtClean="0"/>
              <a:t>Smilies (Take 2</a:t>
            </a:r>
            <a:r>
              <a:rPr lang="en-US" dirty="0" smtClean="0"/>
              <a:t>)</a:t>
            </a: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Things to Remember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i</a:t>
            </a:r>
            <a:r>
              <a:rPr lang="en-US" dirty="0" smtClean="0"/>
              <a:t>mport pygame</a:t>
            </a:r>
          </a:p>
          <a:p>
            <a:r>
              <a:rPr lang="en-US" dirty="0"/>
              <a:t>f</a:t>
            </a:r>
            <a:r>
              <a:rPr lang="en-US" dirty="0" smtClean="0"/>
              <a:t>rom pygame.locals import *</a:t>
            </a:r>
          </a:p>
          <a:p>
            <a:r>
              <a:rPr lang="en-US" dirty="0" smtClean="0"/>
              <a:t>pygame.init()</a:t>
            </a:r>
          </a:p>
          <a:p>
            <a:r>
              <a:rPr lang="en-US" dirty="0" smtClean="0"/>
              <a:t>Must have event loop</a:t>
            </a:r>
          </a:p>
          <a:p>
            <a:r>
              <a:rPr lang="en-US" dirty="0" smtClean="0"/>
              <a:t>pygame.display.update()</a:t>
            </a:r>
            <a:endParaRPr lang="en-US" dirty="0"/>
          </a:p>
          <a:p>
            <a:r>
              <a:rPr lang="en-US" dirty="0" smtClean="0"/>
              <a:t>pygame.display.flip()</a:t>
            </a:r>
          </a:p>
          <a:p>
            <a:r>
              <a:rPr lang="en-US" dirty="0"/>
              <a:t>p</a:t>
            </a:r>
            <a:r>
              <a:rPr lang="en-US" dirty="0" smtClean="0"/>
              <a:t>ygame.quit()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223636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Network">
  <a:themeElements>
    <a:clrScheme name="Network 10">
      <a:dk1>
        <a:srgbClr val="000000"/>
      </a:dk1>
      <a:lt1>
        <a:srgbClr val="FFFFFF"/>
      </a:lt1>
      <a:dk2>
        <a:srgbClr val="330066"/>
      </a:dk2>
      <a:lt2>
        <a:srgbClr val="808080"/>
      </a:lt2>
      <a:accent1>
        <a:srgbClr val="CCCC00"/>
      </a:accent1>
      <a:accent2>
        <a:srgbClr val="669999"/>
      </a:accent2>
      <a:accent3>
        <a:srgbClr val="FFFFFF"/>
      </a:accent3>
      <a:accent4>
        <a:srgbClr val="000000"/>
      </a:accent4>
      <a:accent5>
        <a:srgbClr val="E2E2AA"/>
      </a:accent5>
      <a:accent6>
        <a:srgbClr val="5C8A8A"/>
      </a:accent6>
      <a:hlink>
        <a:srgbClr val="7E9CE8"/>
      </a:hlink>
      <a:folHlink>
        <a:srgbClr val="D8D8EC"/>
      </a:folHlink>
    </a:clrScheme>
    <a:fontScheme name="Networ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non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non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Network 1">
        <a:dk1>
          <a:srgbClr val="4F747B"/>
        </a:dk1>
        <a:lt1>
          <a:srgbClr val="FFFFFF"/>
        </a:lt1>
        <a:dk2>
          <a:srgbClr val="000000"/>
        </a:dk2>
        <a:lt2>
          <a:srgbClr val="C0C0C0"/>
        </a:lt2>
        <a:accent1>
          <a:srgbClr val="859868"/>
        </a:accent1>
        <a:accent2>
          <a:srgbClr val="5F5F5F"/>
        </a:accent2>
        <a:accent3>
          <a:srgbClr val="AAAAAA"/>
        </a:accent3>
        <a:accent4>
          <a:srgbClr val="DADADA"/>
        </a:accent4>
        <a:accent5>
          <a:srgbClr val="C2CAB9"/>
        </a:accent5>
        <a:accent6>
          <a:srgbClr val="555555"/>
        </a:accent6>
        <a:hlink>
          <a:srgbClr val="5F5F5F"/>
        </a:hlink>
        <a:folHlink>
          <a:srgbClr val="BA121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2">
        <a:dk1>
          <a:srgbClr val="3C0000"/>
        </a:dk1>
        <a:lt1>
          <a:srgbClr val="FFFFFF"/>
        </a:lt1>
        <a:dk2>
          <a:srgbClr val="4D0B0B"/>
        </a:dk2>
        <a:lt2>
          <a:srgbClr val="FFFFFF"/>
        </a:lt2>
        <a:accent1>
          <a:srgbClr val="666633"/>
        </a:accent1>
        <a:accent2>
          <a:srgbClr val="CC3300"/>
        </a:accent2>
        <a:accent3>
          <a:srgbClr val="B2AAAA"/>
        </a:accent3>
        <a:accent4>
          <a:srgbClr val="DADADA"/>
        </a:accent4>
        <a:accent5>
          <a:srgbClr val="B8B8AD"/>
        </a:accent5>
        <a:accent6>
          <a:srgbClr val="B92D00"/>
        </a:accent6>
        <a:hlink>
          <a:srgbClr val="CC9900"/>
        </a:hlink>
        <a:folHlink>
          <a:srgbClr val="CCCC33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3">
        <a:dk1>
          <a:srgbClr val="666699"/>
        </a:dk1>
        <a:lt1>
          <a:srgbClr val="FFFFFF"/>
        </a:lt1>
        <a:dk2>
          <a:srgbClr val="15192B"/>
        </a:dk2>
        <a:lt2>
          <a:srgbClr val="CCCCFF"/>
        </a:lt2>
        <a:accent1>
          <a:srgbClr val="4F893D"/>
        </a:accent1>
        <a:accent2>
          <a:srgbClr val="666699"/>
        </a:accent2>
        <a:accent3>
          <a:srgbClr val="AAABAC"/>
        </a:accent3>
        <a:accent4>
          <a:srgbClr val="DADADA"/>
        </a:accent4>
        <a:accent5>
          <a:srgbClr val="B2C4AF"/>
        </a:accent5>
        <a:accent6>
          <a:srgbClr val="5C5C8A"/>
        </a:accent6>
        <a:hlink>
          <a:srgbClr val="CC9900"/>
        </a:hlink>
        <a:folHlink>
          <a:srgbClr val="4837C7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4">
        <a:dk1>
          <a:srgbClr val="666699"/>
        </a:dk1>
        <a:lt1>
          <a:srgbClr val="FFFFFF"/>
        </a:lt1>
        <a:dk2>
          <a:srgbClr val="86001A"/>
        </a:dk2>
        <a:lt2>
          <a:srgbClr val="CCCC66"/>
        </a:lt2>
        <a:accent1>
          <a:srgbClr val="FF3300"/>
        </a:accent1>
        <a:accent2>
          <a:srgbClr val="FF6600"/>
        </a:accent2>
        <a:accent3>
          <a:srgbClr val="C3AAAB"/>
        </a:accent3>
        <a:accent4>
          <a:srgbClr val="DADADA"/>
        </a:accent4>
        <a:accent5>
          <a:srgbClr val="FFADAA"/>
        </a:accent5>
        <a:accent6>
          <a:srgbClr val="E75C00"/>
        </a:accent6>
        <a:hlink>
          <a:srgbClr val="CC9900"/>
        </a:hlink>
        <a:folHlink>
          <a:srgbClr val="FF00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5">
        <a:dk1>
          <a:srgbClr val="666699"/>
        </a:dk1>
        <a:lt1>
          <a:srgbClr val="FFFFFF"/>
        </a:lt1>
        <a:dk2>
          <a:srgbClr val="000054"/>
        </a:dk2>
        <a:lt2>
          <a:srgbClr val="FFFFFF"/>
        </a:lt2>
        <a:accent1>
          <a:srgbClr val="3333FF"/>
        </a:accent1>
        <a:accent2>
          <a:srgbClr val="006699"/>
        </a:accent2>
        <a:accent3>
          <a:srgbClr val="AAAAB3"/>
        </a:accent3>
        <a:accent4>
          <a:srgbClr val="DADADA"/>
        </a:accent4>
        <a:accent5>
          <a:srgbClr val="ADADFF"/>
        </a:accent5>
        <a:accent6>
          <a:srgbClr val="005C8A"/>
        </a:accent6>
        <a:hlink>
          <a:srgbClr val="669900"/>
        </a:hlink>
        <a:folHlink>
          <a:srgbClr val="0000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6">
        <a:dk1>
          <a:srgbClr val="808080"/>
        </a:dk1>
        <a:lt1>
          <a:srgbClr val="FFFFFF"/>
        </a:lt1>
        <a:dk2>
          <a:srgbClr val="30054B"/>
        </a:dk2>
        <a:lt2>
          <a:srgbClr val="FFFFFF"/>
        </a:lt2>
        <a:accent1>
          <a:srgbClr val="797B9B"/>
        </a:accent1>
        <a:accent2>
          <a:srgbClr val="6B4FB1"/>
        </a:accent2>
        <a:accent3>
          <a:srgbClr val="ADAAB1"/>
        </a:accent3>
        <a:accent4>
          <a:srgbClr val="DADADA"/>
        </a:accent4>
        <a:accent5>
          <a:srgbClr val="BEBFCB"/>
        </a:accent5>
        <a:accent6>
          <a:srgbClr val="6047A0"/>
        </a:accent6>
        <a:hlink>
          <a:srgbClr val="7AACCE"/>
        </a:hlink>
        <a:folHlink>
          <a:srgbClr val="D8D8E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7">
        <a:dk1>
          <a:srgbClr val="808080"/>
        </a:dk1>
        <a:lt1>
          <a:srgbClr val="FFFFCC"/>
        </a:lt1>
        <a:dk2>
          <a:srgbClr val="29527B"/>
        </a:dk2>
        <a:lt2>
          <a:srgbClr val="FFFFFF"/>
        </a:lt2>
        <a:accent1>
          <a:srgbClr val="CCCC00"/>
        </a:accent1>
        <a:accent2>
          <a:srgbClr val="669999"/>
        </a:accent2>
        <a:accent3>
          <a:srgbClr val="ACB3BF"/>
        </a:accent3>
        <a:accent4>
          <a:srgbClr val="DADAAE"/>
        </a:accent4>
        <a:accent5>
          <a:srgbClr val="E2E2AA"/>
        </a:accent5>
        <a:accent6>
          <a:srgbClr val="5C8A8A"/>
        </a:accent6>
        <a:hlink>
          <a:srgbClr val="D8D8EC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8">
        <a:dk1>
          <a:srgbClr val="666699"/>
        </a:dk1>
        <a:lt1>
          <a:srgbClr val="FFFFFF"/>
        </a:lt1>
        <a:dk2>
          <a:srgbClr val="476949"/>
        </a:dk2>
        <a:lt2>
          <a:srgbClr val="FFFFFF"/>
        </a:lt2>
        <a:accent1>
          <a:srgbClr val="CC6600"/>
        </a:accent1>
        <a:accent2>
          <a:srgbClr val="CC9900"/>
        </a:accent2>
        <a:accent3>
          <a:srgbClr val="B1B9B1"/>
        </a:accent3>
        <a:accent4>
          <a:srgbClr val="DADADA"/>
        </a:accent4>
        <a:accent5>
          <a:srgbClr val="E2B8AA"/>
        </a:accent5>
        <a:accent6>
          <a:srgbClr val="B98A00"/>
        </a:accent6>
        <a:hlink>
          <a:srgbClr val="669900"/>
        </a:hlink>
        <a:folHlink>
          <a:srgbClr val="A452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9">
        <a:dk1>
          <a:srgbClr val="000000"/>
        </a:dk1>
        <a:lt1>
          <a:srgbClr val="FFFFFF"/>
        </a:lt1>
        <a:dk2>
          <a:srgbClr val="7C1302"/>
        </a:dk2>
        <a:lt2>
          <a:srgbClr val="CC9900"/>
        </a:lt2>
        <a:accent1>
          <a:srgbClr val="CC9900"/>
        </a:accent1>
        <a:accent2>
          <a:srgbClr val="CC3300"/>
        </a:accent2>
        <a:accent3>
          <a:srgbClr val="FFFFFF"/>
        </a:accent3>
        <a:accent4>
          <a:srgbClr val="000000"/>
        </a:accent4>
        <a:accent5>
          <a:srgbClr val="E2CAAA"/>
        </a:accent5>
        <a:accent6>
          <a:srgbClr val="B92D00"/>
        </a:accent6>
        <a:hlink>
          <a:srgbClr val="808080"/>
        </a:hlink>
        <a:folHlink>
          <a:srgbClr val="CC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Network 10">
        <a:dk1>
          <a:srgbClr val="000000"/>
        </a:dk1>
        <a:lt1>
          <a:srgbClr val="FFFFFF"/>
        </a:lt1>
        <a:dk2>
          <a:srgbClr val="330066"/>
        </a:dk2>
        <a:lt2>
          <a:srgbClr val="808080"/>
        </a:lt2>
        <a:accent1>
          <a:srgbClr val="CCCC00"/>
        </a:accent1>
        <a:accent2>
          <a:srgbClr val="669999"/>
        </a:accent2>
        <a:accent3>
          <a:srgbClr val="FFFFFF"/>
        </a:accent3>
        <a:accent4>
          <a:srgbClr val="000000"/>
        </a:accent4>
        <a:accent5>
          <a:srgbClr val="E2E2AA"/>
        </a:accent5>
        <a:accent6>
          <a:srgbClr val="5C8A8A"/>
        </a:accent6>
        <a:hlink>
          <a:srgbClr val="7E9CE8"/>
        </a:hlink>
        <a:folHlink>
          <a:srgbClr val="D8D8EC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Network</Template>
  <TotalTime>10945</TotalTime>
  <Words>325</Words>
  <Application>Microsoft Office PowerPoint</Application>
  <PresentationFormat>On-screen Show (4:3)</PresentationFormat>
  <Paragraphs>69</Paragraphs>
  <Slides>12</Slides>
  <Notes>6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5" baseType="lpstr">
      <vt:lpstr>Arial</vt:lpstr>
      <vt:lpstr>Wingdings</vt:lpstr>
      <vt:lpstr>Network</vt:lpstr>
      <vt:lpstr>Catapult 2016</vt:lpstr>
      <vt:lpstr>Pygame</vt:lpstr>
      <vt:lpstr>Surfaces</vt:lpstr>
      <vt:lpstr>Surfaces (cont.)</vt:lpstr>
      <vt:lpstr>Moving objects on  screen is much different</vt:lpstr>
      <vt:lpstr>Event Loop</vt:lpstr>
      <vt:lpstr>Event Loop (cont.)</vt:lpstr>
      <vt:lpstr>Colors</vt:lpstr>
      <vt:lpstr>Pygame Documentation</vt:lpstr>
      <vt:lpstr>Caution</vt:lpstr>
      <vt:lpstr>Demos</vt:lpstr>
      <vt:lpstr>Things to Remember</vt:lpstr>
    </vt:vector>
  </TitlesOfParts>
  <Company>Rose-Hulman Institute of Technology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Java Programming</dc:title>
  <dc:creator>RHIT</dc:creator>
  <cp:lastModifiedBy>Kiana Caston</cp:lastModifiedBy>
  <cp:revision>255</cp:revision>
  <dcterms:created xsi:type="dcterms:W3CDTF">2002-07-02T15:57:21Z</dcterms:created>
  <dcterms:modified xsi:type="dcterms:W3CDTF">2016-06-20T15:49:32Z</dcterms:modified>
</cp:coreProperties>
</file>