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74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37" autoAdjust="0"/>
  </p:normalViewPr>
  <p:slideViewPr>
    <p:cSldViewPr>
      <p:cViewPr varScale="1">
        <p:scale>
          <a:sx n="60" d="100"/>
          <a:sy n="60" d="100"/>
        </p:scale>
        <p:origin x="-13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A1E12-6129-4F97-AB19-343463CA07D1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AB177-E162-47FD-9256-253AEF431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3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http://www.marchpr.com/blog/2011/09/social-media-dos-and-don%E2%80%99ts/.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8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See, for example, http://www.the-software-experts.com/e_dta-sw-process-food.php, or http://www.scribd.com/doc/11161107/Fallacy-of-ISO-CMMI-Certifications.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6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http://www.c-sharpcorner.com/uploadfile/nipuntomar/cmmi-capability-maturity-model-integration/.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86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Kan</a:t>
            </a:r>
            <a:r>
              <a:rPr lang="en-US" dirty="0" smtClean="0"/>
              <a:t> p 443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51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http://www.selinaogrady.com/post/29256819032/ritual-religion-and-violence-are-the.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9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http://www.vi-hotels.com/en/loipersdorf/special-offers/pure-fasting-enjoyment-base-fasting/.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69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http://www.scrumalliance.org/community/articles/2008/july/agile-and-cmmi-better-together.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3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Kan</a:t>
            </a:r>
            <a:r>
              <a:rPr lang="en-US" dirty="0" smtClean="0"/>
              <a:t> p 447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502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</a:t>
            </a:r>
            <a:r>
              <a:rPr lang="en-US" baseline="0" dirty="0" smtClean="0"/>
              <a:t> from http://speakoutsarasota.com/a-field-of-dreams-can-come-true/.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2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http://filmschoolrejects.com/news/comic-con-episode-iv-a-fans-hope-trailer-is-a-geek-celebration.php.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0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9342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crum.jeffsutherland.com/2007/09/scrum-and-cmmi-level-5-magic-potion-fo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339975"/>
            <a:ext cx="4343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Do’s and Don’ts of Software Process Improvement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6400800" cy="1752600"/>
          </a:xfrm>
        </p:spPr>
        <p:txBody>
          <a:bodyPr/>
          <a:lstStyle/>
          <a:p>
            <a:r>
              <a:rPr lang="en-US" dirty="0" smtClean="0"/>
              <a:t>Steve Chenoweth, RHIT</a:t>
            </a:r>
            <a:endParaRPr lang="en-US" dirty="0"/>
          </a:p>
        </p:txBody>
      </p:sp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1026" name="Picture 2" descr="http://www.marchpr.com/wp-content/uploads/2011/09/Dos_and_Dont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28600"/>
            <a:ext cx="337185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6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“Faster / cheaper / better?”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CMM people disagree it’s “Pick any two!”</a:t>
            </a:r>
          </a:p>
          <a:p>
            <a:pPr lvl="1"/>
            <a:r>
              <a:rPr lang="en-US" dirty="0" smtClean="0"/>
              <a:t>They say, “Pick any one!”</a:t>
            </a:r>
          </a:p>
          <a:p>
            <a:r>
              <a:rPr lang="en-US" dirty="0" smtClean="0"/>
              <a:t>Create an SEPG (Software Engineering Process Group), and start by asking senior management questions like:</a:t>
            </a:r>
          </a:p>
          <a:p>
            <a:pPr lvl="1"/>
            <a:r>
              <a:rPr lang="en-US" dirty="0" smtClean="0"/>
              <a:t>What is the business imperative in our marketplace?</a:t>
            </a:r>
          </a:p>
          <a:p>
            <a:pPr lvl="1"/>
            <a:r>
              <a:rPr lang="en-US" dirty="0" smtClean="0"/>
              <a:t>What gives us a competitive edge?</a:t>
            </a:r>
          </a:p>
          <a:p>
            <a:pPr lvl="1"/>
            <a:r>
              <a:rPr lang="en-US" dirty="0" smtClean="0"/>
              <a:t>Why do customers buy from competitors?</a:t>
            </a:r>
          </a:p>
          <a:p>
            <a:r>
              <a:rPr lang="en-US" dirty="0" smtClean="0"/>
              <a:t>Management needs to set these priorities.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1600200"/>
            <a:ext cx="4038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Level 2 = “Managed”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468563"/>
          </a:xfrm>
        </p:spPr>
        <p:txBody>
          <a:bodyPr>
            <a:noAutofit/>
          </a:bodyPr>
          <a:lstStyle/>
          <a:p>
            <a:r>
              <a:rPr lang="en-US" sz="2400" dirty="0" smtClean="0"/>
              <a:t>Beyond “everyone work harder” or “longer”.</a:t>
            </a:r>
          </a:p>
          <a:p>
            <a:r>
              <a:rPr lang="en-US" sz="2400" dirty="0" smtClean="0"/>
              <a:t>Use science to reduce cycle time.</a:t>
            </a:r>
          </a:p>
          <a:p>
            <a:r>
              <a:rPr lang="en-US" sz="2400" dirty="0" smtClean="0"/>
              <a:t>Reduce time to delivery.</a:t>
            </a:r>
          </a:p>
          <a:p>
            <a:r>
              <a:rPr lang="en-US" sz="2400" dirty="0" smtClean="0"/>
              <a:t>Not – circumvent existing processes and standards.</a:t>
            </a:r>
          </a:p>
          <a:p>
            <a:r>
              <a:rPr lang="en-US" sz="2400" dirty="0" smtClean="0"/>
              <a:t>Avoid the “ritualistic dance.”</a:t>
            </a:r>
          </a:p>
          <a:p>
            <a:pPr lvl="1"/>
            <a:r>
              <a:rPr lang="en-US" sz="2000" dirty="0" smtClean="0"/>
              <a:t>Game playing with the customers, about delivery dates and what they’ll get.</a:t>
            </a:r>
          </a:p>
          <a:p>
            <a:r>
              <a:rPr lang="en-US" sz="2400" dirty="0" smtClean="0"/>
              <a:t>Need estimates you can believe in.</a:t>
            </a:r>
            <a:endParaRPr lang="en-US" sz="2400" dirty="0"/>
          </a:p>
        </p:txBody>
      </p:sp>
      <p:pic>
        <p:nvPicPr>
          <p:cNvPr id="2050" name="Picture 2" descr="http://traditions.cultural-china.com/chinaWH/images/exbig_images/097eb7fa3763a13cbf4327c125ebab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4069772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193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achieve?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Gather and analyze historical data</a:t>
            </a:r>
          </a:p>
          <a:p>
            <a:pPr marL="914400" lvl="1" indent="-514350"/>
            <a:r>
              <a:rPr lang="en-US" dirty="0" smtClean="0"/>
              <a:t>To develop and calibrate estimation models.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Codify good engineering and management practices that lead to more reliable results.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Establish the means to control the product’s requirements and configuration baselines.</a:t>
            </a:r>
          </a:p>
          <a:p>
            <a:pPr marL="914400" lvl="1" indent="-514350"/>
            <a:r>
              <a:rPr lang="en-US" dirty="0" smtClean="0"/>
              <a:t>“What” are you building?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Enjoy the strong support </a:t>
            </a:r>
            <a:br>
              <a:rPr lang="en-US" dirty="0" smtClean="0"/>
            </a:br>
            <a:r>
              <a:rPr lang="en-US" dirty="0" smtClean="0"/>
              <a:t>of leadership in achieving </a:t>
            </a:r>
            <a:br>
              <a:rPr lang="en-US" dirty="0" smtClean="0"/>
            </a:br>
            <a:r>
              <a:rPr lang="en-US" dirty="0" smtClean="0"/>
              <a:t>this goal.</a:t>
            </a:r>
            <a:endParaRPr lang="en-US" dirty="0"/>
          </a:p>
        </p:txBody>
      </p:sp>
      <p:pic>
        <p:nvPicPr>
          <p:cNvPr id="3074" name="Picture 2" descr="https://encrypted-tbn3.gstatic.com/images?q=tbn:ANd9GcTo7dj4dNMx6lJnXuLmmcUCNP4_8wgEqKJwctkX9STTclV9G3RJw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565365"/>
            <a:ext cx="2933700" cy="1987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817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Checklists</a:t>
            </a:r>
          </a:p>
          <a:p>
            <a:r>
              <a:rPr lang="en-US" dirty="0" smtClean="0"/>
              <a:t>Assume people know their jobs</a:t>
            </a:r>
          </a:p>
          <a:p>
            <a:r>
              <a:rPr lang="en-US" dirty="0" smtClean="0"/>
              <a:t>Address </a:t>
            </a:r>
            <a:r>
              <a:rPr lang="en-US" i="1" dirty="0" smtClean="0"/>
              <a:t>exceptions</a:t>
            </a:r>
            <a:r>
              <a:rPr lang="en-US" dirty="0" smtClean="0"/>
              <a:t> with training</a:t>
            </a:r>
          </a:p>
          <a:p>
            <a:pPr lvl="1"/>
            <a:r>
              <a:rPr lang="en-US" dirty="0" smtClean="0"/>
              <a:t>Different from standard reference docs</a:t>
            </a:r>
          </a:p>
          <a:p>
            <a:r>
              <a:rPr lang="en-US" dirty="0" smtClean="0"/>
              <a:t>Think – “How do I make this agile?”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55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CMMI + other processes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76400"/>
            <a:ext cx="7010400" cy="4556760"/>
          </a:xfrm>
        </p:spPr>
      </p:pic>
    </p:spTree>
    <p:extLst>
      <p:ext uri="{BB962C8B-B14F-4D97-AF65-F5344CB8AC3E}">
        <p14:creationId xmlns:p14="http://schemas.microsoft.com/office/powerpoint/2010/main" val="359215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the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data to support benefits of process improvement.</a:t>
            </a:r>
          </a:p>
          <a:p>
            <a:pPr lvl="1"/>
            <a:r>
              <a:rPr lang="en-US" dirty="0" smtClean="0"/>
              <a:t>Field-reported defects</a:t>
            </a:r>
          </a:p>
          <a:p>
            <a:pPr lvl="1"/>
            <a:r>
              <a:rPr lang="en-US" dirty="0" smtClean="0"/>
              <a:t>Cost variance</a:t>
            </a:r>
          </a:p>
          <a:p>
            <a:pPr lvl="1"/>
            <a:r>
              <a:rPr lang="en-US" dirty="0" smtClean="0"/>
              <a:t>Schedule variance</a:t>
            </a:r>
          </a:p>
          <a:p>
            <a:pPr lvl="1"/>
            <a:r>
              <a:rPr lang="en-US" dirty="0" smtClean="0"/>
              <a:t>Functional variance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218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process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Pilot projects vs broad deployment and implementation.</a:t>
            </a:r>
          </a:p>
          <a:p>
            <a:r>
              <a:rPr lang="en-US" sz="2800" dirty="0" smtClean="0"/>
              <a:t>Can’t use the “Field of dreams” approach.</a:t>
            </a:r>
          </a:p>
          <a:p>
            <a:r>
              <a:rPr lang="en-US" sz="2800" dirty="0" smtClean="0"/>
              <a:t>“Process releases” to change things.</a:t>
            </a:r>
          </a:p>
          <a:p>
            <a:r>
              <a:rPr lang="en-US" sz="2800" dirty="0" smtClean="0"/>
              <a:t>Monitor adoption rates.</a:t>
            </a:r>
          </a:p>
          <a:p>
            <a:pPr lvl="1"/>
            <a:r>
              <a:rPr lang="en-US" sz="2400" dirty="0" smtClean="0"/>
              <a:t>How many projects “should be using”?</a:t>
            </a:r>
            <a:endParaRPr lang="en-US" sz="2400" dirty="0"/>
          </a:p>
        </p:txBody>
      </p:sp>
      <p:sp>
        <p:nvSpPr>
          <p:cNvPr id="4" name="AutoShape 2" descr="data:image/jpeg;base64,/9j/4AAQSkZJRgABAQAAAQABAAD/2wCEAAkGBxQTEhUUExQWFhQXGRoaGBgYGB4gHxsfIBwgGyAfHhwfHCkgIB8lHR4eIjEhJSkrLi4uHyEzODMsNygtLisBCgoKDg0OGxAQGywkICQsLDQ0LCwsLCwsLCw0LCwsNCwsLCwsLDQsLCwsLCwsLCwsLCwsLCwsLCwsLCwsLCwsLP/AABEIAJgBTAMBIgACEQEDEQH/xAAcAAACAgMBAQAAAAAAAAAAAAAFBgMEAAIHAQj/xABCEAACAQMDAgQEBAUCBQMCBwABAhEDEiEABDFBUQUTImEGMnGBQpGh8CNSscHRBxRigpLh8RUzckODFiQ1U3Ojsv/EABkBAAMBAQEAAAAAAAAAAAAAAAECAwAEBf/EACgRAAICAwACAQMDBQAAAAAAAAABAhEDEiExQRNRYfAEIoEycbHR4f/aAAwDAQACEQMRAD8AUfFRLn78+047f51o2zh2Xov3MKMn64J1fAySyjAVZMRkjv8AnrQ0SSbclg31zI/p9s6o8vRfhBpGtCpnVg0PVH7+3f663s1bYhqEvCKxUBC0D217utqzcFj7TznVGiIIMR/j999EfDqgJIP0Ik9QRwMjj7RpXk+oyxkW0dqPqBMY/qfv0I+ur3iXi71CAZAVQYHWRIHce/31LuNwKlRhb6WtGehyP6kdRBH/ABEivuKFwBIZZXzCSeYE9swJjjMj3EXmLLDwBuZOdbz0Gpq9HJMCJ/yP7H9nXlGnP741a+HM07oj8gnV2kgi1Rn/AD/3/pqJlIx99SqhKk4xHMDBMflP9Ok6WU6Q8YdIBU9uo4/fXVxcN3H1++tvIm2W5MH2gg5yfeP/AJfXXoUSFGGYfqcQABPA9+eNQ3LfEWTumtxgHQytTPM6sl+/THt+5nVaq35ae2yElTKNemdeUMZ1PWbWbfbkkk4WIJJGJ4/8YnpmNPdIyVsI06pgDOQPyInHf/I1C9Mn9D/SfynUm3o2gN2OB7RM9j0H/nVjyv4czDDOegUED9c/+NT+TpdYLRRqUDz+HvPaJx95HcarVE7aI7inCABsfvg9cGDMcnvqkTB76tjlZDJDVlfyu+sZciDqapB1ioScciP6j/z9tVbpWIlZbJFsfTUNLbEgRklgv5zB+kD9dTCncWERgg9hkEGZx2++rNKjFRRAEhSRgCQq/YeoAn7++ud5aOhYLKL01yAYI5/8/WRjUuxRdaJtzK3z8l5EY9RJX6/XjEasUyFPq5gD8oHb7+09NPGaYkoPyWvL17ZrQbga8Xcg409kg/W3SvQtJgxj34H9SPtnoYRtxtzJiMMR9Yn/AMfU6KVVmVPymePoTH5xz0OoUQFZIIFokkxkgA/SGF3vgY1J5joWFvpHsaeDGRmPeO/aQJjpqDb7W7rB/f8Ab+2iWyS0AjCsGAOMwYI7k98YyI66qbj5S/ABt++f7KT7To/JbFeKkSUxBtnH6ah8V8OKZJBB1VZpnv11JUqMQsmegn7d8arZFIHqIOrKIWBaJA5/f7669egT0Mz8vfnj9n66vbDaA06kQTNv2iZBnjmcdV1OWWkWjit9KjJ6cQQCOnef8HVTdKGkjECT+YXH3I0VL23EjJBJwRxGfqLtVKNNCDIIOFM8fzBumAVEj3GmWW0aWKnQHqIBH7/fbXopDU+8oZnvBJ7mMn78/fUQxp11E2qY57PYk5S2mtNrqtQn5IF7gRn5eSeYUC3N3jFD8igKFm3+VMR5jSALjyBBJYDhRrasyFYBBqVCt90LKqfSpjIEvcc4tGtPiOYRKVhWkCSSLabs0XAQSwtAjJ9N2SvpJ8a23w9HKtI2A3BMGZkY/Pr9c6mpLzjpj/t36CPfV2pSRmtT5aSAFs9BPJP8zW/WfbUVCLVMgFn8sZ/HEwAMkwQY9x3GuuOXhzqK8mtKj6sc8ACfbt751vSQCGu9QPq64koCcwBJIInEDEHG6kgNwtwdROR0EQB1mPv7anQPWVKdIm1m9QYsVW54VwvsWJMxB6kkASnO3Rm0uG2woLXgG5Ln55tAAdifYAGByfznffIs1SplfUs+/pYwOsKUziIP3mrBWoEIqTTLMWCi6GZ1xUGTaQRwB61PQjUW2cLTamQrBQlWo7Hhqq3MGAAKwIjmQvTjU035KKLKbUlgL1jPXvn6a9FOfV1MD/8AyP7HRDdb+m1wp2VCFJbcW4JiIQcWqCepEyM9IKakqM2zagkA57rnMdu8assroWMVJ3Ro9MR0+YiB3mI9uevT663osVDCDa0pcOLhBFp4kG37EzM60APyj1C4FYk3cAQOSS3QdvbM273rbRbGpswdodSYC+k8KQZmT6sfLHTSOfoaTjFbED1aZQsDcLlUrgMGmIM4KkDvyDBg602jFhVqKIWQpLYyQGkDkt1iMRqu9Wn/ABkyabWrREWmargBmbIhDSujkywkEDVnwVFhqljEmr6bPZZtc2kWkZiJkmIzpZEJTd2eKrZYLhYLNGAZgZ459z6pH4TqOqnpmM/sR9f8asUUcO6WFQbBBwLyxxkwPSGA+s8DWm7QghHEOpg/8pM54xHOqxmPCKmrYKqJ6usTA1d8KX1GMQp4ME+wwcxPTJAGNTbnZkCYAJmJ5g9xyP79NVtpTgi6IEkzwIB9ifsATnvqkp3B0K8bjLgVpVwVElSQcniQRhwJOJYrPsJ6DWtVWFtMqPUbbiSZYtVVuYAUANxMw+ZGqmx2NS2i6N8y1GpkiAAjmSSCcKRfwcYHTRXxmg3kbXzG9JkmZkK7m0DqFFqjj8ZjDEa5XKmdEJNxso7bbNVYKkNcB7gAFZ9wAsE84jrGodxt0yUll4UwMxyRnvieDmJxq2m5WojUlaDhSRmBElWPAUA3wuBGcrjKW2IULICqsMfcw3bLEkiP8apDK4sEoxkA6oOrdAkGIlgGnE8DB+gBGe2rRWBnXlLbiP8A4wD3IZlQEGDEFhnpOumWVakFicWSU6AgOoBt47q91trSBzBAHtg4I1m0ZTKqbytmAcDNoke8kj6kcHU3h24BT5TdexZg3y/w8kKT+I2MQIuuPMaoyfPZFEgpI4I6tcYUyApGAJwRMnHHs2V+VUmWKLi0FuDA57tdMZ6yTBPJ6ZA7cA2h5UqbQIMnK3fpB/MQI0Qk1b3VgKSwC1pyX+UC78RNxPtd96XiJJAXBAMKekZe4TnMkziQZgTGrYX+6ic5WqKi1tb+cAAfrrNjRkxMHjV+ntFQzIMdDPtGQQcnH/MNdOXIoEo4359G64XsxFxnBwWmQcdD9oPfXnlnyyQsiVJJ4EgQQYIPP5R3MeU6pawwfLYgcNyQRCCZZoF1syLByZjao7fw6jv5qm03Xel1JgkSwqKLiQQVUMDIOIPE5F1lVUjbcmoKaIwIpXXJKQTKr65kGCCsiBkz0xCKLtCBVMXMmYEdXYseB0yZmemZEqNaXYoS5UJAgtTcl5iB6RYYaPUOO+hiOGUEklSVkR80EmOfaQP+EnHTRk76Tk+cKpJu9z+v776vUWmUiTzABJ4Mn6ASZ6QdaVqBAW5StxLcEYPET0EH89RU6pDBL3S4ibZFy/iwMkiJjMkEdddcsn7fuLGDXSbrccjJPSOv9z240S8OoKzgGolO+QATLDAyojIHp6g8czqv5eKwMk0wFJgWHFxLVP8A5EDOCM9NVR5hKsy2FGFMmy3JMgj0xEraQDiB/MI5ZTbLKaLniFDLmLCCIQmMFiOx6Rz0J7gaqbbaBFqXscekWifUQSAIwSeZjAE6nNtSwBgXqveoz3FqrHWQJLWgcCScebVhTQtWpkJCiAROBdggmBELIwYjvpozaVFJa9l9Cl4swki2DOSDIEDgEYaTLFvcAHEml5Q6mPtP99EWpGoQ/BhbRkQCcA4xEggDHPGJs0NsWlvMprJ4c5+vPGrrIlFKyDhfWQv46yXFFCVKgCuIJCKDzzN7Ed8QSemrtfduqRUB87zFChi2AGDEQWNsC0i0G7iOugwW+woCGdmkjkmYUD2AYR9GJ1DUrsc0UJAKqnLR/YYPJmca4tb4irqm35C9Gl5Sm1ZcqwAcgQwyA6T5gJYSJ+aYAGvay30wxKtTIItgQHxCkEAAtnAnleuqHhO0VmVCfMkjCAx1vkwCcAxH1MBRcQWiZCg0wZJQKSxcqWW9iCtGFYgQpaDOfTpqaIRZniW7ZFsohA9IBqjWqxNxPoVmyFCz6QDgtMc6h2ys1VlX0MpLU2JwuSYyfqPrb21U8VUpctynJcsrMfScfLMACOQMxyYA1LS3DkLaYZhDW9Y/EZMZWfy0PQGmH9oiPTq0wQtNtwEYqDK02kupaMKJcjkEE++q/iO4qOBUN5erdVAZvQgMrSWmlwJkXTAkyOYJ1tTmnt9xTJVSyU6rCybYUTcf/i4x7/UGEu9enUqloFANfVGQqwotVT+JzcEF2LpnEgpHYkvp5/P9ktWklBRTILVqqr8hEKILNBE3E4Eg5wR3bzbyQaoPoVVJ6QGj1YEDP4Rx98CNuxYr5hKlGuJUcJYFsUcTwBgRA5xpj8E8PVEJYQrB0a7LBQckYAEMPn5JBgYBAk6ItrbhUqV4UFUJfyzEcm78QGfwTngTx6cj6tLyy4qqWvUNkEkZkNdPp6d5BIxMj3xLc3FmshQaiUlJXABBVrjMghjxGQRccxQreIBUpOQ5MlWCkKVUFkKgkNc0SQxAAuXBPASJuXmLJwPT2YFGH/KwIn3EmPYjUQLpHqHpLJKnkmZEiLhGJ4xqDZ7q1iDxNyyePvH0P1++iVXbQNuEggozHoSZgs0/hwD9FOnlEg0TbisyU6FMBRPzrEr6youk/KYYJkmLcYMC/MUyT6qjBbBAmBALAzc2SBwPodAfEt0xJQEHJuYZgyJFxyZIDdwZ1N4YwL+iWIgkjhTDKYJB6MR1/TSSVFsbfhBhNp5YqFjdd6mN0kXcDvk445J+mrmw26gsGBZkIYn8KiQ0MCpPHePt0gW9ggo0ahDkkBD/AO4oW0YAki0kTECZ6ydN3tdxtlKGnUU1nDgMCFimCxV5AADAMs9BacZ0uz/grKWqqJc8R36gUKa0rM32KZQrUtYpdN1wcrUPBNwAIOVu+Lk7iktyqCUhbYApoHBWPUQWkBuAQIxkEbbn4epvS2yUnYU/MNjMwY+sOw/lBBdoxEELzGlw1mCsGOQb0EgyPMKiR/wkhZPQRgDU13qK6uPGvp/g32l1GgQWW9yv82M8K4GZChoGYNvAmpPsNsxpA1aoNIXM9SoVB6mIuMC0jAPGcaBCVFxIzBMATAT0tiAcAGBBt9xBsvta1PyqlYqQQTRp/Mxnqaa/LIyc4hZyI1Vq+ohJ1K2XKh4ghu0/0ntPXOr+yrhmKAYZAVEeWWC1EvHmSRgHk8kEY+YUfDtyqrWJ9FoLCBODFyqI6zjiJk8HUqtK0PMUZUtcWDGGUgkpyBDPP8wU8zJEn7M5yZW34FKtauSlMFXZFMQoVFS4Er6cEki4kQAIuteBbLzq+WDeTTqBlgwQ5EWgnhWLP9COMHVnZU6iBjXgKjKoViggQHJZFNii20ARMkSCOR+w3BFb/cMaaL5tgABtZXEYbMkBiACOedaFmSi/PEwP4gbEWmjoysW4MwygLxMhgjcMAckHgyZ3HhrMaYpLKui+nBKQvqa7loKmZAmG/l1U3fh9LbVajvmmtdiABwxWUkSLgGMlZHaedQ7nxOnTp0/SJamxZctaCLiqmAZJfpwLx+KRdfVGlGp1+fnAhtdqEyxMHAjOT16a8r7lFbJNpbM4FtpHPSCRIPQxImdYd4AZFMMAuEJIkyAcggwOnE/XGoqXibNTqPToAuoKit0DFGUGmIw0xn1GHMEDBnJuRpy5wl3VEzU9S0Wqj0oqlwCphhCsSASAc2AEKIEaBV1Z2tgKfLIaXxIuZiWP80E9AJAxqWnv8KwqXMQASCJm2GB9i0vJHQdwRu+yDFCGRh6xLYB9B5MHqogHrIkYOsl2iNrlhbxzfVZ2+SXTzGfkgkLSVeO5LRMcHsNC9pRZISmLlUMpMfMxAkLOcQBdjAP82rPh1Y2wbpe1QR0u9eR73QMd9VKVIKQoQMXdlEEAMLvSGNs2m1iO5CrxpqMi7VqEw95f0gMSZkwADJ9+B041U8Q2wK0WKsplqdQUvVLj1SpP4rfwiYIABzq3SVanm0wZIcX/APCCCJ9yDJIEgFYkzqoFpl4aqHgAjypDAoy5giFkiIBLDsTpXKi8pXxEPiQWvfVo22U/nJeGPoVR6Ovqx6eMcTqnu99JQIzPU+aAgRFJn+Gq5DNgEPgDgDkgn4irzuGVvMp1TcbBCoFEBQBgciOMdNDvCq1IoqoLNwGLedddcFuIVVj0EEpkS2CZ4GmVEHxh7x/YLT3AwqwgJMkLj0g84tCrA7R00DNwX1t/ELMiqqiJApwoAECC5g9R00U8O8FevSd8MREowb1/dWB565kx76hrLSNBXWbgLR6ptbCsfugMA8XDPbVXCkWmmyUbSHBDf+5TFQR6pmSBBIPQZmcznM2KFUWwzKpHILr9e/vqg/xDUFTy6St5agSKRN1W2AO/oxgACZGIEa3rbShUgliCBBuIBnkn5TMkkzOsw7NcQC84wT0QKoHWWJj6kmfyOp6QqF3qgstp5VoMcAyDJPUnkz7xq14Zt5SqZAAqKpYziUeCIynDXNkxCgGW1DvSvmmnLrRoliOJVVIBZehqs0IGJMFhGBplQXwu7bwws11Yr5eCys8c5F3UCCDiCfVxg6hr1TUrO0hKixBYgFAPSoEKFACkgdB076r+E10eoVq1ko3rBdiPQIlrYIJd2jOMn1HmGbx/4Z2nlNV2u5NVrAAso1Mx+EOigIcEiSTMyMzptO2BbUYN1bctIg3k2Co5KuuFGAseoyMn0EGLrjC3vabI7MFtUlFBMrYV9NrdoAAPAOO5GpJakbZouwpM3pipTcMGiMQcgCDIM8QctNTYjcUBV27qruAHCsoBNoXDrIUwIgDoZAIkyVLjH0cla8g6tepqGoGBFMSHmXpuALTPULBBP4ivbQvdV2SglGbfNbzShPCWgIfqxvYT0Cn8Q1HtQiAeavlmxmAJaSZAhpJAPptYACSsHIGvfEr6hlyDJYs8ExLmBA6k4ExkmTA0aKVfV3/pH4cyiGqEhZIQA5uAkRPCqbbj7jrorvNxWqSLQaaoKaZAnABFMLIZ+ZUSRBJgchd+xFJ3RSyH+GsiRTWDFxgep2OOnzHqILfD/j+2/wBx524otUspqFgK8VJkuylgCFg2icEk9or8bkjmjF7UReIVFrXqCHaFRhIkFfRI6CIBC9z7638Y21JaEJUpFaYVB/Hpl6nqPmuEBJIm2FHCyx92/wAd/wBQ6FdGWmlrFHWmz0yCCVIAuUEASROY76R6O+mmaJQXENa9zTEfIwGCQZgtMC0YgHSNahlFR4b+A7AO0MJIAYTIyFuH0yBnsTqTz6nn/wAMLgLSQEiABAUd4Z1nHUn7zUKtII9EKbyTDAmWQoQFniQwGcTdwc6HUdpVao4CyVIjHLSAM4HzEZ6Ce2i27RF8CnhHhBr7ilQuLGq0NaCMAEkhzmLQSYXHA/4Xbdf6dxRKUa0NfBmmFSAJNpvLLAHJY8EHmdI77V3ew1StQqJ8tj6FiIJgMfTgwBg/U69o+HtQ29NqdV6clos3DrbDMWhYAiFUkjkt+baxX8nX+nxOabQxP47X8Nu82h5jsVF6VgIAa7EU3JVrQuY+SOdVPEfjypXlTTsUnAdgy3RgmUyB9NWqXhe9rbGpUrLUdVK2RRl6gkQ8TICiZtQkiInMg9lsd0K9PyNu6m7LVaJCBTF116wBYcDmSI6aNKtUimq0dvvRq8P3hrbUiLCoiycoVhgBAAPpKNgCIiOpWfiBGw8epWLEAZhubjEzYKfsBjTztvAnoyabKyMUupkQRmDYuRPlsRbOcARgFO8fY0TNb1F3c2fzkliC3UDAkdZxyDrkeNxl4FnPbGrKfhFNaq1VYMblQKwEiAVuCz+K1HWelw15vKdWrVdnIui8U6XqsQDhvwqYInLNJPpB15VKU08mmWuemtzFgLWy4UCMCVKliT6rDAEjRT4Y8XpbWbVSoQVZDcZlqcH0WnADEeppkExnFVFPiOectmb+E/DtZ2alTp2bkZbzTCqCrQIiGDKZ4JmegnUXjPhT7NFZ3QVHJQIolVgQRcSCBCgAWjBPQSR3idd9w03WLBASlWcKwAVQWPcKtoBEY++ofCfCd3uKjUaPm1kXgO9yU24BLnCCCcdRGDjWliVNFfifx7IdU+O9tttuKdCjWJ8tS7BCksUHNQEktwJCmMQeNJfifjh31dQ4NKpa5pqTmq/p5aFAa0YkfMAMXamq+IeVTO3rWrUplqb0wYIIMTnPrHqkYIIjU3hHhFavS86gACWaEaQTawjBGV9JESCe2rLqqi2THBQTsqV6nmMjFFE1A1RDIvexbokD/wCUdYPfVHxCj/EqqLAseVJ5kPLkA9qgKz0VR9zVLbVKbitW9IpO9RRUmb+BC4aFwfYp7AaG7baiqxduEUSW62yW6iSEtkA9zpPRzSbTssUdtVo2uaXm1g1xW0uIK8sDMj1JAtABPXGpds5vIqKyOSWmtgiSBMuVg8gdxx1mdPEcKVUVKcDy6T06ppsTADBBHmEqJBZmAmZjUfiG8IqVBUpA1VpgQbIUcjEswNoA6E9DiCrhS+4JR5wHfEVFaAKU0toORcwJhmX5WGcQpY2zMk4gwKfhvLkkmmFDGOSb1pswBiRcyscyMHMHRXYb6DNMhTaxAfPqAyJIgAiSCcYOQYkPU3r0GcCL2glozGXJ+hBb9DoLySX3J1Z2q0qcCwlzaBJwhA54ggET30WdEWgMrNWlIIyB6lqBlGIiBBJGfy0G8GqekxgWMgY9PTcI/wClhH07asJ4DWIWVFKktMLJtLKFXM05uV3e4gMo+bvg0oLRDRvqAlAk/i6DJMuccyPcCYA1tuKVGkwIuZiPU7hQpj+VfVmQBdkjEZGd91TxTQKQlRgB6rmPqAnGLvduuAY1WoU9uzolSpbTRskyClO0lhcCZi1YgTJ6DldQq2e7jxG5SLR8wuPA5yGEfaY9ug07bD4YqVtmPP3f8jhPLDlRIYBv4wkgYMxBxJgyCfxTww0iv+xr0lcBUrHBA6MxFQnscg9dB954RSpsWCOItNMlgcEXTcsEkcSI6aZRS8l8f6dybsMUd6dlWUO4qI0gshYBQSQHK8yADKg4x6iRoJ8Q206lVYIptWZwsdGCvgjGDcoIx6WjnQ/eVajMCajuVWJYycEde4Y9ffU8ncJRpqpLhxTUiPlZWgMDGFK88KCxzOs0m+EqptF3wNPKD7upAUtZSLA9/UwweAIn6jOq1XxBKzu9WmzuWib+wA/l7ycyRMSY1F4vvU8xKdOwpSX0kA2mIAYzlsQc5me8ar7ihYxVi2Dys59zxJnk6UUmqVXps6XTdarxm4iBjHUHnqJ+moWVqttJBJJliSFBI9IEnmJMAdScHGrNWveRhQxBECADDWCcAL0J6R+meEbWrVq0xTphnZkUCqoYEkDmVMKAeDIETkCNOkUoi8J2UVmpPLEKxEWxdEwSe5BmYOOmRq09Bac2MaYItL+xxLAQCACT7a7D4V8DUFQo4V3YEVKiqEYHB/hwPRzIMk4yegXf/wAAU6dSotUmrRtpshZssZe8MFAnhPTH4tNTsvCaUHFo5/uduKTrRzKxN7QJI4t6AiCCTGcQJOiHhlOvtmp7ikS6VHakUDSXEiQbSYMCO6kIYI11Le0KNRBSrU6dQWllRoJjumbhEH1LERrnu4Fag1VadY0qeQPLgNwCod7Z5NouweAZMaWca6QVol+Id261KcyL6dVA02F7hAkHggzcDwxORwF56bFzTdgkcFhAuyTPJYKocDmSYBE6aPE1p7gQrny2fzFDuvpcQrXBcKSPVhRkNHOhHh9aglWayNVpKAqIbVvIFxNQkG0MGUxBkMoJtXKRRfZtMl2Xgw3Xl09olStdeGZ/QCFLAu2WsBYYGeBgzbpop/6Z1Npta1QbgVK1o/hpT9ODMSxJY5B4XqIzIdfh4/8A5U1QBdXtVSqhfTbagxi2PUDA+cmBol/upVqn/wBO30iOQVmY/wCKR9l1RLhlkado4JvNhWqLUWnSZmDBSIAtY5F0kQI57A85GrHi/wAIbqhTFWFYKAzsk4wJkTItj6GJBJNo6v4jtlptVrWEwwHpgFnhaYAxBZgFEkgRAJgYobXxMEQyKrCSFRi6EcEBjTTJJUFSo+YcgyGUUJlk8jtnI/PQQ6AKbTIGBgCZHScTjPzQDOmXwajVq7mjRQWGrNxKiAQzG+Bliqi4GVzicaA+NeCmlWeivyFmCYxays1MH6gFZz8p7EaevgOhFerXgGymiKRMg2FjcPwkimBHUOp65T2RUbHzwL4R2m2WEphmaLnf1Mxzkk4WeYUDk6B7D/TwU92reaH2yVDVWkwN4MAKhaSGQEXTg8gzJJbl3FtpY8pJP0Eyf31GpalaAWgkANAHU4AGepMge+mLRbj4JNtubgT1kj8jH6xP30J323uctiJ4HuBJgfl7Ce+hnhldnSoKZJJeVziKgWCfoCzR7aK+mmlsyFQ9pgDnnk5P7nRAKieK1HrFYQ0xVdWgEFLbgASWhmkARaMVFI9Khqi18abMPSXcAC66mzSJDGFKloPVQwPe0dSYL+XUat5lRUVxTKMUMhogqMw0LaT6h6S0CRJNn4aI3FJVMWkAVEmb49IBFptBIME9BIzxmrVCil5AqUqlNbSxemUBIEvfYABMiVKx0k++DXhnh9GsE8+jSfzZqj5hHzmyPTMAyVIy95PyiFvxGk6UKg4H+6a5hzajtSU5E/8AuK5Aj8E9Dpoo1gHdKCTSpkN5gPoVlXgEDNzRI/8A5G4MCcF0F/uIfFfgjzdzTfbMtEPZSqIqQsA5ZQpAUhZMcYnqddT8PoU6CLRpIEpqIAAj7nuSZk9edB/h4fxCeipie5n+ykffWu08bp3MrPJDFZPYR1+//YY1Qe3VBTxujTalU8xA4amyEHkggi2eq54++lGqfKi5SxNhaIBN5YLaDgklDyVAxk8aYPEaklckhgSIiI7k6UfibcsyqVUipHoqLPpmVKyIIW5Kch5RhzJAGigMh+J9sm4W5i3o9Rt5ZCmRkxMTDZtF2DpC3NL0tVrkLScgJt0PqqNhiBIIsDHLtyQnzHnonhNcM7zBN3B9wMH99YzpN2+08jxAo5FtNFWhPSmwLIyn+aRafcsBxrSVgop/EG8r1anmNTtVbKdquMORlRk4MiMECR95PBvDppslQEKSubgXLMZIAKkQASpxcSWbgRps8YoU6Ki5pq7gAoirwygFmz1C2C7AHXodAt0TThFexouMLlpnAYyVggEtB5+XuuqGlJtUUt7uK+zikasUXmK1JYZwpwHIhsAEgTkGfXAAF+N+JkMgWiilbGLBCJPUCSbVYlmMHLE8xOpPHd6QopkBjC+kiAoIuj0kC5SQBgCB8sADQPZblQ7NUlqYWbEIUEyBaMQoOcgSInOl1Xog/If3W6tpKQLWWmhAEAAlQbhjlrpkdBPbXp3joKNKharkXOqDN7er1R8zQYkmYA76GbeoWokWwspH/NcwzHWD+X01q0Hy1UJhA7EmQCQDGZAieOZxiNJFU2agqm5R7kqBkqc03QDmOKlLK4uYYgjI7nWngPgdTc12SnSL4JOT6GBDfMQqtMxGAcmfTnzwjwCtWdEvKUyy3KJlVY5gQQze5x3ONNvgfj1RNw9jqu129QeWttzeXJIRVuAJKLBcmRyZzopUWxQ2uT5Q2+H/AALs6IU7qK1SPkJPlyYmEJlhIj1Y9hxof8R/A1Co5r0qj01Y5phQyA4ygIlfdRiZMDU3gPxM24rVWqLaA9gIGCJaB1LQOPct04YZvaClpOScGc4wPm/tP51GcndiLtPg/beSKboXGTexipLGcOsQTCwvGeDpR+KvBh4fcEdmFUMVuwQBKlcCCfU0tAkEYwdO3xTWN91MK1rNSVCYJBZEVlJBUufLi1sG6JiQwH4h29LcbQinKWIroqpwvl3lQpOPTUYxIi0CeNFq0TaOf0bWYtIRFAMkkkxifc4J6D21Cu7YYacYEngRgavBii22hmRCuTaFkkzg8gsck8/bXm33W2ZF86iS4EStqgiTGMZ6E9dTkiZY2lNYZmaItkQclgTBaIxBkabP9Otorbl3MkU6TAMoiGqQsweTaXz2HTSd4juALKUk2rz7wB/c409f6P0iae6qzCk0QuLvkVhwSJgVVjIzA1orp0OSqjqfh1Qst8g3ESR1KyD9Pl6xoZU3C11uHpVMljwci0DIOIn7jQTZVnD1pYoSbFLCJBgsSBMQJP8A9xYPJ0crFPJtplWRRgq0kmVEkW8kgACf1OnFFHxWpa7GqoqUahaoy3ZUKtNSWQi1lpm1gwcMtwhcSw/xfw+lUC1KlVaQi0hluFSchYnoc6OeJ0ECPUK5tZ2yQCQsCVBtdhaAJBiB2Glv4gr06e0QqbpZAwiPScfNbEhiDIJ47a0lcWGH9SKnxHWBr1qZAJpjyoJ6BALoBEG8uMcR1GNU/hjw5t7XTb+XTF5Hmu1xdk+WpHRSEp/hjISSZkR+Ib0V6V5EOpcKZ9TLljLEc3E4zGfY6Zf9NfE6VDd1jVCncMiIgQHEi+oZAty1oiR8k9dSjxFrco/cefEfFLK9OkQopGqi+k/KY8oIViebY45++r3h/h7PSpFmIDKhOTARQDEcXO0faffStTcbvdUzQUutJpaIlZlR1IHUzxP002+I721lo0wHqAC4A/IojE9CQLfpJOqkSj8Tbgik6hA/mGGQiZUqwcBTMgkKDALQTAJABStvuKqBEqFrWdiisxLKAlOQWYlrfMLkBiWAic4DRuRc5mAATngQOx+3H00sfEbKHovBsD2erGX9II5wSAPvogKPxTVRba3N6miT73XpGZIk1ACM4xpl+DKQTYirhf8AcVSSTI9K0xTyckAGmcaEfEdG7b1bfmCeYsjgJkgfWmHH3nRn4K8QpDZbQPUAsvbAJgF2IlgInhucSdI12xoovbfe/wC53ApF7RTRGgz64eDAIE2mwmQCQRgab97TilPYEjAOcn8WM/b6jnSl8PU1erutx5oAQrRuaIkW1SZa3+ZARj5ekaDfEz0qpbyd8a9yvc16lUyAALIBM46ngT30pUrKYsW8tQz8Gbs1RWempb1BBAhfSzCRJOCBMe8e5j8X33rtDlwphiOC/JAPBiY9v00Dp0TWKinWq06VRUYqjFFZzBJIECbsZEHHfUu88GqqYO7qsR6VDJTJEAwMIDM/UknrpkTfHRu26tcDJdzIURwOTlpjBzEaG7Dfts0qjyUdXClQSFmTAUqPUWJK8gfiHJnQne7evTqLalNS5sNQ3GBFtpFze91vQezAjdlsqhMuyinQpiqGDEqVuuhegBvJiBC97szlKS6y8Y4/7m3jHiLBiA8JVeo7ISwCewBMXcz2zxwW74cQVdoytVtALIs5AuioDJPF1SBjMc9dc83r2l2kEEgkNME8gwRiADBjBI99G6u6Z6dolBVLMGYqpaC1NgvtzCnOeo5Kbuzm0p2dV8KrA7atUDRJCgjPQgxkfzmMjvoX8NfD4rGqzgGndAiUIhVkg5u7SQOB9Sl+H+IVqNCqtOsDi7GOgBuZSC0iOuI0+/CATcUfNVqlqqiBkqVEueFeoxzBbzGs9c4TqDpr7RWeOoqS8MI7rYihTLUpCiMkzEkT1xpa3Kypjj+5/wAnP1+urXjC7llg1lZJHrdVBOZi9IniflzHJ0sV69cD0uqg4kBm+sFoH2jTIkyPwzfKu6VWNrOSV/44AEScAqRxyQfzz/UGpt/4NQEGpStEAjNOQ0gE+oiTawEepjOI0seL16i1qQreW9QqrxTq4pgySHFsBsZAkcZONT7nYM5Thiz2liQQwPDkyeUE5yOug3RRY7T+yHalVap/ua7GVANJTxMzjribTEZNvYaTPHKbO5SAyrBBOCpKgBpjkElpEdsDOnTxJhT2lNDTBrXs1vJDEkgYm0xUQx/Lzk6Va/hlUiGUqrEly/pLH5iTPQGIH050SYs74+Yazk9ZX6EiOO4P7nAimMSOkf3/AMfpo34k6g1lHQ+k94AAM9iQf00JR/QoA/mz+o/fudBqiT8hn4UoqwcN+FWNoMXGRiIz8xzyCMag8VqMxZ3HqqH2EECCQOMQFA6AR01X8M3BAchoY3tjGQrN0/P+2vfE9+XbovpC4Awo4AEelR2HWSSTpO2U1Wt2GPhnbpS3SlfL4EOrGPXGLTkGJP1GNMWy+HHCl5HlvawqKQSVYXSq8gmRk5EcE40rfDoRb2ciCFkzEG08fRp/LXS/gyrTekad9xtBCgywkkm60E5LcgGDI7TSuWaL5RZ8D2KqymmAixKeYiuTbhZUvK0wWIDg3MxJkDBO1d2EML/D7i70r3IJHEz0H26LWz2u7pXVNrVpVAzGVrpcrrOP4iC/HQ56Y66G/EPiu5VzdtaxXgNTAdTGYy4bBkerQCabpkZwS2RgsGYdZ5BB5z9Y1p4KjsXZGIS9hYDCwDAWzgCABgRg9tBt54lVpg30QEE+p2tOOMANj/Os8C+JVp0HCA1BSJJZhlrjI9NwtyT6ZOOTzrXRkm/AoeMp5NWrSVibWZeTPJAM9cQZ9/zGJLZBUdILDp9tEfF96KtWpU6s5ZsR07Z/FJ5xP30K3DFrfZY/Un7c8aBJl1GWST8xEwM8mCTJxAjT9/p98ULRR6AQmp/FqEkYMkYH8QdAvT/ugbhYqCAczg4Pbvor8KVFG8p3YBuub/hKkx+YGhJ0uFsKUsiT9nVP9O/E69c7s0DSSmKshXQsSQqqch1AEjsMzqz8Q19xTBerUUmRk0zC4wQt5HExjM9dBfgSqKDRTDBKl4AaJ+ct9MG4Z6gDGpPjbemsFRVdhJcFLv5WJFrSSYH/ABGQIidMGSp0Lu/8Tr1SEXd1G8z0gFgqZxibcfWBjkxpa8Uq0Gfy1uEBEDNniLiYMZ5wTnGrW7o1bzTFOojfiaoCDHuGFx/vjjQrbMiioxAZ/wAE8Tdkk+y9PcfUCdBhJpM3SsLyTMgBjPcZP2xH27aaPg6mBVrbqqxFKiCRK/M9RIMZIFqkfW5eOAp+WLjIPBH6EGBGck9RGt9l4iyUyoaAJYryJWFEjvAGfYdtLraofHNRdsa/h3wa/cPXJYU3FQAyVLH+GCoggxDjnqDHGuo7Pw+siDyKqRAIFSmGXjBNpRz9zrmXwIrv5qhpIAIBbFoZR9sdfb210DbeJtZaCVhah/JCQP8Aq09UTk7bZHV29ZsMaV3ZFfkmJALEqJ7k/XXP/wDUrxV6bU6AC2wtW8TJKswEEngFZ9511vY7RvIDtM1AGgBeWAwTMkAfbmQdcZ/1L3AO7pHmKefpe0f3j6aKEfgzffElYwDAVlyCSDxJAthZ4glcR+UfhO9RA6FELPVBBbiEtYACIMEkzPYaE7jcM1IkifTAaOpIXB/5uR21pu9zDFTnMq0kBJEkwPmJP0iBqbjtxl45VintH84dF+BvCdvU3FQst6xUcB82sfLX0kHiJI4+YdgdMPxD8LIwJosKbekq9t1vPZlugGecGD00of6a7slPMYkvSrPIxlHp01/QyfsONMnxduTY1pI9ByJyo9Qx1AOIPtpkuULKf7tom212nlUqYZg5CgMyraG9I/DJ6ROcmSAJjVvZM71qVIGbw0MeFCgt9flMACPsBrDTY7Gk5BmEnHZPLaO/qSc99VPBt048Q2qKcM9SccqaFRiP+tQ330RGMPxH4QtqAACCJMngDOCcYEADmAOIjm5cJQKMGailSqshh/MzNTjMBoJkjgzmBHXviBZRv/iY9p554Ec9xI4OuH7prqm6UsVHnVMAH5gWCzi31SVyesxidJNWgptdQG8TrFw1QgEqEcmDFzSvBMcmdHNmwNHbjsjqwI71XqcnnL6XvEqcVWpkyq3BDzAGYHST6vz0b2APl06hAHmGpgE8rUIY5mAQydebjowBJ9Dew2VIsxgIPLa5gAMDpOug/AOwopsUWmpIJcsaii665gbgQDIMqJHAHbXMqAZ3VUZVY4krIEwokT3Izrr3hlYKyq5p+bUVmYJIBac2yJPBPc5Og09rL/IniUfaYv8AxJXqUCDTOGw3pzkQSLQMzEzM9uCFHe7qWUMSZIB4H2mT9MjGmn/UBmCgcSV6joeoHAxxJ6TERpE3NO4gGM86f0RTSlbK1fxCkrm1KaMxe4zNQQZwVAYXZhswNRbWvU3lbylrNSUB6lODmQpIysEEgfP26ZA0urUBbn03NiTkCbZ9j76sfD25NCqWuB9akfQ3ISRz8s41KOOnZ25f1m0dYqkGtrtK1WAdxXcqCyg1CT6mAMQQSSWA5M68f4cpBSzKCY5ic95P+T11P8Oug3CLEg32zx6UZwSOsWzor43RakCrXXwDDAcESCCOnI1Y4DnG+Kh4VfkwZ68t+gI/LWlGZgTbBIH9dSV6hLmTjP5ZH+NZQQmpFsr/ACngxBM+0DOlFn6CXhuzqIFKsA1QgqOCym6CZMKD2PIjvoTuK11Qn0gGDKrA4gkL786J7qoWPqb+JaS5PeASB/zH7D6RoSmI7x+s6VAMCFhOYGBPvjn/AJT+Wus+GfBw/wBnRqtVYuiXLGCpbLEMkOIJIJNxEcxOuW0qwtdcQWBP0CR9ddzO6FJaqAuvqLJETB7raxkrB4nntp0UpUmNG6o/wFUdFAzngdyDJ940j7nxsiaZuBBBaHMRmCLoI4jnPYadt1XU0gVItIlT3H29u2ubPuI3BXF0Lkj5YLZA75ESMTxOsAH/ABc4ai6EQbGuHY2yB9R1GY4nSZ4PXspVFIB89lBOZVVLZA4kkkAk/hPMyGL4pr2q8dBGe5gQfzzpMFY2LH4SFH5HPtz+40eewptdRGkAsR6s4Pt3x9sfXVetWLsWMCeiiAB0AA4AGNboLQOciDqJtuwiVORIx/nQJMv78n01J5afcYGolqlXDAkERBHQgyP66tbpJVOSIye0kY+vX7apbjFgPBHP7/PSopVI6N8BOam0LtcXpViJAGBaDn69/b82uvWVXoVUB9FaiSCAYU1AjEQYIAbSX/o34lZWrI4HltTWoQcRaSCfr/EAjrgdBDtv3zSFMKCXSA4hZJBUNJmOJBAxxpjeQh8bbBQxqQJIyI7f9v6a4bUo+Uzowki4ZiFHEnPMZA7wemu3/FPjaFoJRguSFaZ684Ea4h4kR5rkEku7NMQMsSCJ+s59tCXgZcR5Scj0GflMHqJgfrrzZopR5wZAiJkMIj2x16RrHN1RiFVRiFBMAW8STJyBJ9yfbXlASnTJj8lGhYdfQ0fAjlN0siVrpUorxFxU2qc9XCiPfTpuFtBjsY/KP6a5f4duzSK1CCQjq47yrZCnuYj8tdQ+IKyubqLKy1FuRgZEHI66YVjd49vSNspOAyLMnEkD5iSAZngtn+V+NcK+M0L7od2ppH5ufbpnp9tdz8calSoqbi6KsCwXFiotEmPL56PjnjjXz78R77zN5WeWYX4ugHgLaQAR6Ysj26aKBLwR+WfKEgi9jbPYeWcA++edQbkyeZEKR+Wre4lkpljkLPJzcxOZ6xGdUdwZM9In9I/7aAPTSGz/AE03YXc1KRYDzaRCg9XUggAzzbcfePzePFVuSDFrAj6TIIPbBI1zj/T/AHATe0mJChvNS5hMXUmBzwORk4gmY510TdbwFyykBkklx8sYw5Uxa/XJiQJxOiFeBg8AEbFvP+QZBHORJABMkExGO4jrpT3O9O3r7WuCBbuEkucBTTdKknkQraYzTbya1KrVUtTFKrZYVi5SQCGZ8gj5jkYMjSXudxRbebOnXqBUucswYkAW205gDBqAKRwRcONAJ0v4l8YVaYKEMGkAlgCMkEw0HEET+uuM+IG+rVqI9wNQ4GZCmZx7iPsOZjTj8aUEAqvLmoUYX1SbpOIhuIk4EccAaSfEKUWrhQoUWNUFxUCVx6WaZnAgArPXSSfUh40V6bg1PV+Jj6jmIYzI6yuRGr1Coo8tUusBZFZj6iQq1OOAG8wxEk2e2hW2cECRAwYBzHMD6qCP+r21b2FQqrhWUqHBbJ4KPi23HqJMzHT66L6aS4M/wmyNvUWp8ltS72FpMz0j310Ebh23VYqG9KOFCAEkAqBAJzxAjA5PY8x+ExO/24khSKpc23QFpMwlRlhcFx1j304fCpRd75JDAtSqhiy2szGHyrCQLUxdk5OJgOIab7ctV8wVaLB5AtBUlYEiRAzIzIUD1GMaBptocM/AORGYHqIA64B02CkiO5seqWR8yA6hSPlNpJ+biQMDSpv90KS1akMDEKC0sSSByOvtnnk6KAc7QqoomfVAv+4Igd8GdGdp4WpIKsQ9RXa2ARchcAAz1U3fTHTQNdsYSeZj/pz/AEjRKlvipUGBFwmPwsIMmehn7mdKPRZ8K3AWvSaQB68nAAamyzkxgGZ0zfFPidN6a2mStNSRTXBNsH1YxifMEggYA0nUX/jpkEBwJpgkdpUMLiOuRJ0Y+JaTLRa5ktj/AOmsAjuJLGT9QD20yJsTqjkhRj5s/Xi6fcDU21T5iZHPq4jqf8R2P2NWlyF9yT/Qf10zeBOiKa5QsEuI6BW9Fk9zKPjBML7gq3Qr6RbhCoCnDFnLqeZJEA/QEiO+huzqCxcSyiFI/Dm4n3Pb66mNYEkE5LSze5AJ684ONUBhm9oI9x3+/OlSD6Nd0QAQJZoNxPeOAB27nk9BGe3b7chl8yVtakjggh1JKickQ2ZyO2ZmBw/ABkTdjk9SM/vvrtXxkAgFKlimnopqEOFX0xIqHiByARj05Y6ZBj4Du03dMbCiwcMPLpqAcesIJkESDMx2HXIIQdyzDcsRIJVekW8jA/p76K7dq7bTaMtUhRTtFMqkKVJQx3+X8RnnQ3fypUsPMYgjkmbWIzkwZzGBBEYOiEWvjLc+XbTGCTMew/7x+ulvcGJjMvKjM9eccnHGiPxK3m7lUAaYAzlizZ6fYADQ6qDaJxJP9OmgzL2e7iiwIR0KkiRI5wYPPsRoeyntP7+urtN1GOk/kf2B+xqnVMGO2ihWg3VToBkSRPYFiMe+M++oaixcmSD26kSeP/HXTC3hdEGWDkmYknH6cE69fwmj6fSesQWOcfkJHXSFfkiDPhDxVqW/2lRGsMohjrgLnuGZRp9+KdmWokAmozS5umakSSMjInrGQfaSs0PAKAa4KbgQQbmkEe47YOjdfxF6iFC1ytg8+3OYJx1502yJ2CPGfE1NO8GWe5ogrkwAI6AfXGl6lWue6B6lyFHGSIA7ARA6CNMtXwqk0XLdghcn+x5kfoNa0fCKAk+WZ6cwJHuYnp7c6SXR4zVC4JaEJkKrIo7SSW45H+edU1JIkH1TIHuMiNOi+H0x+ATnNxPPv99ap4NRDD0ZBgSxP9Dz1x20UwvImLBJamr4F1w4ngLjMkTnr7e+um+HqKvh23ZAQVoim7kmJSVi0Kc2gCZE46yNLS+DUJ/9oX9gSJz9e5/tohSqstJaIgUlmEOYJOYu5kz7ZbGjshNjpm5qUm2/mI1SfLwJ+RSogEfLNsSSQ3uNfPHisPu6zDg1HOckwTjqCSfrM66MfHtyVVGqMFUABTbgAwBIH9c6EHwmncXKDzGLGZJJJMk85zk626BJoU69SHMsMCOIExjAEf8AnVOsccj3/Mn+w07v4TQ//ZB6ck5gDv8ApOpF8LoAgeUoAzmSMRg9fy1tkZNCZ4PvDSqo2f4bq8DBwwuExPqWRGuv+HkV6AkE+WSpufgqIxAMAjPfPJ50qf8AplCY8pZMzyeD7k9udENluGpSlIwp5GDMKB1HYAfbRU17NaDtDcBfE2pxipQFNyPxMEDq595ULOkT4x//AFCkBmDQH/8Aaf1zpkobtvM8yZqyDcYzZBU9okfpqtVKmutZrRWBlWOGWCSLQMYJJGMfbQ3QW0Ff9Vtyf9x5atY03fMUmQQJI6G4/wDTpL8bthmVrs/M0y7WG5iORJPfqOswZXw+mpwoVZmc9cz+fJ99ePtKTyGQzOcHk5HqB1Nu3YU0hWoItmThIN0TEmCPpIB/8a32CWtWue0sgNoYC43D+YiYHqgT1OIkMa+H0YICqwJyM5EzHMfudeVNjReCyLcAYwQQPbPudFNXYXO0Q/BrIK73OAf9vVskkSSUBm31CVLCRMSTqfwPfLQ3m1eIBrqh/wDuTTJJJ/4zOtqO1pUySqqJDCQxMqfSRM5kGPr9NRbnZU2KGyChkQSIMyMrzByJGO+n2Qto6FUazxNNv+GpR3BIE9GpMP6HnSV8bOBTqJMXPHMCA1xHbp+X5ai2S+TWWqirejvUFSZNzYYmZJLBQD99aeIUxuDNX1ZkgzGZExMSQe3WNbdGsTnHyqxJ9M4yAGyAueqlDqu4jmTIHtm3Mjtg/kNO1Xw6kSWKy0AXGegAHXMAADGNV63hVE4CT256Tker9zoKSGclYvfDVVV3dA1DC382s+SCF9K+o+ojAn6ROj/xzWlocWk2sylSsmZJAZFgMBJBE5OTrza+F0VdXRSHUqyyTAZSCCOk4HM9dWPGkXdPdXNzjqpKj6YEf+Tpt0K/Bz+m5nMAOQZjI+YY9skkfTtokKwFJEPVzMcY9vsCffTKPC6CifKTGBknr7xB5/PWi+DUCIsJA4yf3+ukcrF4KtF7QR1PT7ESOx5/TvqGzqZzI/X/ABpy/wDSKAkhMjMSZnPS7341FU8HoQZXk4y3Pf8AffW2GfihMeAQT0YT9JH9tdc+J/FqlPlqioML5qLkT6TkkggcE8dI0qP4NQibJBnBJ49j++ur/idU7hV843qsRAjKrauRzj9c6dSQqLPwDvmq+HhJk0ajKwnMPNQEj3YuJ9tMe7VTtaZjIZ8yefMcH+n6DSd4So2xfyIXzAA/JBjggHgiSPz1abxSqaYplhYLjEd2LEyM8k9ce+juhrETe7i/clxxee/EkD6YH66gqiafRfW8D6AGNMh8Eo82noJuOf8AA1IfC6UQEkE9zzHP1/zpdkGLVUKVQrb2N0n/ALfv+utHEHPOmv8A9IonlFxHf/P01j+DUCZKAnHVu3s2tYgVRYg9PY4++dSK/ufy7dD2kTrNZpKDZ4vb7gHP76flr0ExEjjt++nT6a91msZHtMSep/ZjrrZnMD9ex/xrzWawTxaankfkDGpRUYf1+n31ms0DGwqNweCQY5nrz2x/TWKwg8/vv3Gs1msaz2QeRnrjn6/lrdY/l/f9dZrNY1myqBnj2J76w9oB/wCY99ZrNAWzXyhwFjHAJ74/udbeQOfpntme+vdZrGs8iJGCJmO+ZmOONShsY/IDrjWazWMpGLM8wJ6fQe/fOvHpiJnOBHYc984/rrNZrUbY1ckjnn9Ov7+msqWnkSPzkdtZrNag7GlOmFHphR2AGssB5nA7/v21ms1qNZ4igTiRnk+4E+/GvHAJ7jvI7ffMY1ms0aBsbMF7dO+eDxHsf660KDEYg8z9O5/XWazWoGzI25ORPfHf9/bWIQOv74/prNZrUHZmoRR7H8/19teOBzA5Jx01ms0UDY0cd85/PEa2uHXM9/8AGvNZrUbZmlygzHT9zrViOP1/7azWa1GU2e3A9BPeTjUbsOg/f5azWaNGcmZ5h79ce37xrVW7mZ6R/jWazWo2zNIxzzzj9/TXgjqx+w1ms0TbH//Z"/>
          <p:cNvSpPr>
            <a:spLocks noChangeAspect="1" noChangeArrowheads="1"/>
          </p:cNvSpPr>
          <p:nvPr/>
        </p:nvSpPr>
        <p:spPr bwMode="auto">
          <a:xfrm>
            <a:off x="155575" y="-1211263"/>
            <a:ext cx="55245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UUExQWFhQXGRoaGBgYGB4gHxsfIBwgGyAfHhwfHCkgIB8lHR4eIjEhJSkrLi4uHyEzODMsNygtLisBCgoKDg0OGxAQGywkICQsLDQ0LCwsLCwsLCw0LCwsNCwsLCwsLDQsLCwsLCwsLCwsLCwsLCwsLCwsLCwsLCwsLP/AABEIAJgBTAMBIgACEQEDEQH/xAAcAAACAgMBAQAAAAAAAAAAAAAFBgMEAAIHAQj/xABCEAACAQMDAgQEBAUCBQMCBwABAhEDEiEABDFBUQUTImEGMnGBQpGh8CNSscHRBxRigpLh8RUzckODFiQ1U3Ojsv/EABkBAAMBAQEAAAAAAAAAAAAAAAECAwAEBf/EACgRAAICAwACAQMDBQAAAAAAAAABAhEDEiExQRNRYfAEIoEycbHR4f/aAAwDAQACEQMRAD8AUfFRLn78+047f51o2zh2Xov3MKMn64J1fAySyjAVZMRkjv8AnrQ0SSbclg31zI/p9s6o8vRfhBpGtCpnVg0PVH7+3f663s1bYhqEvCKxUBC0D217utqzcFj7TznVGiIIMR/j999EfDqgJIP0Ik9QRwMjj7RpXk+oyxkW0dqPqBMY/qfv0I+ur3iXi71CAZAVQYHWRIHce/31LuNwKlRhb6WtGehyP6kdRBH/ABEivuKFwBIZZXzCSeYE9swJjjMj3EXmLLDwBuZOdbz0Gpq9HJMCJ/yP7H9nXlGnP741a+HM07oj8gnV2kgi1Rn/AD/3/pqJlIx99SqhKk4xHMDBMflP9Ok6WU6Q8YdIBU9uo4/fXVxcN3H1++tvIm2W5MH2gg5yfeP/AJfXXoUSFGGYfqcQABPA9+eNQ3LfEWTumtxgHQytTPM6sl+/THt+5nVaq35ae2yElTKNemdeUMZ1PWbWbfbkkk4WIJJGJ4/8YnpmNPdIyVsI06pgDOQPyInHf/I1C9Mn9D/SfynUm3o2gN2OB7RM9j0H/nVjyv4czDDOegUED9c/+NT+TpdYLRRqUDz+HvPaJx95HcarVE7aI7inCABsfvg9cGDMcnvqkTB76tjlZDJDVlfyu+sZciDqapB1ioScciP6j/z9tVbpWIlZbJFsfTUNLbEgRklgv5zB+kD9dTCncWERgg9hkEGZx2++rNKjFRRAEhSRgCQq/YeoAn7++ud5aOhYLKL01yAYI5/8/WRjUuxRdaJtzK3z8l5EY9RJX6/XjEasUyFPq5gD8oHb7+09NPGaYkoPyWvL17ZrQbga8Xcg409kg/W3SvQtJgxj34H9SPtnoYRtxtzJiMMR9Yn/AMfU6KVVmVPymePoTH5xz0OoUQFZIIFokkxkgA/SGF3vgY1J5joWFvpHsaeDGRmPeO/aQJjpqDb7W7rB/f8Ab+2iWyS0AjCsGAOMwYI7k98YyI66qbj5S/ABt++f7KT7To/JbFeKkSUxBtnH6ah8V8OKZJBB1VZpnv11JUqMQsmegn7d8arZFIHqIOrKIWBaJA5/f7669egT0Mz8vfnj9n66vbDaA06kQTNv2iZBnjmcdV1OWWkWjit9KjJ6cQQCOnef8HVTdKGkjECT+YXH3I0VL23EjJBJwRxGfqLtVKNNCDIIOFM8fzBumAVEj3GmWW0aWKnQHqIBH7/fbXopDU+8oZnvBJ7mMn78/fUQxp11E2qY57PYk5S2mtNrqtQn5IF7gRn5eSeYUC3N3jFD8igKFm3+VMR5jSALjyBBJYDhRrasyFYBBqVCt90LKqfSpjIEvcc4tGtPiOYRKVhWkCSSLabs0XAQSwtAjJ9N2SvpJ8a23w9HKtI2A3BMGZkY/Pr9c6mpLzjpj/t36CPfV2pSRmtT5aSAFs9BPJP8zW/WfbUVCLVMgFn8sZ/HEwAMkwQY9x3GuuOXhzqK8mtKj6sc8ACfbt751vSQCGu9QPq64koCcwBJIInEDEHG6kgNwtwdROR0EQB1mPv7anQPWVKdIm1m9QYsVW54VwvsWJMxB6kkASnO3Rm0uG2woLXgG5Ln55tAAdifYAGByfznffIs1SplfUs+/pYwOsKUziIP3mrBWoEIqTTLMWCi6GZ1xUGTaQRwB61PQjUW2cLTamQrBQlWo7Hhqq3MGAAKwIjmQvTjU035KKLKbUlgL1jPXvn6a9FOfV1MD/8AyP7HRDdb+m1wp2VCFJbcW4JiIQcWqCepEyM9IKakqM2zagkA57rnMdu8assroWMVJ3Ro9MR0+YiB3mI9uevT663osVDCDa0pcOLhBFp4kG37EzM60APyj1C4FYk3cAQOSS3QdvbM273rbRbGpswdodSYC+k8KQZmT6sfLHTSOfoaTjFbED1aZQsDcLlUrgMGmIM4KkDvyDBg602jFhVqKIWQpLYyQGkDkt1iMRqu9Wn/ABkyabWrREWmargBmbIhDSujkywkEDVnwVFhqljEmr6bPZZtc2kWkZiJkmIzpZEJTd2eKrZYLhYLNGAZgZ459z6pH4TqOqnpmM/sR9f8asUUcO6WFQbBBwLyxxkwPSGA+s8DWm7QghHEOpg/8pM54xHOqxmPCKmrYKqJ6usTA1d8KX1GMQp4ME+wwcxPTJAGNTbnZkCYAJmJ5g9xyP79NVtpTgi6IEkzwIB9ifsATnvqkp3B0K8bjLgVpVwVElSQcniQRhwJOJYrPsJ6DWtVWFtMqPUbbiSZYtVVuYAUANxMw+ZGqmx2NS2i6N8y1GpkiAAjmSSCcKRfwcYHTRXxmg3kbXzG9JkmZkK7m0DqFFqjj8ZjDEa5XKmdEJNxso7bbNVYKkNcB7gAFZ9wAsE84jrGodxt0yUll4UwMxyRnvieDmJxq2m5WojUlaDhSRmBElWPAUA3wuBGcrjKW2IULICqsMfcw3bLEkiP8apDK4sEoxkA6oOrdAkGIlgGnE8DB+gBGe2rRWBnXlLbiP8A4wD3IZlQEGDEFhnpOumWVakFicWSU6AgOoBt47q91trSBzBAHtg4I1m0ZTKqbytmAcDNoke8kj6kcHU3h24BT5TdexZg3y/w8kKT+I2MQIuuPMaoyfPZFEgpI4I6tcYUyApGAJwRMnHHs2V+VUmWKLi0FuDA57tdMZ6yTBPJ6ZA7cA2h5UqbQIMnK3fpB/MQI0Qk1b3VgKSwC1pyX+UC78RNxPtd96XiJJAXBAMKekZe4TnMkziQZgTGrYX+6ic5WqKi1tb+cAAfrrNjRkxMHjV+ntFQzIMdDPtGQQcnH/MNdOXIoEo4359G64XsxFxnBwWmQcdD9oPfXnlnyyQsiVJJ4EgQQYIPP5R3MeU6pawwfLYgcNyQRCCZZoF1syLByZjao7fw6jv5qm03Xel1JgkSwqKLiQQVUMDIOIPE5F1lVUjbcmoKaIwIpXXJKQTKr65kGCCsiBkz0xCKLtCBVMXMmYEdXYseB0yZmemZEqNaXYoS5UJAgtTcl5iB6RYYaPUOO+hiOGUEklSVkR80EmOfaQP+EnHTRk76Tk+cKpJu9z+v776vUWmUiTzABJ4Mn6ASZ6QdaVqBAW5StxLcEYPET0EH89RU6pDBL3S4ibZFy/iwMkiJjMkEdddcsn7fuLGDXSbrccjJPSOv9z240S8OoKzgGolO+QATLDAyojIHp6g8czqv5eKwMk0wFJgWHFxLVP8A5EDOCM9NVR5hKsy2FGFMmy3JMgj0xEraQDiB/MI5ZTbLKaLniFDLmLCCIQmMFiOx6Rz0J7gaqbbaBFqXscekWifUQSAIwSeZjAE6nNtSwBgXqveoz3FqrHWQJLWgcCScebVhTQtWpkJCiAROBdggmBELIwYjvpozaVFJa9l9Cl4swki2DOSDIEDgEYaTLFvcAHEml5Q6mPtP99EWpGoQ/BhbRkQCcA4xEggDHPGJs0NsWlvMprJ4c5+vPGrrIlFKyDhfWQv46yXFFCVKgCuIJCKDzzN7Ed8QSemrtfduqRUB87zFChi2AGDEQWNsC0i0G7iOugwW+woCGdmkjkmYUD2AYR9GJ1DUrsc0UJAKqnLR/YYPJmca4tb4irqm35C9Gl5Sm1ZcqwAcgQwyA6T5gJYSJ+aYAGvay30wxKtTIItgQHxCkEAAtnAnleuqHhO0VmVCfMkjCAx1vkwCcAxH1MBRcQWiZCg0wZJQKSxcqWW9iCtGFYgQpaDOfTpqaIRZniW7ZFsohA9IBqjWqxNxPoVmyFCz6QDgtMc6h2ys1VlX0MpLU2JwuSYyfqPrb21U8VUpctynJcsrMfScfLMACOQMxyYA1LS3DkLaYZhDW9Y/EZMZWfy0PQGmH9oiPTq0wQtNtwEYqDK02kupaMKJcjkEE++q/iO4qOBUN5erdVAZvQgMrSWmlwJkXTAkyOYJ1tTmnt9xTJVSyU6rCybYUTcf/i4x7/UGEu9enUqloFANfVGQqwotVT+JzcEF2LpnEgpHYkvp5/P9ktWklBRTILVqqr8hEKILNBE3E4Eg5wR3bzbyQaoPoVVJ6QGj1YEDP4Rx98CNuxYr5hKlGuJUcJYFsUcTwBgRA5xpj8E8PVEJYQrB0a7LBQckYAEMPn5JBgYBAk6ItrbhUqV4UFUJfyzEcm78QGfwTngTx6cj6tLyy4qqWvUNkEkZkNdPp6d5BIxMj3xLc3FmshQaiUlJXABBVrjMghjxGQRccxQreIBUpOQ5MlWCkKVUFkKgkNc0SQxAAuXBPASJuXmLJwPT2YFGH/KwIn3EmPYjUQLpHqHpLJKnkmZEiLhGJ4xqDZ7q1iDxNyyePvH0P1++iVXbQNuEggozHoSZgs0/hwD9FOnlEg0TbisyU6FMBRPzrEr6youk/KYYJkmLcYMC/MUyT6qjBbBAmBALAzc2SBwPodAfEt0xJQEHJuYZgyJFxyZIDdwZ1N4YwL+iWIgkjhTDKYJB6MR1/TSSVFsbfhBhNp5YqFjdd6mN0kXcDvk445J+mrmw26gsGBZkIYn8KiQ0MCpPHePt0gW9ggo0ahDkkBD/AO4oW0YAki0kTECZ6ydN3tdxtlKGnUU1nDgMCFimCxV5AADAMs9BacZ0uz/grKWqqJc8R36gUKa0rM32KZQrUtYpdN1wcrUPBNwAIOVu+Lk7iktyqCUhbYApoHBWPUQWkBuAQIxkEbbn4epvS2yUnYU/MNjMwY+sOw/lBBdoxEELzGlw1mCsGOQb0EgyPMKiR/wkhZPQRgDU13qK6uPGvp/g32l1GgQWW9yv82M8K4GZChoGYNvAmpPsNsxpA1aoNIXM9SoVB6mIuMC0jAPGcaBCVFxIzBMATAT0tiAcAGBBt9xBsvta1PyqlYqQQTRp/Mxnqaa/LIyc4hZyI1Vq+ohJ1K2XKh4ghu0/0ntPXOr+yrhmKAYZAVEeWWC1EvHmSRgHk8kEY+YUfDtyqrWJ9FoLCBODFyqI6zjiJk8HUqtK0PMUZUtcWDGGUgkpyBDPP8wU8zJEn7M5yZW34FKtauSlMFXZFMQoVFS4Er6cEki4kQAIuteBbLzq+WDeTTqBlgwQ5EWgnhWLP9COMHVnZU6iBjXgKjKoViggQHJZFNii20ARMkSCOR+w3BFb/cMaaL5tgABtZXEYbMkBiACOedaFmSi/PEwP4gbEWmjoysW4MwygLxMhgjcMAckHgyZ3HhrMaYpLKui+nBKQvqa7loKmZAmG/l1U3fh9LbVajvmmtdiABwxWUkSLgGMlZHaedQ7nxOnTp0/SJamxZctaCLiqmAZJfpwLx+KRdfVGlGp1+fnAhtdqEyxMHAjOT16a8r7lFbJNpbM4FtpHPSCRIPQxImdYd4AZFMMAuEJIkyAcggwOnE/XGoqXibNTqPToAuoKit0DFGUGmIw0xn1GHMEDBnJuRpy5wl3VEzU9S0Wqj0oqlwCphhCsSASAc2AEKIEaBV1Z2tgKfLIaXxIuZiWP80E9AJAxqWnv8KwqXMQASCJm2GB9i0vJHQdwRu+yDFCGRh6xLYB9B5MHqogHrIkYOsl2iNrlhbxzfVZ2+SXTzGfkgkLSVeO5LRMcHsNC9pRZISmLlUMpMfMxAkLOcQBdjAP82rPh1Y2wbpe1QR0u9eR73QMd9VKVIKQoQMXdlEEAMLvSGNs2m1iO5CrxpqMi7VqEw95f0gMSZkwADJ9+B041U8Q2wK0WKsplqdQUvVLj1SpP4rfwiYIABzq3SVanm0wZIcX/APCCCJ9yDJIEgFYkzqoFpl4aqHgAjypDAoy5giFkiIBLDsTpXKi8pXxEPiQWvfVo22U/nJeGPoVR6Ovqx6eMcTqnu99JQIzPU+aAgRFJn+Gq5DNgEPgDgDkgn4irzuGVvMp1TcbBCoFEBQBgciOMdNDvCq1IoqoLNwGLedddcFuIVVj0EEpkS2CZ4GmVEHxh7x/YLT3AwqwgJMkLj0g84tCrA7R00DNwX1t/ELMiqqiJApwoAECC5g9R00U8O8FevSd8MREowb1/dWB565kx76hrLSNBXWbgLR6ptbCsfugMA8XDPbVXCkWmmyUbSHBDf+5TFQR6pmSBBIPQZmcznM2KFUWwzKpHILr9e/vqg/xDUFTy6St5agSKRN1W2AO/oxgACZGIEa3rbShUgliCBBuIBnkn5TMkkzOsw7NcQC84wT0QKoHWWJj6kmfyOp6QqF3qgstp5VoMcAyDJPUnkz7xq14Zt5SqZAAqKpYziUeCIynDXNkxCgGW1DvSvmmnLrRoliOJVVIBZehqs0IGJMFhGBplQXwu7bwws11Yr5eCys8c5F3UCCDiCfVxg6hr1TUrO0hKixBYgFAPSoEKFACkgdB076r+E10eoVq1ko3rBdiPQIlrYIJd2jOMn1HmGbx/4Z2nlNV2u5NVrAAso1Mx+EOigIcEiSTMyMzptO2BbUYN1bctIg3k2Co5KuuFGAseoyMn0EGLrjC3vabI7MFtUlFBMrYV9NrdoAAPAOO5GpJakbZouwpM3pipTcMGiMQcgCDIM8QctNTYjcUBV27qruAHCsoBNoXDrIUwIgDoZAIkyVLjH0cla8g6tepqGoGBFMSHmXpuALTPULBBP4ivbQvdV2SglGbfNbzShPCWgIfqxvYT0Cn8Q1HtQiAeavlmxmAJaSZAhpJAPptYACSsHIGvfEr6hlyDJYs8ExLmBA6k4ExkmTA0aKVfV3/pH4cyiGqEhZIQA5uAkRPCqbbj7jrorvNxWqSLQaaoKaZAnABFMLIZ+ZUSRBJgchd+xFJ3RSyH+GsiRTWDFxgep2OOnzHqILfD/j+2/wBx524otUspqFgK8VJkuylgCFg2icEk9or8bkjmjF7UReIVFrXqCHaFRhIkFfRI6CIBC9z7638Y21JaEJUpFaYVB/Hpl6nqPmuEBJIm2FHCyx92/wAd/wBQ6FdGWmlrFHWmz0yCCVIAuUEASROY76R6O+mmaJQXENa9zTEfIwGCQZgtMC0YgHSNahlFR4b+A7AO0MJIAYTIyFuH0yBnsTqTz6nn/wAMLgLSQEiABAUd4Z1nHUn7zUKtII9EKbyTDAmWQoQFniQwGcTdwc6HUdpVao4CyVIjHLSAM4HzEZ6Ce2i27RF8CnhHhBr7ilQuLGq0NaCMAEkhzmLQSYXHA/4Xbdf6dxRKUa0NfBmmFSAJNpvLLAHJY8EHmdI77V3ew1StQqJ8tj6FiIJgMfTgwBg/U69o+HtQ29NqdV6clos3DrbDMWhYAiFUkjkt+baxX8nX+nxOabQxP47X8Nu82h5jsVF6VgIAa7EU3JVrQuY+SOdVPEfjypXlTTsUnAdgy3RgmUyB9NWqXhe9rbGpUrLUdVK2RRl6gkQ8TICiZtQkiInMg9lsd0K9PyNu6m7LVaJCBTF116wBYcDmSI6aNKtUimq0dvvRq8P3hrbUiLCoiycoVhgBAAPpKNgCIiOpWfiBGw8epWLEAZhubjEzYKfsBjTztvAnoyabKyMUupkQRmDYuRPlsRbOcARgFO8fY0TNb1F3c2fzkliC3UDAkdZxyDrkeNxl4FnPbGrKfhFNaq1VYMblQKwEiAVuCz+K1HWelw15vKdWrVdnIui8U6XqsQDhvwqYInLNJPpB15VKU08mmWuemtzFgLWy4UCMCVKliT6rDAEjRT4Y8XpbWbVSoQVZDcZlqcH0WnADEeppkExnFVFPiOectmb+E/DtZ2alTp2bkZbzTCqCrQIiGDKZ4JmegnUXjPhT7NFZ3QVHJQIolVgQRcSCBCgAWjBPQSR3idd9w03WLBASlWcKwAVQWPcKtoBEY++ofCfCd3uKjUaPm1kXgO9yU24BLnCCCcdRGDjWliVNFfifx7IdU+O9tttuKdCjWJ8tS7BCksUHNQEktwJCmMQeNJfifjh31dQ4NKpa5pqTmq/p5aFAa0YkfMAMXamq+IeVTO3rWrUplqb0wYIIMTnPrHqkYIIjU3hHhFavS86gACWaEaQTawjBGV9JESCe2rLqqi2THBQTsqV6nmMjFFE1A1RDIvexbokD/wCUdYPfVHxCj/EqqLAseVJ5kPLkA9qgKz0VR9zVLbVKbitW9IpO9RRUmb+BC4aFwfYp7AaG7baiqxduEUSW62yW6iSEtkA9zpPRzSbTssUdtVo2uaXm1g1xW0uIK8sDMj1JAtABPXGpds5vIqKyOSWmtgiSBMuVg8gdxx1mdPEcKVUVKcDy6T06ppsTADBBHmEqJBZmAmZjUfiG8IqVBUpA1VpgQbIUcjEswNoA6E9DiCrhS+4JR5wHfEVFaAKU0toORcwJhmX5WGcQpY2zMk4gwKfhvLkkmmFDGOSb1pswBiRcyscyMHMHRXYb6DNMhTaxAfPqAyJIgAiSCcYOQYkPU3r0GcCL2glozGXJ+hBb9DoLySX3J1Z2q0qcCwlzaBJwhA54ggET30WdEWgMrNWlIIyB6lqBlGIiBBJGfy0G8GqekxgWMgY9PTcI/wClhH07asJ4DWIWVFKktMLJtLKFXM05uV3e4gMo+bvg0oLRDRvqAlAk/i6DJMuccyPcCYA1tuKVGkwIuZiPU7hQpj+VfVmQBdkjEZGd91TxTQKQlRgB6rmPqAnGLvduuAY1WoU9uzolSpbTRskyClO0lhcCZi1YgTJ6DldQq2e7jxG5SLR8wuPA5yGEfaY9ug07bD4YqVtmPP3f8jhPLDlRIYBv4wkgYMxBxJgyCfxTww0iv+xr0lcBUrHBA6MxFQnscg9dB954RSpsWCOItNMlgcEXTcsEkcSI6aZRS8l8f6dybsMUd6dlWUO4qI0gshYBQSQHK8yADKg4x6iRoJ8Q206lVYIptWZwsdGCvgjGDcoIx6WjnQ/eVajMCajuVWJYycEde4Y9ffU8ncJRpqpLhxTUiPlZWgMDGFK88KCxzOs0m+EqptF3wNPKD7upAUtZSLA9/UwweAIn6jOq1XxBKzu9WmzuWib+wA/l7ycyRMSY1F4vvU8xKdOwpSX0kA2mIAYzlsQc5me8ar7ihYxVi2Dys59zxJnk6UUmqVXps6XTdarxm4iBjHUHnqJ+moWVqttJBJJliSFBI9IEnmJMAdScHGrNWveRhQxBECADDWCcAL0J6R+meEbWrVq0xTphnZkUCqoYEkDmVMKAeDIETkCNOkUoi8J2UVmpPLEKxEWxdEwSe5BmYOOmRq09Bac2MaYItL+xxLAQCACT7a7D4V8DUFQo4V3YEVKiqEYHB/hwPRzIMk4yegXf/wAAU6dSotUmrRtpshZssZe8MFAnhPTH4tNTsvCaUHFo5/uduKTrRzKxN7QJI4t6AiCCTGcQJOiHhlOvtmp7ikS6VHakUDSXEiQbSYMCO6kIYI11Le0KNRBSrU6dQWllRoJjumbhEH1LERrnu4Fag1VadY0qeQPLgNwCod7Z5NouweAZMaWca6QVol+Id261KcyL6dVA02F7hAkHggzcDwxORwF56bFzTdgkcFhAuyTPJYKocDmSYBE6aPE1p7gQrny2fzFDuvpcQrXBcKSPVhRkNHOhHh9aglWayNVpKAqIbVvIFxNQkG0MGUxBkMoJtXKRRfZtMl2Xgw3Xl09olStdeGZ/QCFLAu2WsBYYGeBgzbpop/6Z1Npta1QbgVK1o/hpT9ODMSxJY5B4XqIzIdfh4/8A5U1QBdXtVSqhfTbagxi2PUDA+cmBol/upVqn/wBO30iOQVmY/wCKR9l1RLhlkado4JvNhWqLUWnSZmDBSIAtY5F0kQI57A85GrHi/wAIbqhTFWFYKAzsk4wJkTItj6GJBJNo6v4jtlptVrWEwwHpgFnhaYAxBZgFEkgRAJgYobXxMEQyKrCSFRi6EcEBjTTJJUFSo+YcgyGUUJlk8jtnI/PQQ6AKbTIGBgCZHScTjPzQDOmXwajVq7mjRQWGrNxKiAQzG+Bliqi4GVzicaA+NeCmlWeivyFmCYxays1MH6gFZz8p7EaevgOhFerXgGymiKRMg2FjcPwkimBHUOp65T2RUbHzwL4R2m2WEphmaLnf1Mxzkk4WeYUDk6B7D/TwU92reaH2yVDVWkwN4MAKhaSGQEXTg8gzJJbl3FtpY8pJP0Eyf31GpalaAWgkANAHU4AGepMge+mLRbj4JNtubgT1kj8jH6xP30J323uctiJ4HuBJgfl7Ce+hnhldnSoKZJJeVziKgWCfoCzR7aK+mmlsyFQ9pgDnnk5P7nRAKieK1HrFYQ0xVdWgEFLbgASWhmkARaMVFI9Khqi18abMPSXcAC66mzSJDGFKloPVQwPe0dSYL+XUat5lRUVxTKMUMhogqMw0LaT6h6S0CRJNn4aI3FJVMWkAVEmb49IBFptBIME9BIzxmrVCil5AqUqlNbSxemUBIEvfYABMiVKx0k++DXhnh9GsE8+jSfzZqj5hHzmyPTMAyVIy95PyiFvxGk6UKg4H+6a5hzajtSU5E/8AuK5Aj8E9Dpoo1gHdKCTSpkN5gPoVlXgEDNzRI/8A5G4MCcF0F/uIfFfgjzdzTfbMtEPZSqIqQsA5ZQpAUhZMcYnqddT8PoU6CLRpIEpqIAAj7nuSZk9edB/h4fxCeipie5n+ykffWu08bp3MrPJDFZPYR1+//YY1Qe3VBTxujTalU8xA4amyEHkggi2eq54++lGqfKi5SxNhaIBN5YLaDgklDyVAxk8aYPEaklckhgSIiI7k6UfibcsyqVUipHoqLPpmVKyIIW5Kch5RhzJAGigMh+J9sm4W5i3o9Rt5ZCmRkxMTDZtF2DpC3NL0tVrkLScgJt0PqqNhiBIIsDHLtyQnzHnonhNcM7zBN3B9wMH99YzpN2+08jxAo5FtNFWhPSmwLIyn+aRafcsBxrSVgop/EG8r1anmNTtVbKdquMORlRk4MiMECR95PBvDppslQEKSubgXLMZIAKkQASpxcSWbgRps8YoU6Ki5pq7gAoirwygFmz1C2C7AHXodAt0TThFexouMLlpnAYyVggEtB5+XuuqGlJtUUt7uK+zikasUXmK1JYZwpwHIhsAEgTkGfXAAF+N+JkMgWiilbGLBCJPUCSbVYlmMHLE8xOpPHd6QopkBjC+kiAoIuj0kC5SQBgCB8sADQPZblQ7NUlqYWbEIUEyBaMQoOcgSInOl1Xog/If3W6tpKQLWWmhAEAAlQbhjlrpkdBPbXp3joKNKharkXOqDN7er1R8zQYkmYA76GbeoWokWwspH/NcwzHWD+X01q0Hy1UJhA7EmQCQDGZAieOZxiNJFU2agqm5R7kqBkqc03QDmOKlLK4uYYgjI7nWngPgdTc12SnSL4JOT6GBDfMQqtMxGAcmfTnzwjwCtWdEvKUyy3KJlVY5gQQze5x3ONNvgfj1RNw9jqu129QeWttzeXJIRVuAJKLBcmRyZzopUWxQ2uT5Q2+H/AALs6IU7qK1SPkJPlyYmEJlhIj1Y9hxof8R/A1Co5r0qj01Y5phQyA4ygIlfdRiZMDU3gPxM24rVWqLaA9gIGCJaB1LQOPct04YZvaClpOScGc4wPm/tP51GcndiLtPg/beSKboXGTexipLGcOsQTCwvGeDpR+KvBh4fcEdmFUMVuwQBKlcCCfU0tAkEYwdO3xTWN91MK1rNSVCYJBZEVlJBUufLi1sG6JiQwH4h29LcbQinKWIroqpwvl3lQpOPTUYxIi0CeNFq0TaOf0bWYtIRFAMkkkxifc4J6D21Cu7YYacYEngRgavBii22hmRCuTaFkkzg8gsck8/bXm33W2ZF86iS4EStqgiTGMZ6E9dTkiZY2lNYZmaItkQclgTBaIxBkabP9Otorbl3MkU6TAMoiGqQsweTaXz2HTSd4juALKUk2rz7wB/c409f6P0iae6qzCk0QuLvkVhwSJgVVjIzA1orp0OSqjqfh1Qst8g3ESR1KyD9Pl6xoZU3C11uHpVMljwci0DIOIn7jQTZVnD1pYoSbFLCJBgsSBMQJP8A9xYPJ0crFPJtplWRRgq0kmVEkW8kgACf1OnFFHxWpa7GqoqUahaoy3ZUKtNSWQi1lpm1gwcMtwhcSw/xfw+lUC1KlVaQi0hluFSchYnoc6OeJ0ECPUK5tZ2yQCQsCVBtdhaAJBiB2Glv4gr06e0QqbpZAwiPScfNbEhiDIJ47a0lcWGH9SKnxHWBr1qZAJpjyoJ6BALoBEG8uMcR1GNU/hjw5t7XTb+XTF5Hmu1xdk+WpHRSEp/hjISSZkR+Ib0V6V5EOpcKZ9TLljLEc3E4zGfY6Zf9NfE6VDd1jVCncMiIgQHEi+oZAty1oiR8k9dSjxFrco/cefEfFLK9OkQopGqi+k/KY8oIViebY45++r3h/h7PSpFmIDKhOTARQDEcXO0faffStTcbvdUzQUutJpaIlZlR1IHUzxP002+I721lo0wHqAC4A/IojE9CQLfpJOqkSj8Tbgik6hA/mGGQiZUqwcBTMgkKDALQTAJABStvuKqBEqFrWdiisxLKAlOQWYlrfMLkBiWAic4DRuRc5mAATngQOx+3H00sfEbKHovBsD2erGX9II5wSAPvogKPxTVRba3N6miT73XpGZIk1ACM4xpl+DKQTYirhf8AcVSSTI9K0xTyckAGmcaEfEdG7b1bfmCeYsjgJkgfWmHH3nRn4K8QpDZbQPUAsvbAJgF2IlgInhucSdI12xoovbfe/wC53ApF7RTRGgz64eDAIE2mwmQCQRgab97TilPYEjAOcn8WM/b6jnSl8PU1erutx5oAQrRuaIkW1SZa3+ZARj5ekaDfEz0qpbyd8a9yvc16lUyAALIBM46ngT30pUrKYsW8tQz8Gbs1RWempb1BBAhfSzCRJOCBMe8e5j8X33rtDlwphiOC/JAPBiY9v00Dp0TWKinWq06VRUYqjFFZzBJIECbsZEHHfUu88GqqYO7qsR6VDJTJEAwMIDM/UknrpkTfHRu26tcDJdzIURwOTlpjBzEaG7Dfts0qjyUdXClQSFmTAUqPUWJK8gfiHJnQne7evTqLalNS5sNQ3GBFtpFze91vQezAjdlsqhMuyinQpiqGDEqVuuhegBvJiBC97szlKS6y8Y4/7m3jHiLBiA8JVeo7ISwCewBMXcz2zxwW74cQVdoytVtALIs5AuioDJPF1SBjMc9dc83r2l2kEEgkNME8gwRiADBjBI99G6u6Z6dolBVLMGYqpaC1NgvtzCnOeo5Kbuzm0p2dV8KrA7atUDRJCgjPQgxkfzmMjvoX8NfD4rGqzgGndAiUIhVkg5u7SQOB9Sl+H+IVqNCqtOsDi7GOgBuZSC0iOuI0+/CATcUfNVqlqqiBkqVEueFeoxzBbzGs9c4TqDpr7RWeOoqS8MI7rYihTLUpCiMkzEkT1xpa3Kypjj+5/wAnP1+urXjC7llg1lZJHrdVBOZi9IniflzHJ0sV69cD0uqg4kBm+sFoH2jTIkyPwzfKu6VWNrOSV/44AEScAqRxyQfzz/UGpt/4NQEGpStEAjNOQ0gE+oiTawEepjOI0seL16i1qQreW9QqrxTq4pgySHFsBsZAkcZONT7nYM5Thiz2liQQwPDkyeUE5yOug3RRY7T+yHalVap/ua7GVANJTxMzjribTEZNvYaTPHKbO5SAyrBBOCpKgBpjkElpEdsDOnTxJhT2lNDTBrXs1vJDEkgYm0xUQx/Lzk6Va/hlUiGUqrEly/pLH5iTPQGIH050SYs74+Yazk9ZX6EiOO4P7nAimMSOkf3/AMfpo34k6g1lHQ+k94AAM9iQf00JR/QoA/mz+o/fudBqiT8hn4UoqwcN+FWNoMXGRiIz8xzyCMag8VqMxZ3HqqH2EECCQOMQFA6AR01X8M3BAchoY3tjGQrN0/P+2vfE9+XbovpC4Awo4AEelR2HWSSTpO2U1Wt2GPhnbpS3SlfL4EOrGPXGLTkGJP1GNMWy+HHCl5HlvawqKQSVYXSq8gmRk5EcE40rfDoRb2ciCFkzEG08fRp/LXS/gyrTekad9xtBCgywkkm60E5LcgGDI7TSuWaL5RZ8D2KqymmAixKeYiuTbhZUvK0wWIDg3MxJkDBO1d2EML/D7i70r3IJHEz0H26LWz2u7pXVNrVpVAzGVrpcrrOP4iC/HQ56Y66G/EPiu5VzdtaxXgNTAdTGYy4bBkerQCabpkZwS2RgsGYdZ5BB5z9Y1p4KjsXZGIS9hYDCwDAWzgCABgRg9tBt54lVpg30QEE+p2tOOMANj/Os8C+JVp0HCA1BSJJZhlrjI9NwtyT6ZOOTzrXRkm/AoeMp5NWrSVibWZeTPJAM9cQZ9/zGJLZBUdILDp9tEfF96KtWpU6s5ZsR07Z/FJ5xP30K3DFrfZY/Un7c8aBJl1GWST8xEwM8mCTJxAjT9/p98ULRR6AQmp/FqEkYMkYH8QdAvT/ugbhYqCAczg4Pbvor8KVFG8p3YBuub/hKkx+YGhJ0uFsKUsiT9nVP9O/E69c7s0DSSmKshXQsSQqqch1AEjsMzqz8Q19xTBerUUmRk0zC4wQt5HExjM9dBfgSqKDRTDBKl4AaJ+ct9MG4Z6gDGpPjbemsFRVdhJcFLv5WJFrSSYH/ABGQIidMGSp0Lu/8Tr1SEXd1G8z0gFgqZxibcfWBjkxpa8Uq0Gfy1uEBEDNniLiYMZ5wTnGrW7o1bzTFOojfiaoCDHuGFx/vjjQrbMiioxAZ/wAE8Tdkk+y9PcfUCdBhJpM3SsLyTMgBjPcZP2xH27aaPg6mBVrbqqxFKiCRK/M9RIMZIFqkfW5eOAp+WLjIPBH6EGBGck9RGt9l4iyUyoaAJYryJWFEjvAGfYdtLraofHNRdsa/h3wa/cPXJYU3FQAyVLH+GCoggxDjnqDHGuo7Pw+siDyKqRAIFSmGXjBNpRz9zrmXwIrv5qhpIAIBbFoZR9sdfb210DbeJtZaCVhah/JCQP8Aq09UTk7bZHV29ZsMaV3ZFfkmJALEqJ7k/XXP/wDUrxV6bU6AC2wtW8TJKswEEngFZ9511vY7RvIDtM1AGgBeWAwTMkAfbmQdcZ/1L3AO7pHmKefpe0f3j6aKEfgzffElYwDAVlyCSDxJAthZ4glcR+UfhO9RA6FELPVBBbiEtYACIMEkzPYaE7jcM1IkifTAaOpIXB/5uR21pu9zDFTnMq0kBJEkwPmJP0iBqbjtxl45VintH84dF+BvCdvU3FQst6xUcB82sfLX0kHiJI4+YdgdMPxD8LIwJosKbekq9t1vPZlugGecGD00of6a7slPMYkvSrPIxlHp01/QyfsONMnxduTY1pI9ByJyo9Qx1AOIPtpkuULKf7tom212nlUqYZg5CgMyraG9I/DJ6ROcmSAJjVvZM71qVIGbw0MeFCgt9flMACPsBrDTY7Gk5BmEnHZPLaO/qSc99VPBt048Q2qKcM9SccqaFRiP+tQ330RGMPxH4QtqAACCJMngDOCcYEADmAOIjm5cJQKMGailSqshh/MzNTjMBoJkjgzmBHXviBZRv/iY9p554Ec9xI4OuH7prqm6UsVHnVMAH5gWCzi31SVyesxidJNWgptdQG8TrFw1QgEqEcmDFzSvBMcmdHNmwNHbjsjqwI71XqcnnL6XvEqcVWpkyq3BDzAGYHST6vz0b2APl06hAHmGpgE8rUIY5mAQydebjowBJ9Dew2VIsxgIPLa5gAMDpOug/AOwopsUWmpIJcsaii665gbgQDIMqJHAHbXMqAZ3VUZVY4krIEwokT3Izrr3hlYKyq5p+bUVmYJIBac2yJPBPc5Og09rL/IniUfaYv8AxJXqUCDTOGw3pzkQSLQMzEzM9uCFHe7qWUMSZIB4H2mT9MjGmn/UBmCgcSV6joeoHAxxJ6TERpE3NO4gGM86f0RTSlbK1fxCkrm1KaMxe4zNQQZwVAYXZhswNRbWvU3lbylrNSUB6lODmQpIysEEgfP26ZA0urUBbn03NiTkCbZ9j76sfD25NCqWuB9akfQ3ISRz8s41KOOnZ25f1m0dYqkGtrtK1WAdxXcqCyg1CT6mAMQQSSWA5M68f4cpBSzKCY5ic95P+T11P8Oug3CLEg32zx6UZwSOsWzor43RakCrXXwDDAcESCCOnI1Y4DnG+Kh4VfkwZ68t+gI/LWlGZgTbBIH9dSV6hLmTjP5ZH+NZQQmpFsr/ACngxBM+0DOlFn6CXhuzqIFKsA1QgqOCym6CZMKD2PIjvoTuK11Qn0gGDKrA4gkL786J7qoWPqb+JaS5PeASB/zH7D6RoSmI7x+s6VAMCFhOYGBPvjn/AJT+Wus+GfBw/wBnRqtVYuiXLGCpbLEMkOIJIJNxEcxOuW0qwtdcQWBP0CR9ddzO6FJaqAuvqLJETB7raxkrB4nntp0UpUmNG6o/wFUdFAzngdyDJ940j7nxsiaZuBBBaHMRmCLoI4jnPYadt1XU0gVItIlT3H29u2ubPuI3BXF0Lkj5YLZA75ESMTxOsAH/ABc4ai6EQbGuHY2yB9R1GY4nSZ4PXspVFIB89lBOZVVLZA4kkkAk/hPMyGL4pr2q8dBGe5gQfzzpMFY2LH4SFH5HPtz+40eewptdRGkAsR6s4Pt3x9sfXVetWLsWMCeiiAB0AA4AGNboLQOciDqJtuwiVORIx/nQJMv78n01J5afcYGolqlXDAkERBHQgyP66tbpJVOSIye0kY+vX7apbjFgPBHP7/PSopVI6N8BOam0LtcXpViJAGBaDn69/b82uvWVXoVUB9FaiSCAYU1AjEQYIAbSX/o34lZWrI4HltTWoQcRaSCfr/EAjrgdBDtv3zSFMKCXSA4hZJBUNJmOJBAxxpjeQh8bbBQxqQJIyI7f9v6a4bUo+Uzowki4ZiFHEnPMZA7wemu3/FPjaFoJRguSFaZ684Ea4h4kR5rkEku7NMQMsSCJ+s59tCXgZcR5Scj0GflMHqJgfrrzZopR5wZAiJkMIj2x16RrHN1RiFVRiFBMAW8STJyBJ9yfbXlASnTJj8lGhYdfQ0fAjlN0siVrpUorxFxU2qc9XCiPfTpuFtBjsY/KP6a5f4duzSK1CCQjq47yrZCnuYj8tdQ+IKyubqLKy1FuRgZEHI66YVjd49vSNspOAyLMnEkD5iSAZngtn+V+NcK+M0L7od2ppH5ufbpnp9tdz8calSoqbi6KsCwXFiotEmPL56PjnjjXz78R77zN5WeWYX4ugHgLaQAR6Ysj26aKBLwR+WfKEgi9jbPYeWcA++edQbkyeZEKR+Wre4lkpljkLPJzcxOZ6xGdUdwZM9In9I/7aAPTSGz/AE03YXc1KRYDzaRCg9XUggAzzbcfePzePFVuSDFrAj6TIIPbBI1zj/T/AHATe0mJChvNS5hMXUmBzwORk4gmY510TdbwFyykBkklx8sYw5Uxa/XJiQJxOiFeBg8AEbFvP+QZBHORJABMkExGO4jrpT3O9O3r7WuCBbuEkucBTTdKknkQraYzTbya1KrVUtTFKrZYVi5SQCGZ8gj5jkYMjSXudxRbebOnXqBUucswYkAW205gDBqAKRwRcONAJ0v4l8YVaYKEMGkAlgCMkEw0HEET+uuM+IG+rVqI9wNQ4GZCmZx7iPsOZjTj8aUEAqvLmoUYX1SbpOIhuIk4EccAaSfEKUWrhQoUWNUFxUCVx6WaZnAgArPXSSfUh40V6bg1PV+Jj6jmIYzI6yuRGr1Coo8tUusBZFZj6iQq1OOAG8wxEk2e2hW2cECRAwYBzHMD6qCP+r21b2FQqrhWUqHBbJ4KPi23HqJMzHT66L6aS4M/wmyNvUWp8ltS72FpMz0j310Ebh23VYqG9KOFCAEkAqBAJzxAjA5PY8x+ExO/24khSKpc23QFpMwlRlhcFx1j304fCpRd75JDAtSqhiy2szGHyrCQLUxdk5OJgOIab7ctV8wVaLB5AtBUlYEiRAzIzIUD1GMaBptocM/AORGYHqIA64B02CkiO5seqWR8yA6hSPlNpJ+biQMDSpv90KS1akMDEKC0sSSByOvtnnk6KAc7QqoomfVAv+4Igd8GdGdp4WpIKsQ9RXa2ARchcAAz1U3fTHTQNdsYSeZj/pz/AEjRKlvipUGBFwmPwsIMmehn7mdKPRZ8K3AWvSaQB68nAAamyzkxgGZ0zfFPidN6a2mStNSRTXBNsH1YxifMEggYA0nUX/jpkEBwJpgkdpUMLiOuRJ0Y+JaTLRa5ktj/AOmsAjuJLGT9QD20yJsTqjkhRj5s/Xi6fcDU21T5iZHPq4jqf8R2P2NWlyF9yT/Qf10zeBOiKa5QsEuI6BW9Fk9zKPjBML7gq3Qr6RbhCoCnDFnLqeZJEA/QEiO+huzqCxcSyiFI/Dm4n3Pb66mNYEkE5LSze5AJ684ONUBhm9oI9x3+/OlSD6Nd0QAQJZoNxPeOAB27nk9BGe3b7chl8yVtakjggh1JKickQ2ZyO2ZmBw/ABkTdjk9SM/vvrtXxkAgFKlimnopqEOFX0xIqHiByARj05Y6ZBj4Du03dMbCiwcMPLpqAcesIJkESDMx2HXIIQdyzDcsRIJVekW8jA/p76K7dq7bTaMtUhRTtFMqkKVJQx3+X8RnnQ3fypUsPMYgjkmbWIzkwZzGBBEYOiEWvjLc+XbTGCTMew/7x+ulvcGJjMvKjM9eccnHGiPxK3m7lUAaYAzlizZ6fYADQ6qDaJxJP9OmgzL2e7iiwIR0KkiRI5wYPPsRoeyntP7+urtN1GOk/kf2B+xqnVMGO2ihWg3VToBkSRPYFiMe+M++oaixcmSD26kSeP/HXTC3hdEGWDkmYknH6cE69fwmj6fSesQWOcfkJHXSFfkiDPhDxVqW/2lRGsMohjrgLnuGZRp9+KdmWokAmozS5umakSSMjInrGQfaSs0PAKAa4KbgQQbmkEe47YOjdfxF6iFC1ytg8+3OYJx1502yJ2CPGfE1NO8GWe5ogrkwAI6AfXGl6lWue6B6lyFHGSIA7ARA6CNMtXwqk0XLdghcn+x5kfoNa0fCKAk+WZ6cwJHuYnp7c6SXR4zVC4JaEJkKrIo7SSW45H+edU1JIkH1TIHuMiNOi+H0x+ATnNxPPv99ap4NRDD0ZBgSxP9Dz1x20UwvImLBJamr4F1w4ngLjMkTnr7e+um+HqKvh23ZAQVoim7kmJSVi0Kc2gCZE46yNLS+DUJ/9oX9gSJz9e5/tohSqstJaIgUlmEOYJOYu5kz7ZbGjshNjpm5qUm2/mI1SfLwJ+RSogEfLNsSSQ3uNfPHisPu6zDg1HOckwTjqCSfrM66MfHtyVVGqMFUABTbgAwBIH9c6EHwmncXKDzGLGZJJJMk85zk626BJoU69SHMsMCOIExjAEf8AnVOsccj3/Mn+w07v4TQ//ZB6ck5gDv8ApOpF8LoAgeUoAzmSMRg9fy1tkZNCZ4PvDSqo2f4bq8DBwwuExPqWRGuv+HkV6AkE+WSpufgqIxAMAjPfPJ50qf8AplCY8pZMzyeD7k9udENluGpSlIwp5GDMKB1HYAfbRU17NaDtDcBfE2pxipQFNyPxMEDq595ULOkT4x//AFCkBmDQH/8Aaf1zpkobtvM8yZqyDcYzZBU9okfpqtVKmutZrRWBlWOGWCSLQMYJJGMfbQ3QW0Ff9Vtyf9x5atY03fMUmQQJI6G4/wDTpL8bthmVrs/M0y7WG5iORJPfqOswZXw+mpwoVZmc9cz+fJ99ePtKTyGQzOcHk5HqB1Nu3YU0hWoItmThIN0TEmCPpIB/8a32CWtWue0sgNoYC43D+YiYHqgT1OIkMa+H0YICqwJyM5EzHMfudeVNjReCyLcAYwQQPbPudFNXYXO0Q/BrIK73OAf9vVskkSSUBm31CVLCRMSTqfwPfLQ3m1eIBrqh/wDuTTJJJ/4zOtqO1pUySqqJDCQxMqfSRM5kGPr9NRbnZU2KGyChkQSIMyMrzByJGO+n2Qto6FUazxNNv+GpR3BIE9GpMP6HnSV8bOBTqJMXPHMCA1xHbp+X5ai2S+TWWqirejvUFSZNzYYmZJLBQD99aeIUxuDNX1ZkgzGZExMSQe3WNbdGsTnHyqxJ9M4yAGyAueqlDqu4jmTIHtm3Mjtg/kNO1Xw6kSWKy0AXGegAHXMAADGNV63hVE4CT256Tker9zoKSGclYvfDVVV3dA1DC382s+SCF9K+o+ojAn6ROj/xzWlocWk2sylSsmZJAZFgMBJBE5OTrza+F0VdXRSHUqyyTAZSCCOk4HM9dWPGkXdPdXNzjqpKj6YEf+Tpt0K/Bz+m5nMAOQZjI+YY9skkfTtokKwFJEPVzMcY9vsCffTKPC6CifKTGBknr7xB5/PWi+DUCIsJA4yf3+ukcrF4KtF7QR1PT7ESOx5/TvqGzqZzI/X/ABpy/wDSKAkhMjMSZnPS7341FU8HoQZXk4y3Pf8AffW2GfihMeAQT0YT9JH9tdc+J/FqlPlqioML5qLkT6TkkggcE8dI0qP4NQibJBnBJ49j++ur/idU7hV843qsRAjKrauRzj9c6dSQqLPwDvmq+HhJk0ajKwnMPNQEj3YuJ9tMe7VTtaZjIZ8yefMcH+n6DSd4So2xfyIXzAA/JBjggHgiSPz1abxSqaYplhYLjEd2LEyM8k9ce+juhrETe7i/clxxee/EkD6YH66gqiafRfW8D6AGNMh8Eo82noJuOf8AA1IfC6UQEkE9zzHP1/zpdkGLVUKVQrb2N0n/ALfv+utHEHPOmv8A9IonlFxHf/P01j+DUCZKAnHVu3s2tYgVRYg9PY4++dSK/ufy7dD2kTrNZpKDZ4vb7gHP76flr0ExEjjt++nT6a91msZHtMSep/ZjrrZnMD9ex/xrzWawTxaankfkDGpRUYf1+n31ms0DGwqNweCQY5nrz2x/TWKwg8/vv3Gs1msaz2QeRnrjn6/lrdY/l/f9dZrNY1myqBnj2J76w9oB/wCY99ZrNAWzXyhwFjHAJ74/udbeQOfpntme+vdZrGs8iJGCJmO+ZmOONShsY/IDrjWazWMpGLM8wJ6fQe/fOvHpiJnOBHYc984/rrNZrUbY1ckjnn9Ov7+msqWnkSPzkdtZrNag7GlOmFHphR2AGssB5nA7/v21ms1qNZ4igTiRnk+4E+/GvHAJ7jvI7ffMY1ms0aBsbMF7dO+eDxHsf660KDEYg8z9O5/XWazWoGzI25ORPfHf9/bWIQOv74/prNZrUHZmoRR7H8/19teOBzA5Jx01ms0UDY0cd85/PEa2uHXM9/8AGvNZrUbZmlygzHT9zrViOP1/7azWa1GU2e3A9BPeTjUbsOg/f5azWaNGcmZ5h79ce37xrVW7mZ6R/jWazWo2zNIxzzzj9/TXgjqx+w1ms0TbH//Z"/>
          <p:cNvSpPr>
            <a:spLocks noChangeAspect="1" noChangeArrowheads="1"/>
          </p:cNvSpPr>
          <p:nvPr/>
        </p:nvSpPr>
        <p:spPr bwMode="auto">
          <a:xfrm>
            <a:off x="307975" y="-1058863"/>
            <a:ext cx="55245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2" name="Picture 6" descr="http://speakoutsarasota.com/wp-content/uploads/2014/02/field-of-dream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302" y="4632172"/>
            <a:ext cx="4092575" cy="187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48302" y="5257800"/>
            <a:ext cx="2238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they come, now.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55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compliance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69" y="1261269"/>
            <a:ext cx="1939131" cy="193913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728" y="1219200"/>
            <a:ext cx="2038350" cy="20383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13796" y="2057400"/>
            <a:ext cx="377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103437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SQA group leads in </a:t>
            </a:r>
            <a:br>
              <a:rPr lang="en-US" dirty="0" smtClean="0"/>
            </a:br>
            <a:r>
              <a:rPr lang="en-US" dirty="0" smtClean="0"/>
              <a:t>verifying this, too.</a:t>
            </a:r>
          </a:p>
          <a:p>
            <a:r>
              <a:rPr lang="en-US" dirty="0" smtClean="0"/>
              <a:t>Do activities and work products both conform to designated standards and requirements?</a:t>
            </a:r>
          </a:p>
          <a:p>
            <a:r>
              <a:rPr lang="en-US" dirty="0" smtClean="0"/>
              <a:t>Good place to use checklists.</a:t>
            </a:r>
          </a:p>
          <a:p>
            <a:pPr lvl="1"/>
            <a:r>
              <a:rPr lang="en-US" dirty="0" smtClean="0"/>
              <a:t>E.g., about how code inspections are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5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culture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98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Culture =</a:t>
            </a:r>
          </a:p>
          <a:p>
            <a:pPr lvl="1"/>
            <a:r>
              <a:rPr lang="en-US" sz="2400" dirty="0" smtClean="0"/>
              <a:t>Rituals (formalities, rules, new traditions)</a:t>
            </a:r>
          </a:p>
          <a:p>
            <a:pPr lvl="1"/>
            <a:r>
              <a:rPr lang="en-US" sz="2400" dirty="0" smtClean="0"/>
              <a:t>Ceremonies</a:t>
            </a:r>
          </a:p>
          <a:p>
            <a:pPr lvl="1"/>
            <a:r>
              <a:rPr lang="en-US" sz="2400" dirty="0" smtClean="0"/>
              <a:t>Artifacts</a:t>
            </a:r>
          </a:p>
          <a:p>
            <a:pPr lvl="1"/>
            <a:r>
              <a:rPr lang="en-US" sz="2400" dirty="0" smtClean="0"/>
              <a:t>Symbols</a:t>
            </a:r>
          </a:p>
          <a:p>
            <a:r>
              <a:rPr lang="en-US" sz="2800" dirty="0" smtClean="0"/>
              <a:t>So, do stuff, </a:t>
            </a:r>
            <a:br>
              <a:rPr lang="en-US" sz="2800" dirty="0" smtClean="0"/>
            </a:br>
            <a:r>
              <a:rPr lang="en-US" sz="2800" dirty="0" smtClean="0"/>
              <a:t>like a </a:t>
            </a:r>
            <a:br>
              <a:rPr lang="en-US" sz="2800" dirty="0" smtClean="0"/>
            </a:br>
            <a:r>
              <a:rPr lang="en-US" sz="2800" dirty="0" smtClean="0"/>
              <a:t>celebration!</a:t>
            </a:r>
            <a:endParaRPr lang="en-US" sz="2800" dirty="0"/>
          </a:p>
        </p:txBody>
      </p:sp>
      <p:pic>
        <p:nvPicPr>
          <p:cNvPr id="5122" name="Picture 2" descr="http://cdn.filmschoolrejects.com/images/Comic-Con-Episode-4-e133000497049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276600"/>
            <a:ext cx="6096000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4464" y="5277446"/>
            <a:ext cx="2438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Geeks celebrating – from “film school rejects” website.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9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Detractors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Software developers mostly don’t like process.</a:t>
            </a:r>
          </a:p>
          <a:p>
            <a:pPr lvl="1"/>
            <a:r>
              <a:rPr lang="en-US" dirty="0" smtClean="0"/>
              <a:t>Process feels like a detraction.</a:t>
            </a:r>
          </a:p>
          <a:p>
            <a:pPr lvl="1"/>
            <a:r>
              <a:rPr lang="en-US" dirty="0" smtClean="0"/>
              <a:t>Jacobson recently noted that software creation is increasingly perceived as an art, not engineering.</a:t>
            </a:r>
          </a:p>
          <a:p>
            <a:r>
              <a:rPr lang="en-US" dirty="0" smtClean="0"/>
              <a:t>CMMI, for example, doesn’t guarantee product success.</a:t>
            </a:r>
          </a:p>
          <a:p>
            <a:r>
              <a:rPr lang="en-US" dirty="0" smtClean="0"/>
              <a:t>Defining processes around tools is a mistake.</a:t>
            </a:r>
          </a:p>
          <a:p>
            <a:r>
              <a:rPr lang="en-US" dirty="0" smtClean="0"/>
              <a:t>Is customer-enforced compliance a good thing?</a:t>
            </a:r>
          </a:p>
          <a:p>
            <a:r>
              <a:rPr lang="en-US" dirty="0" smtClean="0"/>
              <a:t>Is quality of deliverables the same as achieving business goals?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37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Describes the CMMI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 relationship between quality of processes and quality of products produced?</a:t>
            </a:r>
          </a:p>
          <a:p>
            <a:pPr lvl="1"/>
            <a:r>
              <a:rPr lang="en-US" dirty="0" smtClean="0"/>
              <a:t>The whole quality movement (TQM) is based on this notion.</a:t>
            </a:r>
          </a:p>
          <a:p>
            <a:pPr lvl="1"/>
            <a:r>
              <a:rPr lang="en-US" dirty="0" smtClean="0"/>
              <a:t>Key thing – it has a lot of pieces to deal with.</a:t>
            </a:r>
          </a:p>
          <a:p>
            <a:pPr lvl="2"/>
            <a:r>
              <a:rPr lang="en-US" dirty="0" smtClean="0"/>
              <a:t>Like how do you control suppliers with supply chain management? </a:t>
            </a:r>
            <a:r>
              <a:rPr lang="en-US" dirty="0"/>
              <a:t>Or,</a:t>
            </a:r>
            <a:endParaRPr lang="en-US" dirty="0" smtClean="0"/>
          </a:p>
          <a:p>
            <a:pPr lvl="2"/>
            <a:r>
              <a:rPr lang="en-US" dirty="0" smtClean="0"/>
              <a:t>How do you manage customer expectations through support and marketing?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1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CMM and CMMI are “Models”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Describe generally how processes should work.</a:t>
            </a:r>
          </a:p>
          <a:p>
            <a:r>
              <a:rPr lang="en-US" dirty="0" smtClean="0"/>
              <a:t>Need an interpretation or implementation by a particular organization.</a:t>
            </a:r>
          </a:p>
          <a:p>
            <a:r>
              <a:rPr lang="en-US" dirty="0" smtClean="0"/>
              <a:t>E.g., if you want to be agile, they will look a lot different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Jeff Sutherland’s blog</a:t>
            </a:r>
            <a:r>
              <a:rPr lang="en-US" dirty="0" smtClean="0"/>
              <a:t>, for example.</a:t>
            </a:r>
            <a:endParaRPr lang="en-US" dirty="0" smtClean="0"/>
          </a:p>
          <a:p>
            <a:r>
              <a:rPr lang="en-US" dirty="0" smtClean="0"/>
              <a:t>Goal should be the improved results, not “achieving a certain CMM level.”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9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here they are…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912" y="1676400"/>
            <a:ext cx="4510088" cy="3749081"/>
          </a:xfrm>
        </p:spPr>
      </p:pic>
    </p:spTree>
    <p:extLst>
      <p:ext uri="{BB962C8B-B14F-4D97-AF65-F5344CB8AC3E}">
        <p14:creationId xmlns:p14="http://schemas.microsoft.com/office/powerpoint/2010/main" val="110907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Improvements focus on process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management</a:t>
            </a:r>
          </a:p>
          <a:p>
            <a:r>
              <a:rPr lang="en-US" dirty="0" smtClean="0"/>
              <a:t>Project planning</a:t>
            </a:r>
          </a:p>
          <a:p>
            <a:r>
              <a:rPr lang="en-US" dirty="0" smtClean="0"/>
              <a:t>Project monitoring and control</a:t>
            </a:r>
          </a:p>
          <a:p>
            <a:r>
              <a:rPr lang="en-US" dirty="0" smtClean="0"/>
              <a:t>Supplier agreement management</a:t>
            </a:r>
          </a:p>
          <a:p>
            <a:r>
              <a:rPr lang="en-US" dirty="0" smtClean="0"/>
              <a:t>Measurement and analysis</a:t>
            </a:r>
          </a:p>
          <a:p>
            <a:r>
              <a:rPr lang="en-US" dirty="0" smtClean="0"/>
              <a:t>Process and product quality assurance</a:t>
            </a:r>
          </a:p>
          <a:p>
            <a:r>
              <a:rPr lang="en-US" dirty="0" smtClean="0"/>
              <a:t>Configuration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23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assessment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Done by someone authorized, using a standardized assessment method.</a:t>
            </a:r>
          </a:p>
          <a:p>
            <a:r>
              <a:rPr lang="en-US" dirty="0" smtClean="0"/>
              <a:t>“SCAMPI” v 1.1 enables:</a:t>
            </a:r>
          </a:p>
          <a:p>
            <a:pPr lvl="1"/>
            <a:r>
              <a:rPr lang="en-US" dirty="0" smtClean="0"/>
              <a:t>Gain insight into an org’s engineering capability</a:t>
            </a:r>
          </a:p>
          <a:p>
            <a:pPr lvl="1"/>
            <a:r>
              <a:rPr lang="en-US" dirty="0" smtClean="0"/>
              <a:t>Relate to the CMMI model</a:t>
            </a:r>
          </a:p>
          <a:p>
            <a:pPr lvl="1"/>
            <a:r>
              <a:rPr lang="en-US" dirty="0" smtClean="0"/>
              <a:t>Prioritize improvement plans</a:t>
            </a:r>
          </a:p>
          <a:p>
            <a:pPr lvl="1"/>
            <a:r>
              <a:rPr lang="en-US" dirty="0" smtClean="0"/>
              <a:t>Focus on improvements, given current level</a:t>
            </a:r>
          </a:p>
          <a:p>
            <a:pPr lvl="1"/>
            <a:r>
              <a:rPr lang="en-US" dirty="0" smtClean="0"/>
              <a:t>Derive capability level ratings and a maturity level rating</a:t>
            </a:r>
          </a:p>
          <a:p>
            <a:pPr lvl="1"/>
            <a:r>
              <a:rPr lang="en-US" dirty="0" smtClean="0"/>
              <a:t>Identify development/acquisition risks relative to these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30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team compares implementation to levels in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Fully implemented?</a:t>
            </a:r>
          </a:p>
          <a:p>
            <a:r>
              <a:rPr lang="en-US" dirty="0" smtClean="0"/>
              <a:t>Largely implemented?</a:t>
            </a:r>
          </a:p>
          <a:p>
            <a:r>
              <a:rPr lang="en-US" dirty="0" smtClean="0"/>
              <a:t>Partially implemented?</a:t>
            </a:r>
          </a:p>
          <a:p>
            <a:r>
              <a:rPr lang="en-US" dirty="0" smtClean="0"/>
              <a:t>Not implemented?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Then they generate their findings.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1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two CMMI level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Staged levels</a:t>
            </a:r>
          </a:p>
          <a:p>
            <a:pPr lvl="1"/>
            <a:r>
              <a:rPr lang="en-US" dirty="0" smtClean="0"/>
              <a:t>“Software engineering”</a:t>
            </a:r>
          </a:p>
          <a:p>
            <a:r>
              <a:rPr lang="en-US" dirty="0" smtClean="0"/>
              <a:t>Continuous levels</a:t>
            </a:r>
          </a:p>
          <a:p>
            <a:pPr lvl="1"/>
            <a:r>
              <a:rPr lang="en-US" dirty="0" smtClean="0"/>
              <a:t>“Systems engineering”</a:t>
            </a:r>
          </a:p>
          <a:p>
            <a:r>
              <a:rPr lang="en-US" dirty="0" smtClean="0"/>
              <a:t>But, the goal is to improve the processes, whichever rating scheme you use.</a:t>
            </a:r>
          </a:p>
          <a:p>
            <a:r>
              <a:rPr lang="en-US" dirty="0" smtClean="0"/>
              <a:t>E.g., you may have developed all the process tools, but can’t get your teams to use them!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69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Orgs get into this to first develop a “baseline”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Desired outcomes might be to improve:</a:t>
            </a:r>
          </a:p>
          <a:p>
            <a:r>
              <a:rPr lang="en-US" dirty="0" smtClean="0"/>
              <a:t>Delivered quality</a:t>
            </a:r>
          </a:p>
          <a:p>
            <a:r>
              <a:rPr lang="en-US" dirty="0" smtClean="0"/>
              <a:t>Productivity</a:t>
            </a:r>
          </a:p>
          <a:p>
            <a:r>
              <a:rPr lang="en-US" dirty="0" smtClean="0"/>
              <a:t>Schedule</a:t>
            </a:r>
          </a:p>
          <a:p>
            <a:r>
              <a:rPr lang="en-US" dirty="0" smtClean="0"/>
              <a:t>Reduced overtime</a:t>
            </a:r>
          </a:p>
          <a:p>
            <a:r>
              <a:rPr lang="en-US" dirty="0" smtClean="0"/>
              <a:t>Defect injection rate</a:t>
            </a:r>
          </a:p>
          <a:p>
            <a:r>
              <a:rPr lang="en-US" dirty="0" smtClean="0"/>
              <a:t>In-process defect removal efficiency</a:t>
            </a:r>
          </a:p>
          <a:p>
            <a:r>
              <a:rPr lang="en-US" dirty="0" smtClean="0"/>
              <a:t>Defect distribution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440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810</Words>
  <Application>Microsoft Office PowerPoint</Application>
  <PresentationFormat>On-screen Show (4:3)</PresentationFormat>
  <Paragraphs>140</Paragraphs>
  <Slides>19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The Do’s and Don’ts of Software Process Improvement</vt:lpstr>
      <vt:lpstr>Describes the CMMI approach</vt:lpstr>
      <vt:lpstr>CMM and CMMI are “Models”</vt:lpstr>
      <vt:lpstr>And here they are…</vt:lpstr>
      <vt:lpstr>Improvements focus on process areas</vt:lpstr>
      <vt:lpstr>What’s the assessment process?</vt:lpstr>
      <vt:lpstr>Assessment team compares implementation to levels in the model</vt:lpstr>
      <vt:lpstr>The two CMMI level representations</vt:lpstr>
      <vt:lpstr>Orgs get into this to first develop a “baseline”</vt:lpstr>
      <vt:lpstr>“Faster / cheaper / better?”</vt:lpstr>
      <vt:lpstr>Level 2 = “Managed”</vt:lpstr>
      <vt:lpstr>How to achieve?</vt:lpstr>
      <vt:lpstr>Keep it simple</vt:lpstr>
      <vt:lpstr>CMMI + other processes</vt:lpstr>
      <vt:lpstr>Measuring the value</vt:lpstr>
      <vt:lpstr>Measuring process adoption</vt:lpstr>
      <vt:lpstr>Measuring compliance</vt:lpstr>
      <vt:lpstr>This is culture change</vt:lpstr>
      <vt:lpstr>Detractors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Complexity Metrics &amp; Models</dc:title>
  <dc:creator>Steve Chenoweth</dc:creator>
  <cp:lastModifiedBy>Windows User</cp:lastModifiedBy>
  <cp:revision>63</cp:revision>
  <dcterms:created xsi:type="dcterms:W3CDTF">2006-08-16T00:00:00Z</dcterms:created>
  <dcterms:modified xsi:type="dcterms:W3CDTF">2014-05-20T18:42:08Z</dcterms:modified>
</cp:coreProperties>
</file>