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256" r:id="rId2"/>
    <p:sldId id="258" r:id="rId3"/>
    <p:sldId id="257" r:id="rId4"/>
    <p:sldId id="259" r:id="rId5"/>
    <p:sldId id="260" r:id="rId6"/>
    <p:sldId id="261" r:id="rId7"/>
    <p:sldId id="262" r:id="rId8"/>
    <p:sldId id="263" r:id="rId9"/>
    <p:sldId id="265" r:id="rId10"/>
    <p:sldId id="266" r:id="rId11"/>
    <p:sldId id="267" r:id="rId12"/>
    <p:sldId id="268" r:id="rId13"/>
    <p:sldId id="264" r:id="rId14"/>
    <p:sldId id="269" r:id="rId15"/>
    <p:sldId id="270" r:id="rId16"/>
    <p:sldId id="271" r:id="rId17"/>
    <p:sldId id="272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4337" autoAdjust="0"/>
  </p:normalViewPr>
  <p:slideViewPr>
    <p:cSldViewPr>
      <p:cViewPr varScale="1">
        <p:scale>
          <a:sx n="60" d="100"/>
          <a:sy n="60" d="100"/>
        </p:scale>
        <p:origin x="-130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62A1E12-6129-4F97-AB19-343463CA07D1}" type="datetimeFigureOut">
              <a:rPr lang="en-US" smtClean="0"/>
              <a:t>5/15/2014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CDAB177-E162-47FD-9256-253AEF4313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99364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Image from http://schreinerbfacomdes.wordpress.com/2013/09/26/musically-inclined-evolution-in-genres/.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DAB177-E162-47FD-9256-253AEF43130C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404895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Image from http://ninetyninepercentscientist.wordpress.com/2009/12/.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DAB177-E162-47FD-9256-253AEF43130C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569489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Image from http://abcnewsradioonline.com/business-news/chit-chat-biggest-time-waster-at-work.html.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DAB177-E162-47FD-9256-253AEF43130C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416670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Image from http://www.essentialbaby.com.au/kids/caring-for-kids/raising-boys-dads-as-role-models-20080919-4ju9.html.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DAB177-E162-47FD-9256-253AEF43130C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585639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Cartoon from http://www.implementingscrum.com/2011/02/15/scrum-and-organizational-change-management/.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DAB177-E162-47FD-9256-253AEF43130C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534835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Kay Sage’s 1940 </a:t>
            </a:r>
            <a:r>
              <a:rPr lang="en-US" dirty="0" err="1" smtClean="0"/>
              <a:t>urrealist</a:t>
            </a:r>
            <a:r>
              <a:rPr lang="en-US" dirty="0" smtClean="0"/>
              <a:t> “Danger, Construction</a:t>
            </a:r>
            <a:r>
              <a:rPr lang="en-US" baseline="0" dirty="0" smtClean="0"/>
              <a:t> Ahead.”  Image from http://www.twocoatsofpaint.com/2012/02/sly-and-witty-female-surrealists-in-los.html. It’s in the Yale University Art Gallery.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DAB177-E162-47FD-9256-253AEF43130C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364003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Image from http://www.visualphotos.com/image/2x4604154/mechanic_explaining_repairs_to_customer.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DAB177-E162-47FD-9256-253AEF43130C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420050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Image of </a:t>
            </a:r>
            <a:r>
              <a:rPr lang="en-US" dirty="0" err="1" smtClean="0"/>
              <a:t>Lewin</a:t>
            </a:r>
            <a:r>
              <a:rPr lang="en-US" dirty="0" smtClean="0"/>
              <a:t> from http://www.biografiasyvidas.com/biografia/l/lewin.htm</a:t>
            </a:r>
            <a:r>
              <a:rPr lang="en-US" dirty="0" smtClean="0"/>
              <a:t>.</a:t>
            </a:r>
          </a:p>
          <a:p>
            <a:r>
              <a:rPr lang="en-US" dirty="0" smtClean="0"/>
              <a:t>Crowbar image from http://blogs.sfweekly.com/thesnitch/2010/11/crowbar_fight.php.</a:t>
            </a:r>
          </a:p>
          <a:p>
            <a:r>
              <a:rPr lang="en-US" dirty="0" smtClean="0"/>
              <a:t>Charlie</a:t>
            </a:r>
            <a:r>
              <a:rPr lang="en-US" baseline="0" dirty="0" smtClean="0"/>
              <a:t> Brown image from http://www.dreamhost.com/dreamscape/2013/04/15/uptime-brigade-what-is-it-what-do-they-do/charlie-brown-argh/.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DAB177-E162-47FD-9256-253AEF43130C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264296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Image from http://www.whatdoesitmean.com/index1512.htm.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DAB177-E162-47FD-9256-253AEF43130C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87699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Edgar Schein</a:t>
            </a:r>
            <a:r>
              <a:rPr lang="en-US" baseline="0" dirty="0" smtClean="0"/>
              <a:t> image from http://mitsloan.mit.edu/faculty/detail.php?in_spseqno=41040.</a:t>
            </a:r>
          </a:p>
          <a:p>
            <a:r>
              <a:rPr lang="en-US" baseline="0" dirty="0" smtClean="0"/>
              <a:t>Ladder walker image from http://psychiclibrary.com/beyondBooks/ladder-superstition.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DAB177-E162-47FD-9256-253AEF43130C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74854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Cartoon from http://blog.asmartbear.com/unprofitable-saas-business-model.html.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DAB177-E162-47FD-9256-253AEF43130C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740885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Image from http://licensedmentalhealthcounselor.org/2012/05/03/parents-denial-of-their-childs-mental-health-issues-doesnt-make-it-go-away/.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DAB177-E162-47FD-9256-253AEF43130C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38180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5/15/2014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5/15/2014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5/15/2014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Slide Number Placeholder 5"/>
          <p:cNvSpPr txBox="1">
            <a:spLocks/>
          </p:cNvSpPr>
          <p:nvPr userDrawn="1"/>
        </p:nvSpPr>
        <p:spPr>
          <a:xfrm>
            <a:off x="6934200" y="65087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jpeg"/><Relationship Id="rId4" Type="http://schemas.openxmlformats.org/officeDocument/2006/relationships/image" Target="../media/image7.gi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0" y="1889125"/>
            <a:ext cx="4343400" cy="1470025"/>
          </a:xfrm>
        </p:spPr>
        <p:txBody>
          <a:bodyPr>
            <a:normAutofit/>
          </a:bodyPr>
          <a:lstStyle/>
          <a:p>
            <a:r>
              <a:rPr lang="en-US" dirty="0" smtClean="0"/>
              <a:t>The Problem of Making Change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Steve Chenoweth, RHIT</a:t>
            </a:r>
            <a:endParaRPr lang="en-US" dirty="0"/>
          </a:p>
        </p:txBody>
      </p:sp>
      <p:pic>
        <p:nvPicPr>
          <p:cNvPr id="5" name="Picture 31" descr="rose4"/>
          <p:cNvPicPr>
            <a:picLocks noChangeAspect="1" noChangeArrowheads="1"/>
          </p:cNvPicPr>
          <p:nvPr/>
        </p:nvPicPr>
        <p:blipFill>
          <a:blip r:embed="rId3">
            <a:alphaModFix/>
          </a:blip>
          <a:srcRect l="12895" t="22858"/>
          <a:stretch>
            <a:fillRect/>
          </a:stretch>
        </p:blipFill>
        <p:spPr bwMode="auto">
          <a:xfrm>
            <a:off x="5784576" y="6300787"/>
            <a:ext cx="3359424" cy="557213"/>
          </a:xfrm>
          <a:prstGeom prst="rect">
            <a:avLst/>
          </a:prstGeom>
          <a:noFill/>
        </p:spPr>
      </p:pic>
      <p:pic>
        <p:nvPicPr>
          <p:cNvPr id="4" name="Picture 2" descr="http://4.bp.blogspot.com/-MgxS9BdoT0Q/Tdt0ysEIc9I/AAAAAAAAAFM/WnJB4AjjEFE/s400/im-op-hciiml-change-cartoon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71625" y="1676400"/>
            <a:ext cx="2162175" cy="18954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906491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tough is it?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98637"/>
            <a:ext cx="8229600" cy="4525963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 err="1"/>
              <a:t>Lewin’s</a:t>
            </a:r>
            <a:r>
              <a:rPr lang="en-US" dirty="0"/>
              <a:t> model was adopted by </a:t>
            </a:r>
            <a:r>
              <a:rPr lang="en-US" b="1" dirty="0"/>
              <a:t>Edgar Schein</a:t>
            </a:r>
            <a:r>
              <a:rPr lang="en-US" dirty="0"/>
              <a:t>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to </a:t>
            </a:r>
            <a:r>
              <a:rPr lang="en-US" dirty="0"/>
              <a:t>explain what’s necessary to cause “transformational” organizational change</a:t>
            </a:r>
            <a:r>
              <a:rPr lang="en-US" dirty="0" smtClean="0"/>
              <a:t>:*</a:t>
            </a:r>
            <a:endParaRPr lang="en-US" dirty="0"/>
          </a:p>
          <a:p>
            <a:r>
              <a:rPr lang="en-US" dirty="0"/>
              <a:t>Everyone assumes current success is based on everything about the current ways of acting.</a:t>
            </a:r>
          </a:p>
          <a:p>
            <a:pPr lvl="1"/>
            <a:r>
              <a:rPr lang="en-US" dirty="0"/>
              <a:t>“Culture” is a learned defense mechanism, to avoid uncertainty and anxiety.</a:t>
            </a:r>
          </a:p>
          <a:p>
            <a:pPr lvl="1"/>
            <a:r>
              <a:rPr lang="en-US" dirty="0"/>
              <a:t>All the cultural elements of behavior have “secondary value</a:t>
            </a:r>
            <a:r>
              <a:rPr lang="en-US" dirty="0" smtClean="0"/>
              <a:t>.” Lots of </a:t>
            </a:r>
            <a:r>
              <a:rPr lang="en-US" dirty="0" smtClean="0"/>
              <a:t>conjectured </a:t>
            </a:r>
            <a:r>
              <a:rPr lang="en-US" dirty="0" smtClean="0"/>
              <a:t>dependencies! 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Borderline </a:t>
            </a:r>
            <a:r>
              <a:rPr lang="en-US" dirty="0" smtClean="0"/>
              <a:t>superstitious</a:t>
            </a:r>
            <a:r>
              <a:rPr lang="en-US" dirty="0" smtClean="0"/>
              <a:t>.</a:t>
            </a:r>
            <a:endParaRPr lang="en-US" dirty="0"/>
          </a:p>
        </p:txBody>
      </p:sp>
      <p:pic>
        <p:nvPicPr>
          <p:cNvPr id="6146" name="Picture 2" descr="http://mitsloan.mit.edu/shared/ods/images/?PersonID=4104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48600" y="228601"/>
            <a:ext cx="1000125" cy="14898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48" name="Picture 4" descr="http://psychiclibrary.com/beyondBooks/wp-content/uploads/2012/02/ladder2-300x213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67600" y="5462587"/>
            <a:ext cx="1428750" cy="10144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838200" y="6324600"/>
            <a:ext cx="242816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*I.e., change that sticks.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69589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inherent barriers are real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Everyone knows change is hard. In relearning, you lose your identity.</a:t>
            </a:r>
          </a:p>
          <a:p>
            <a:pPr lvl="1"/>
            <a:r>
              <a:rPr lang="en-US" dirty="0"/>
              <a:t>It often requires some kind of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crisis </a:t>
            </a:r>
            <a:r>
              <a:rPr lang="en-US" dirty="0"/>
              <a:t>to propel change, like a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public </a:t>
            </a:r>
            <a:r>
              <a:rPr lang="en-US" dirty="0"/>
              <a:t>scandal that explodes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myths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Attempts to induce </a:t>
            </a:r>
            <a:r>
              <a:rPr lang="en-US" dirty="0" err="1" smtClean="0"/>
              <a:t>organi</a:t>
            </a:r>
            <a:r>
              <a:rPr lang="en-US" dirty="0" smtClean="0"/>
              <a:t>-</a:t>
            </a:r>
            <a:br>
              <a:rPr lang="en-US" dirty="0" smtClean="0"/>
            </a:br>
            <a:r>
              <a:rPr lang="en-US" dirty="0" err="1" smtClean="0"/>
              <a:t>zational</a:t>
            </a:r>
            <a:r>
              <a:rPr lang="en-US" dirty="0" smtClean="0"/>
              <a:t> </a:t>
            </a:r>
            <a:r>
              <a:rPr lang="en-US" dirty="0"/>
              <a:t>change produce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responses </a:t>
            </a:r>
            <a:r>
              <a:rPr lang="en-US" dirty="0"/>
              <a:t>like denial,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scapegoating</a:t>
            </a:r>
            <a:r>
              <a:rPr lang="en-US" dirty="0"/>
              <a:t>, and bargaining.</a:t>
            </a:r>
          </a:p>
          <a:p>
            <a:pPr lvl="1"/>
            <a:r>
              <a:rPr lang="en-US" dirty="0"/>
              <a:t>Changing a culture requires power – “change agents” make it happen using interventions, or it evolves via leadership or via self-assessment and rebirth within the organization. </a:t>
            </a:r>
          </a:p>
          <a:p>
            <a:endParaRPr lang="en-US" dirty="0"/>
          </a:p>
        </p:txBody>
      </p:sp>
      <p:pic>
        <p:nvPicPr>
          <p:cNvPr id="2050" name="Picture 2" descr="http://asmartbear.wpengine.netdna-cdn.com/wp-content/uploads/2013/07/cartoon2920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23338" y="2286000"/>
            <a:ext cx="3429000" cy="25717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013253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Things you can expect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ln>
            <a:solidFill>
              <a:schemeClr val="accent1"/>
            </a:solidFill>
          </a:ln>
        </p:spPr>
        <p:txBody>
          <a:bodyPr>
            <a:normAutofit fontScale="92500" lnSpcReduction="10000"/>
          </a:bodyPr>
          <a:lstStyle/>
          <a:p>
            <a:r>
              <a:rPr lang="en-US" b="1" dirty="0" smtClean="0"/>
              <a:t>Denial</a:t>
            </a:r>
            <a:r>
              <a:rPr lang="en-US" dirty="0" smtClean="0"/>
              <a:t> – Oddly, when you ask why people haven’t tried something new, </a:t>
            </a:r>
            <a:r>
              <a:rPr lang="en-US" dirty="0" smtClean="0"/>
              <a:t>which you’d </a:t>
            </a:r>
            <a:r>
              <a:rPr lang="en-US" dirty="0" smtClean="0"/>
              <a:t>sparked their interest in, </a:t>
            </a:r>
            <a:r>
              <a:rPr lang="en-US" dirty="0" smtClean="0"/>
              <a:t>they’ll </a:t>
            </a:r>
            <a:r>
              <a:rPr lang="en-US" dirty="0" smtClean="0"/>
              <a:t>explain they figured out why it isn’t valid after all.</a:t>
            </a:r>
          </a:p>
          <a:p>
            <a:r>
              <a:rPr lang="en-US" b="1" dirty="0" smtClean="0"/>
              <a:t>Scapegoating</a:t>
            </a:r>
            <a:r>
              <a:rPr lang="en-US" dirty="0" smtClean="0"/>
              <a:t> – The problem is in some other department, and we’re ok, etc.</a:t>
            </a:r>
          </a:p>
          <a:p>
            <a:r>
              <a:rPr lang="en-US" b="1" dirty="0" smtClean="0"/>
              <a:t>Maneuvering and bargaining </a:t>
            </a:r>
            <a:r>
              <a:rPr lang="en-US" dirty="0" smtClean="0"/>
              <a:t>– </a:t>
            </a:r>
            <a:br>
              <a:rPr lang="en-US" dirty="0" smtClean="0"/>
            </a:br>
            <a:r>
              <a:rPr lang="en-US" dirty="0" smtClean="0"/>
              <a:t>This is extra work.  It has to be </a:t>
            </a:r>
            <a:br>
              <a:rPr lang="en-US" dirty="0" smtClean="0"/>
            </a:br>
            <a:r>
              <a:rPr lang="en-US" dirty="0" smtClean="0"/>
              <a:t>worth a lot MORE to be worth </a:t>
            </a:r>
            <a:br>
              <a:rPr lang="en-US" dirty="0" smtClean="0"/>
            </a:br>
            <a:r>
              <a:rPr lang="en-US" dirty="0" smtClean="0"/>
              <a:t>taking it on. </a:t>
            </a:r>
            <a:endParaRPr lang="en-US" dirty="0"/>
          </a:p>
        </p:txBody>
      </p:sp>
      <p:pic>
        <p:nvPicPr>
          <p:cNvPr id="10242" name="Picture 2" descr="http://licensedmentalhealthcounselor.files.wordpress.com/2012/05/denial-edit21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72250" y="4086129"/>
            <a:ext cx="2266950" cy="22384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048142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But the software business has some advantages…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Everyone knows we have to change to survive.</a:t>
            </a:r>
          </a:p>
          <a:p>
            <a:r>
              <a:rPr lang="en-US" dirty="0" smtClean="0"/>
              <a:t>People know they have to adopt new processes, switch to creating different kinds of products, and adapt to changing organizations.</a:t>
            </a:r>
          </a:p>
          <a:p>
            <a:r>
              <a:rPr lang="en-US" dirty="0" smtClean="0"/>
              <a:t>We know our project work has a significant amount of “new work” and so is inherently risky.</a:t>
            </a:r>
          </a:p>
          <a:p>
            <a:r>
              <a:rPr lang="en-US" dirty="0" smtClean="0"/>
              <a:t>Being in limbo is part of the job!</a:t>
            </a:r>
          </a:p>
          <a:p>
            <a:pPr lvl="1"/>
            <a:r>
              <a:rPr lang="en-US" dirty="0" smtClean="0"/>
              <a:t>We’re used to “learning anxiety.”</a:t>
            </a:r>
          </a:p>
          <a:p>
            <a:pPr lvl="1"/>
            <a:r>
              <a:rPr lang="en-US" dirty="0" smtClean="0"/>
              <a:t>We all suffer from “incompetence.”</a:t>
            </a:r>
          </a:p>
          <a:p>
            <a:pPr lvl="1"/>
            <a:r>
              <a:rPr lang="en-US" dirty="0" smtClean="0"/>
              <a:t>Group memberships change.</a:t>
            </a:r>
          </a:p>
          <a:p>
            <a:pPr lvl="1"/>
            <a:r>
              <a:rPr lang="en-US" dirty="0" smtClean="0"/>
              <a:t>Fluid identity is a part of the work.</a:t>
            </a:r>
            <a:endParaRPr lang="en-US" dirty="0"/>
          </a:p>
        </p:txBody>
      </p:sp>
      <p:pic>
        <p:nvPicPr>
          <p:cNvPr id="4098" name="Picture 2" descr="steveInOffice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0800" y="4267200"/>
            <a:ext cx="2392992" cy="1962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980854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to push it over the top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2800" dirty="0" smtClean="0"/>
              <a:t>Schein’s Principles: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 smtClean="0"/>
              <a:t>Survival anxiety or guilt must be greater than learning anxiety.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 smtClean="0"/>
              <a:t>Learning anxiety </a:t>
            </a:r>
            <a:br>
              <a:rPr lang="en-US" sz="2800" dirty="0" smtClean="0"/>
            </a:br>
            <a:r>
              <a:rPr lang="en-US" sz="2800" dirty="0" smtClean="0"/>
              <a:t>must be reduced </a:t>
            </a:r>
            <a:br>
              <a:rPr lang="en-US" sz="2800" dirty="0" smtClean="0"/>
            </a:br>
            <a:r>
              <a:rPr lang="en-US" sz="2800" dirty="0" smtClean="0"/>
              <a:t>rather than </a:t>
            </a:r>
            <a:br>
              <a:rPr lang="en-US" sz="2800" dirty="0" smtClean="0"/>
            </a:br>
            <a:r>
              <a:rPr lang="en-US" sz="2800" dirty="0" smtClean="0"/>
              <a:t>increasing survival </a:t>
            </a:r>
            <a:br>
              <a:rPr lang="en-US" sz="2800" dirty="0" smtClean="0"/>
            </a:br>
            <a:r>
              <a:rPr lang="en-US" sz="2800" dirty="0" smtClean="0"/>
              <a:t>anxiety</a:t>
            </a:r>
            <a:r>
              <a:rPr lang="en-US" sz="2800" dirty="0" smtClean="0"/>
              <a:t>.</a:t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>I.e., Inject hope!</a:t>
            </a:r>
          </a:p>
          <a:p>
            <a:pPr marL="514350" indent="-514350">
              <a:buFont typeface="+mj-lt"/>
              <a:buAutoNum type="arabicPeriod"/>
            </a:pPr>
            <a:endParaRPr lang="en-US" sz="2800" dirty="0"/>
          </a:p>
        </p:txBody>
      </p:sp>
      <p:pic>
        <p:nvPicPr>
          <p:cNvPr id="7170" name="Picture 2" descr="http://ninetyninepercentscientist.files.wordpress.com/2009/12/computer-anxiety-12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38600" y="2590800"/>
            <a:ext cx="4991100" cy="3495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4113847" y="6019800"/>
            <a:ext cx="525875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/>
              <a:t>Above - </a:t>
            </a:r>
            <a:r>
              <a:rPr lang="en-US" dirty="0" smtClean="0"/>
              <a:t>We all get “computer anxiety” when staring down new technology.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69896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Some specifics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Have a compelling positive vision.</a:t>
            </a:r>
          </a:p>
          <a:p>
            <a:r>
              <a:rPr lang="en-US" dirty="0" smtClean="0"/>
              <a:t>Give formal and informal training on new skills needed.</a:t>
            </a:r>
          </a:p>
          <a:p>
            <a:r>
              <a:rPr lang="en-US" dirty="0" smtClean="0"/>
              <a:t>Learners have to be involved, and the learning flexible.</a:t>
            </a:r>
          </a:p>
          <a:p>
            <a:r>
              <a:rPr lang="en-US" dirty="0" smtClean="0"/>
              <a:t>Build new culture – </a:t>
            </a:r>
            <a:r>
              <a:rPr lang="en-US" dirty="0" smtClean="0"/>
              <a:t>like</a:t>
            </a:r>
            <a:br>
              <a:rPr lang="en-US" dirty="0" smtClean="0"/>
            </a:br>
            <a:r>
              <a:rPr lang="en-US" dirty="0" smtClean="0"/>
              <a:t>relevant </a:t>
            </a:r>
            <a:r>
              <a:rPr lang="en-US" dirty="0" smtClean="0"/>
              <a:t>“family”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groups </a:t>
            </a:r>
            <a:r>
              <a:rPr lang="en-US" dirty="0" smtClean="0"/>
              <a:t>and teams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E.g., Bust-up existing </a:t>
            </a:r>
            <a:br>
              <a:rPr lang="en-US" dirty="0" smtClean="0"/>
            </a:br>
            <a:r>
              <a:rPr lang="en-US" dirty="0" smtClean="0"/>
              <a:t>organizations, whose </a:t>
            </a:r>
            <a:br>
              <a:rPr lang="en-US" dirty="0" smtClean="0"/>
            </a:br>
            <a:r>
              <a:rPr lang="en-US" dirty="0" smtClean="0"/>
              <a:t>ratings of good vs bad </a:t>
            </a:r>
            <a:br>
              <a:rPr lang="en-US" dirty="0" smtClean="0"/>
            </a:br>
            <a:r>
              <a:rPr lang="en-US" dirty="0" smtClean="0"/>
              <a:t>are based on the old ways.</a:t>
            </a:r>
            <a:endParaRPr lang="en-US" dirty="0" smtClean="0"/>
          </a:p>
          <a:p>
            <a:r>
              <a:rPr lang="en-US" dirty="0" smtClean="0"/>
              <a:t>Provide practice, with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coaches </a:t>
            </a:r>
            <a:r>
              <a:rPr lang="en-US" dirty="0" smtClean="0"/>
              <a:t>and feedback.</a:t>
            </a:r>
            <a:endParaRPr lang="en-US" dirty="0"/>
          </a:p>
        </p:txBody>
      </p:sp>
      <p:pic>
        <p:nvPicPr>
          <p:cNvPr id="3074" name="Picture 2" descr="http://abcnewsradioonline.com/storage/news-images/Getty_081612_OfficeChitChat.jpg?__SQUARESPACE_CACHEVERSION=134514725652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2500" y="3200400"/>
            <a:ext cx="4229100" cy="23728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5237817" y="5715000"/>
            <a:ext cx="33727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“If the boss calls, get their name!”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40112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4876800" cy="1143000"/>
          </a:xfrm>
        </p:spPr>
        <p:txBody>
          <a:bodyPr/>
          <a:lstStyle/>
          <a:p>
            <a:r>
              <a:rPr lang="en-US" dirty="0" smtClean="0"/>
              <a:t>More specifics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800600"/>
          </a:xfrm>
        </p:spPr>
        <p:txBody>
          <a:bodyPr>
            <a:normAutofit lnSpcReduction="10000"/>
          </a:bodyPr>
          <a:lstStyle/>
          <a:p>
            <a:r>
              <a:rPr lang="en-US" sz="2800" dirty="0" smtClean="0"/>
              <a:t>Provide positive role </a:t>
            </a:r>
            <a:br>
              <a:rPr lang="en-US" sz="2800" dirty="0" smtClean="0"/>
            </a:br>
            <a:r>
              <a:rPr lang="en-US" sz="2800" dirty="0" smtClean="0"/>
              <a:t>models.</a:t>
            </a:r>
          </a:p>
          <a:p>
            <a:r>
              <a:rPr lang="en-US" sz="2800" dirty="0" smtClean="0"/>
              <a:t>Give forums for learning </a:t>
            </a:r>
            <a:br>
              <a:rPr lang="en-US" sz="2800" dirty="0" smtClean="0"/>
            </a:br>
            <a:r>
              <a:rPr lang="en-US" sz="2800" dirty="0" smtClean="0"/>
              <a:t>problems.</a:t>
            </a:r>
          </a:p>
          <a:p>
            <a:r>
              <a:rPr lang="en-US" sz="2800" dirty="0" smtClean="0"/>
              <a:t>Introduce systems and </a:t>
            </a:r>
            <a:br>
              <a:rPr lang="en-US" sz="2800" dirty="0" smtClean="0"/>
            </a:br>
            <a:r>
              <a:rPr lang="en-US" sz="2800" dirty="0" smtClean="0"/>
              <a:t>structures consistent with </a:t>
            </a:r>
            <a:br>
              <a:rPr lang="en-US" sz="2800" dirty="0" smtClean="0"/>
            </a:br>
            <a:r>
              <a:rPr lang="en-US" sz="2800" dirty="0" smtClean="0"/>
              <a:t>the new way of thinking </a:t>
            </a:r>
            <a:br>
              <a:rPr lang="en-US" sz="2800" dirty="0" smtClean="0"/>
            </a:br>
            <a:r>
              <a:rPr lang="en-US" sz="2800" dirty="0" smtClean="0"/>
              <a:t>and working.</a:t>
            </a:r>
          </a:p>
          <a:p>
            <a:endParaRPr lang="en-US" sz="2800" dirty="0"/>
          </a:p>
          <a:p>
            <a:pPr marL="0" indent="0">
              <a:buNone/>
            </a:pPr>
            <a:r>
              <a:rPr lang="en-US" sz="2800" dirty="0" smtClean="0"/>
              <a:t>Schein says, “Most transformational change programs fail because they do not create these eight conditions.”</a:t>
            </a:r>
            <a:endParaRPr lang="en-US" sz="2800" dirty="0"/>
          </a:p>
        </p:txBody>
      </p:sp>
      <p:pic>
        <p:nvPicPr>
          <p:cNvPr id="8194" name="Picture 2" descr="http://images.essentialbaby.com.au/2008/09/22/214187/role_model420w-420x0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9200" y="753070"/>
            <a:ext cx="3829050" cy="25336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5257800" y="3420070"/>
            <a:ext cx="344805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Easy to be an unquestioned  role model if you’re the Dad and they’re like 6.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0504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Where to start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Have a clear definition of the operational problem or issue causing a need for change.</a:t>
            </a:r>
          </a:p>
          <a:p>
            <a:r>
              <a:rPr lang="en-US" dirty="0" smtClean="0"/>
              <a:t>Provide specific new behavioral goals.</a:t>
            </a:r>
          </a:p>
          <a:p>
            <a:r>
              <a:rPr lang="en-US" dirty="0" smtClean="0"/>
              <a:t>Then consider how the existing culture will aid or hinder these things.</a:t>
            </a:r>
          </a:p>
          <a:p>
            <a:r>
              <a:rPr lang="en-US" dirty="0" smtClean="0"/>
              <a:t>There’s a lot more – See Schein’s book: </a:t>
            </a:r>
            <a:r>
              <a:rPr lang="en-US" i="1" dirty="0"/>
              <a:t>Organizational Culture and Leadership</a:t>
            </a:r>
            <a:r>
              <a:rPr lang="en-US" dirty="0"/>
              <a:t>. </a:t>
            </a:r>
            <a:r>
              <a:rPr lang="en-US" dirty="0" err="1"/>
              <a:t>Jossey</a:t>
            </a:r>
            <a:r>
              <a:rPr lang="en-US" dirty="0"/>
              <a:t>-Bass; 4 ed., 2010.  ISBN 0470190604.</a:t>
            </a:r>
          </a:p>
        </p:txBody>
      </p:sp>
    </p:spTree>
    <p:extLst>
      <p:ext uri="{BB962C8B-B14F-4D97-AF65-F5344CB8AC3E}">
        <p14:creationId xmlns:p14="http://schemas.microsoft.com/office/powerpoint/2010/main" val="11650335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One goal of the MSSE program…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Is for you to become great at your chosen profession.</a:t>
            </a:r>
          </a:p>
          <a:p>
            <a:r>
              <a:rPr lang="en-US" dirty="0" smtClean="0"/>
              <a:t>But, we also have an obligation to the software industry, to contribute to improving that industry…</a:t>
            </a:r>
          </a:p>
          <a:p>
            <a:pPr lvl="1"/>
            <a:r>
              <a:rPr lang="en-US" dirty="0" smtClean="0"/>
              <a:t>Indirectly</a:t>
            </a:r>
          </a:p>
          <a:p>
            <a:pPr lvl="1"/>
            <a:r>
              <a:rPr lang="en-US" dirty="0" smtClean="0"/>
              <a:t>Through you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32230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So,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 are hoping you become change agents.</a:t>
            </a:r>
          </a:p>
          <a:p>
            <a:r>
              <a:rPr lang="en-US" dirty="0" smtClean="0"/>
              <a:t>But, we know that’s not easy.</a:t>
            </a:r>
          </a:p>
          <a:p>
            <a:r>
              <a:rPr lang="en-US" dirty="0" smtClean="0"/>
              <a:t>You are trying to make change from the bottom, within an organization.</a:t>
            </a:r>
          </a:p>
          <a:p>
            <a:r>
              <a:rPr lang="en-US" dirty="0" smtClean="0"/>
              <a:t>How to get the changes you know are needed to actually happen!?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85511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27463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Change always takes longer than expected, to take hold…</a:t>
            </a:r>
            <a:endParaRPr lang="en-US" dirty="0"/>
          </a:p>
        </p:txBody>
      </p:sp>
      <p:pic>
        <p:nvPicPr>
          <p:cNvPr id="2050" name="Picture 2" descr="http://www.implementingscrum.com/images/080421-scrumtoon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400" y="2514600"/>
            <a:ext cx="6727135" cy="2362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024601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come?</a:t>
            </a:r>
            <a:endParaRPr lang="en-US" dirty="0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10681" y="1459871"/>
            <a:ext cx="6437919" cy="4559929"/>
          </a:xfrm>
        </p:spPr>
      </p:pic>
    </p:spTree>
    <p:extLst>
      <p:ext uri="{BB962C8B-B14F-4D97-AF65-F5344CB8AC3E}">
        <p14:creationId xmlns:p14="http://schemas.microsoft.com/office/powerpoint/2010/main" val="17339464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 engineers, what we’d like is…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Better ideas win on their own merits.</a:t>
            </a:r>
          </a:p>
          <a:p>
            <a:r>
              <a:rPr lang="en-US" dirty="0" smtClean="0"/>
              <a:t>It’s objective, or at least clear, so eventually everyone agrees on the same course.</a:t>
            </a:r>
          </a:p>
          <a:p>
            <a:r>
              <a:rPr lang="en-US" dirty="0" smtClean="0"/>
              <a:t>After all, our work is all based on objective realities, like, “What runs best in the computer.”</a:t>
            </a:r>
          </a:p>
          <a:p>
            <a:r>
              <a:rPr lang="en-US" dirty="0" smtClean="0"/>
              <a:t>So, if we have a discussion with someone, and our points are stronger, then…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12838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By all rights,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2400" dirty="0" smtClean="0"/>
              <a:t>They ought to change and do things the way we proved they should be done.</a:t>
            </a:r>
          </a:p>
          <a:p>
            <a:r>
              <a:rPr lang="en-US" sz="2400" dirty="0" smtClean="0"/>
              <a:t>We sort of do this to customers.</a:t>
            </a:r>
          </a:p>
          <a:p>
            <a:pPr lvl="1"/>
            <a:r>
              <a:rPr lang="en-US" sz="2000" dirty="0" smtClean="0"/>
              <a:t>At least when we are </a:t>
            </a:r>
            <a:br>
              <a:rPr lang="en-US" sz="2000" dirty="0" smtClean="0"/>
            </a:br>
            <a:r>
              <a:rPr lang="en-US" sz="2000" dirty="0" smtClean="0"/>
              <a:t>the experts on a </a:t>
            </a:r>
            <a:br>
              <a:rPr lang="en-US" sz="2000" dirty="0" smtClean="0"/>
            </a:br>
            <a:r>
              <a:rPr lang="en-US" sz="2000" dirty="0" smtClean="0"/>
              <a:t>technology that they </a:t>
            </a:r>
            <a:br>
              <a:rPr lang="en-US" sz="2000" dirty="0" smtClean="0"/>
            </a:br>
            <a:r>
              <a:rPr lang="en-US" sz="2000" dirty="0" smtClean="0"/>
              <a:t>want to use.</a:t>
            </a:r>
          </a:p>
          <a:p>
            <a:r>
              <a:rPr lang="en-US" sz="2400" dirty="0" smtClean="0"/>
              <a:t>And our casual </a:t>
            </a:r>
            <a:br>
              <a:rPr lang="en-US" sz="2400" dirty="0" smtClean="0"/>
            </a:br>
            <a:r>
              <a:rPr lang="en-US" sz="2400" dirty="0" smtClean="0"/>
              <a:t>“water cooler </a:t>
            </a:r>
            <a:br>
              <a:rPr lang="en-US" sz="2400" dirty="0" smtClean="0"/>
            </a:br>
            <a:r>
              <a:rPr lang="en-US" sz="2400" dirty="0" smtClean="0"/>
              <a:t>conversations” do </a:t>
            </a:r>
            <a:br>
              <a:rPr lang="en-US" sz="2400" dirty="0" smtClean="0"/>
            </a:br>
            <a:r>
              <a:rPr lang="en-US" sz="2400" dirty="0" smtClean="0"/>
              <a:t>lead to improved </a:t>
            </a:r>
            <a:br>
              <a:rPr lang="en-US" sz="2400" dirty="0" smtClean="0"/>
            </a:br>
            <a:r>
              <a:rPr lang="en-US" sz="2400" dirty="0" smtClean="0"/>
              <a:t>product and process </a:t>
            </a:r>
            <a:br>
              <a:rPr lang="en-US" sz="2400" dirty="0" smtClean="0"/>
            </a:br>
            <a:r>
              <a:rPr lang="en-US" sz="2400" dirty="0" smtClean="0"/>
              <a:t>ideas being </a:t>
            </a:r>
            <a:r>
              <a:rPr lang="en-US" sz="2400" dirty="0" err="1" smtClean="0"/>
              <a:t>imple</a:t>
            </a:r>
            <a:r>
              <a:rPr lang="en-US" sz="2400" dirty="0" smtClean="0"/>
              <a:t>-</a:t>
            </a:r>
            <a:br>
              <a:rPr lang="en-US" sz="2400" dirty="0" smtClean="0"/>
            </a:br>
            <a:r>
              <a:rPr lang="en-US" sz="2400" dirty="0" err="1" smtClean="0"/>
              <a:t>mented</a:t>
            </a:r>
            <a:r>
              <a:rPr lang="en-US" sz="2400" dirty="0" smtClean="0"/>
              <a:t>, we think.</a:t>
            </a:r>
            <a:endParaRPr lang="en-US" sz="2400" dirty="0"/>
          </a:p>
        </p:txBody>
      </p:sp>
      <p:pic>
        <p:nvPicPr>
          <p:cNvPr id="3074" name="Picture 2" descr="http://www.visualphotos.com/photo/2x4604154/mechanic_explaining_repairs_to_customer_BLD064837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33800" y="3048000"/>
            <a:ext cx="4991100" cy="34766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6172200" y="2325469"/>
            <a:ext cx="2590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“Here’s why you need the new wheels, too…”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8234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4638"/>
            <a:ext cx="7010400" cy="1143000"/>
          </a:xfrm>
        </p:spPr>
        <p:txBody>
          <a:bodyPr>
            <a:noAutofit/>
          </a:bodyPr>
          <a:lstStyle/>
          <a:p>
            <a:r>
              <a:rPr lang="en-US" sz="3200" dirty="0" smtClean="0"/>
              <a:t>But organizations don’t readily change…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295400"/>
            <a:ext cx="8229600" cy="452596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400" dirty="0" smtClean="0"/>
              <a:t>In </a:t>
            </a:r>
            <a:r>
              <a:rPr lang="en-US" sz="2400" dirty="0"/>
              <a:t>1947, </a:t>
            </a:r>
            <a:r>
              <a:rPr lang="en-US" sz="2400" b="1" dirty="0" smtClean="0"/>
              <a:t>Kurt </a:t>
            </a:r>
            <a:r>
              <a:rPr lang="en-US" sz="2400" b="1" dirty="0" err="1"/>
              <a:t>Lewin</a:t>
            </a:r>
            <a:r>
              <a:rPr lang="en-US" sz="2400" dirty="0"/>
              <a:t> proposed “the stages of learning/change”:</a:t>
            </a:r>
          </a:p>
          <a:p>
            <a:r>
              <a:rPr lang="en-US" sz="2400" b="1" dirty="0"/>
              <a:t>Stage 1 - Unfreezing:  Creating the Motivation to change</a:t>
            </a:r>
            <a:endParaRPr lang="en-US" sz="2400" dirty="0"/>
          </a:p>
          <a:p>
            <a:pPr lvl="1">
              <a:spcBef>
                <a:spcPts val="0"/>
              </a:spcBef>
            </a:pPr>
            <a:r>
              <a:rPr lang="en-US" sz="2400" dirty="0"/>
              <a:t>Disconfirmation</a:t>
            </a:r>
          </a:p>
          <a:p>
            <a:pPr lvl="1">
              <a:spcBef>
                <a:spcPts val="0"/>
              </a:spcBef>
            </a:pPr>
            <a:r>
              <a:rPr lang="en-US" sz="2400" dirty="0"/>
              <a:t>Creation of survival anxiety or guilt</a:t>
            </a:r>
          </a:p>
          <a:p>
            <a:pPr lvl="1">
              <a:spcBef>
                <a:spcPts val="0"/>
              </a:spcBef>
            </a:pPr>
            <a:r>
              <a:rPr lang="en-US" sz="2400" dirty="0"/>
              <a:t>Creation of psychological safety to </a:t>
            </a: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 smtClean="0"/>
              <a:t>overcome </a:t>
            </a:r>
            <a:r>
              <a:rPr lang="en-US" sz="2400" dirty="0"/>
              <a:t>learning anxiety</a:t>
            </a:r>
          </a:p>
          <a:p>
            <a:r>
              <a:rPr lang="en-US" sz="2400" b="1" dirty="0"/>
              <a:t>Stage 2 - Learning new concepts, New Meanings for Old Concepts, and New Standards for Judgment</a:t>
            </a:r>
            <a:endParaRPr lang="en-US" sz="2400" dirty="0"/>
          </a:p>
          <a:p>
            <a:pPr lvl="1">
              <a:spcBef>
                <a:spcPts val="0"/>
              </a:spcBef>
            </a:pPr>
            <a:r>
              <a:rPr lang="en-US" sz="2400" dirty="0"/>
              <a:t>Imitation and identification with role models</a:t>
            </a:r>
          </a:p>
          <a:p>
            <a:pPr lvl="1">
              <a:spcBef>
                <a:spcPts val="0"/>
              </a:spcBef>
            </a:pPr>
            <a:r>
              <a:rPr lang="en-US" sz="2400" dirty="0"/>
              <a:t>Scanning for solutions and trial-and-error learning</a:t>
            </a:r>
          </a:p>
          <a:p>
            <a:r>
              <a:rPr lang="en-US" sz="2400" b="1" dirty="0"/>
              <a:t>Stage 3 - Internalizing New Concepts, Meanings and Standards</a:t>
            </a:r>
            <a:endParaRPr lang="en-US" sz="2400" dirty="0"/>
          </a:p>
          <a:p>
            <a:pPr lvl="1">
              <a:spcBef>
                <a:spcPts val="0"/>
              </a:spcBef>
            </a:pPr>
            <a:r>
              <a:rPr lang="en-US" sz="2400" dirty="0"/>
              <a:t>Incorporation into self-concept and identity</a:t>
            </a:r>
          </a:p>
          <a:p>
            <a:pPr lvl="1">
              <a:spcBef>
                <a:spcPts val="0"/>
              </a:spcBef>
            </a:pPr>
            <a:r>
              <a:rPr lang="en-US" sz="2400" dirty="0"/>
              <a:t>Incorporation into ongoing relationships </a:t>
            </a:r>
          </a:p>
          <a:p>
            <a:pPr lvl="1"/>
            <a:endParaRPr lang="en-US" sz="2400" dirty="0"/>
          </a:p>
        </p:txBody>
      </p:sp>
      <p:pic>
        <p:nvPicPr>
          <p:cNvPr id="5122" name="Picture 2" descr="http://www.biografiasyvidas.com/biografia/l/fotos/lewin_kurt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24296" y="76200"/>
            <a:ext cx="1243504" cy="11813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http://blogs.sfweekly.com/thesnitch/crowbar_36335_lg.gif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72200" y="2296937"/>
            <a:ext cx="2273848" cy="12844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AutoShape 4" descr="data:image/jpeg;base64,/9j/4AAQSkZJRgABAQAAAQABAAD/2wCEAAkGBxQTEhUUEhQVFhQXFBgWFhcXFhcZGhgVGBgXFxoYGBgYHSggGBolHBcXIjEtJSsrLi4uGSIzODMsNygtLisBCgoKDg0OGxAQGjckICUyLywtMjcsKy0sNCwsLDQsLzcsLCw0LCwsLC0sLDEuKy4sLC4sLC4uLCwsKywsNiwsNP/AABEIAPwAyAMBIgACEQEDEQH/xAAcAAEAAgMBAQEAAAAAAAAAAAAABgcBBAUDAgj/xABFEAACAQMCAwUFBAYHBwUAAAABAgMABBESIQUGMQcTQVFhIjJxgZEUI0KhCDNSgqKxFiRicpKTwUNTY8LR4fAVJjREc//EABoBAQEAAwEBAAAAAAAAAAAAAAADAgQFAQb/xAAmEQEAAgICAgIBBAMAAAAAAAAAAQIDEQQxEiEiQXEyUWGhBRMj/9oADAMBAAIRAxEAPwC8aUpQKUpQKUpQYzWc1EOdOYZIJrW2gaKOW5dh30wykaqM9MgM7HCqM7k1t8i8UluLYmdleWOeaFmUABu7kZQ2kH2SVxQSMmsF6y1VBxPh8I+2RXsRmv5ppPsokZ2jlWViIWhXOle7BGvAyoXJ2waC3wa0OMcYitk1SsRk4VVUs7tgnCIoLMcAnYdBXtw22McUcZYsUjVNR6tpULk/HFRyVNPFD33tLNbabYj8GjJnTHUM2VbPiBj8NBI+HXqTRpLE2qORQyMPFTuDXu8gAJJAAGSScADzNQnshg0WBxkRm5uO6UsW0RLIUCgtv1RvrWl2q8X0vBbFHkjlV3aFCQ1y6siJb5HRSz6m/sofDNBPrG9jmRZInV42GVZTlSOmQR1rYqNchctfYbYRFslnaRlBYpGW37uPUSdC9Bnc9fGpLQKUpQKUpQKUpQKUpQDShpQKUpQKUpQKUpQcHnXghvLSWFSBIdLRseiyIyuufTKgH0NRDs0v5Vv76C5tWt5JWS4VcZQ6VWNyrD2Tk4bbrqPlVj3UyorOx0qqlmJ6AAZJPyFR/k/nK14iJGtix7ttLBl0nB3DAZzpO/XyoJK1V92hcp3V1cWkttcSRvHJgEaO7hXBLSEZDOWwq43+masKsUGF6VH+YOFSvNBcQFe8h1oUclVeKUKHwwB0uNKkHB6Y2zmu9LIFBJOAASSegAGSTWhwTjUF3H3ttIssepl1Ln3l6g5Awdx9RQOXuFi2t44FYsI106j1bcnU3mxzknxO/jWpPy3G1+l6SS6QNEqHdQWYHWufdbAI2G+a7tKAKzWA1ZoFKUoFKUoFKUoFKUoBpQ0oFKUoFKVg0HBuubrWO8ismk/rEmdKAE4wMjURspIBx8K7wr8o88cTki43c3EZ9uK71KRnHsEAA49FwfPev1TaTh0Vx0dQw+DDI/nQRrtTve64VeN5wmMfGTEf/NVCdi/HfsvE4gzYimBhfyywyhx56wo+Zq4u3W9MfCZFA/WyRxn0GoN/y1UXHeXVi4Nw2/j2l1ur+GrMsroceYxj4YoP0/mqu5p51mt+PWtrlvs7qiuigHU8zFQxzvhSB0PTNWFwG/W4toZkOVkiRx+8Afr1HyqkuNTuebY8rnTLGqg/sd1nP1LH5UF4cZse/t5ocle9iePUOo1qVyPhmqZ/R7vXhubyykPT29PlJG3dv/p9KvOqF5f/AKtzZKnQSvKNx1Dx94P4gKC+JWABJOABknyHnX535n5l4hxm8kg4d3ht4mJQRnRlR7PeSOCM5OSBnoelWp2v8fNpwyUo2JJcQx+eX94j4Jq/KtXsU5eFtw2N2XEk/wB8x8dJ/Vg/u4PzoIH2d8qcZtuIxGUSpADmUmXVGUwfZxqOTnHwq/M0xXjfTBI3c4wqM2+w9kE7nw6UHO4NzLbXUk0UEod4G0SAZ2Pp5jII28RXvxrjUFpH3txIscepV1HPvMcAbf8AgG9VL+jpCX+23DAamdFJ9Tqc/ma3f0gmBSwQ+Nzkj0wB/rQW4rZGa1rriUUbxxySKrykrGpIBcgZIUeO1e0Puj4D+VVbx5hLzPZoTkQwM4HgCQ//AGoLWBrNYWs0ClKUA0oaUClKUCvK5k0ozeSk/QZr1rT4tjuJcgkd0+QOpGk9KD848u8Flu+FcWmRe8kaeJ8+J7svJJj5Pmrk7HuMm64XAzHLx5hbfJ+72XPrp0n51Fv0d41awulPutckFfQxIP5fyrU7EZDZ3l9w2U+0rh08NWjKsQPVShoOj+kWzfYIQCNJuBqHifZbGPnXvxngYn5YjQrhorOOZfMPGoc/MjUP3q0P0kF/qlsc/wD2Dt5+wd/l/rWza9r3DorSKNjJK4hVGRY8ZIUKRlsDfeg2ewLjXfcO7g51W7lfijkuv8yPlUS5zj7nmm2ct+seBvhq+70/l+dcTsf4/HBxghMrBc641U/hy2uPIG2RjT8z513O3BTBxaxuSo04jOrzMUoYgn0BH1oL6qhuah/7st8HH3ltn/AMj5j+dXyDVC8eQy83QjPuyQn/AC49ePyoNz9JK79mzix1MkmfgFXGP3q2uH9udnHEkYtbgBEVBgx9FAH7XpXL7c4hPxWxt3cqjIq5AyV7yUqSB+6PpUqtOxDhyqA5ndvFjIFyfgq4FBpjt6ss/wDx7ob77Rbfx1L+dOOIOE3FwntxvatoxtkSrpU/xZ+VVF2wci2PDbaJrcSd9JMV9t9Q7tVJbbHmU+tS3nQm25XijOzGGCMg7H2ipIx54oOl2A8OEfCxJnJmmkkPoFxEF/gJ/erh/pAAmTh6qfaMxx8coM4qO8l9sgsrWK2az1LGMa1lwTkkk6CvXJ861OcOco+LX3DzCkiaJVUo+k7tIhBGD5A/Sg/R8Q9kfAfyqpeDSifmu5YHIgtym3iQqA/QsR8qtwCqZ7I27/jXFblSdOpwB4EPM2nPyjoLnFZrArNApSlANKGlApSlBiviePUrL0yCPqMV6Vg0FD9kXN1pw63vFu5gp+0+yoBZ3wukkKo6bdelcfjXPFoeN2/ELQSBcqtxqGnUD7BYDJ/AfqorwtOQPtvGL60STuEikkkwV1HuzIMBd/Jh18MVJ+cOxu2trCaaGWZpYYzJ7RXSyru2wG22fHwoJR27W6ycJZwNWiSJ1YeALadXww351A+zrsmgv7WO6luZAr6gY41UEMrFSCzZ8genjU35fuDxbl5o1wZu4aAg/wC+iwUz5Zwh+dffYPDPHw9o542j03D6AylSQQNWx/tZoK87UuTYuESWlxZ95jvCTrbV94hV13AGBjNSrt4tFueG2t7Hk6Sp2OV7udAcn5qg+ZqadqHKZ4lZGFCqyrIskbPkLqGVIJAJwVZvA+FbfCuV1ThiWExDqLfunbwJI3K58idvhQanZzzPFdcPhk7xNccapMCwyjIMe1npkDNVZy/dC/5p7+Egxo7uG8DHHGY8jzySMfGuDxXsm4nDMYoYjNG3SRHUKy5216iNJHkdvjVs9k3Z03Ddcs7q08ihSF92NRvgE7sSep6bfOgiv6RVk6SWd0mBjVHnxDgiRflsat3lnjMd3bRTwtqV0B67hse0reTA5BrQ5+5WTiNm9u2Fc4aJz+CReh+BGQfQmvze/COLWbvbIl0mSVIi1lH9VK7EEeNBLO1ri/8A6pxOCyt/aETmLUu+qRyveEeihfyNSX9I6TFpaoOhnJx/dQgfL2vzr37GezuWzZrq8VVldAsSHdo1O7Mx6BjsMDoM561wu3YtNxOxtlGfZXA8S0sunH8K0Ew4f2Q8LkgiLwMHaNCxEso9oqMnGrA39KrrmLlSCw47ZW9tr0s0Mh7xg2CZGGAQAcex4561+jI1AAA6AYHwFUPz5Of6UWu2dJtwB6HJ/mxoL4qNcl8mQ8ONwYmLG4l7xsgDSuWKoMdQupvrXb4rxKO3hkmmOmONS7HGdh5DxNR7kftAtuJ94sIdHj3KSAAlCcBxg7jOx8tvOgltKwKzQKUpQDShpQKUpQKwazQ0FPcBudHNd4pJ+8hwNh4Rwtj8vyq27q3WRGRwCrKVYHxVgQR9DXGl5Ut2vVvihFwqaNQYgEYxll8SBXeFBVvZHy1ccPur+CRW7jKNE/4X3bBHrpxn4VaWKYrNAxWMVmvG6nVFZ3IVVUszHoFAySfgKA0yhgmQGIJC5GSBjJA8hkV6iqx4JcyLfRXtzGrLxBu7tck99bRhWdBpIwEdRqbTuCQDmrOFANBXzK4AJPQDJ+Arj8m3Ly2iTSMWMrSSqSQcRvIzRgY8AhWg7WK5t1wG3kuI7l4laeJSschzlVOegzjxO+MjJ869+K36QQyTSHCRozt8FBJ+e1ellIzIjOulioLLnOkkAlc+ODt8qD3FRfiXI1tNfx38moyxqoVc+xlc6WI8SM/lUppQRrtA4JJe8Pnt4WCyOq6S3Q6WVip8shcZ9ahHYx2f3NjNNcXaqjFO7jUMGONWWY42A2XHz6eNt4pigCs0pQKUpQDShpQKUpQKUpQKUpQKUpQK5fMvBUvLeS3kZ1SRdLFDhgMg9dx9etdSsUEG5O5ZuI7qWa9kaYxAQWjvp2hxlm0r0cnSCepC1OaxTVQQftWZ5LeK0hLGS5nVTGh0tJCmXlXV+EaV69PDxqScu8VimjxEChjxG8TLoeJgPcZPDbGMbEYIyDWlzHystzJFOs0sFxCGWOWIrsrjDKUcFSD9c4re4FwGK1VhGGLOdUkjsWkkf9p2O5P5DoKDw5x4O13ZzwI+hpEIVvDVsRn0yPzqLdl/GhNNed4Ak8si3DIGDaQEWBlOPdZZInznqCvWrDZcjFc/gfAoLSPurdAi5yepLN4szHdm9TQdIUpSgUpSgUpSgUpSgGlDSgUpSgUpSgUpSgUpSgVyeZePQ2UDT3DaUXYD8TMeiqPEmuqaoPt24sZbxLcH2IY9wehkm8fiFA+pryZ1DKtfKdOHzT2pX12zrE7QR6iFSPYleh7yTqW6e7gDNRF+Iz6v10vvDfvZMjP73rXzHsMLncnPzEefzrYXhVx3TT9zI0SsQ0uk6ANlJz6em1YeW5X8IiPaTcn9pF5ZShZJGng1YdJG1Np3OY2O4YAjbfOK/RnBeKxXUKTwOHjcZVh+YI8CDkEeGK/H0xyBjoTrA8jkr8vdzV0fo+8f9mWxcnIzPDnoUOA4BHjlgd/2j5VlEpXrrpdFKwKzWSZSlKBSlKBSlKBSlKAaUNKBSlKBSlKBSlKBSlKDBr839r1rji0vXLiFxn+0BGcensj86/SBqku1Dl6S64zDEns97Ch1591I2Yu+PNdgB4k1jfpTFOrK14BwK4vGK2sRfHvNkKq5Ce8x2HunbrV9cv8ACZUsYrWVIwBCsUntlsghlkAAHwx4bny35fMfMdtwaCOCGLJCjCqPZQE41ysN9THPqxBqoeY+f7m5YZkfSG1aM6UJ3GNCY2Gc7knzqPjN/wAKTk12sKbsYjK+zdSh9PVkUjOOu2Djr41zuUuX7jhnGLZJsFJGkVJEB0Mro2pd/dYFVOD8qgfAucrqGZXWd416MF3Q56aoidLAHHQA46EGro4ZxaPi1u0LlY7qPTKjIc6WB+7uISRnTk4PiMlT1rL5V76Y+UW9QtJTQmuJyhxo3VskjYEoJjmUdFmjJRx8NQJHoRXaJqyLOqs1w+LPLDKtwJCbcALNFhcKCf16tjVkZGoE40gkbjftqdqDNKUoFKUoFKUoBpQ0oFKUoFKUoFKUoME1p2N73uWUfd5wjH8eOrAfs+R8evTGeXzJcl5IrONsNNlpSOqWyY1kY6FiRGP7xI6V3Y0AAAAAAwAPADoKD7NQ1fvOK3DEfqbaCJD/APq0kjn+BK6fNHGnhMUNuqtcTsQgfOhEUZeV8blVGNvEkCuRwnhVwHuWuZYpGmWMBkQx+6joQV1HzGCDmpZbRrSmOJ3t+duceY3vLmaTLCN5MqpP4VyseR5hSfhqbzqO5r0lVgSGzkbEHqMbYPl0ryqutMJZFTHssvni4hDID7AIjk9rHsSkJ08fbK1DwKlHZzw8zX0KBWPtq2QNh3bpIxb00qfmRXlupK9v0EeF3Ucs72tzHEszCQo8Bk+9ChCc94ulSFXoDvk12uUuMPcxN3qCOaKQxTIDqUSKFbKnxUqysPQ1q3nE1jkSMrIzuruAiFzpTSGJx0GXUV98GtWihuJpvYaZnmZQR92ojWNVyOrBUBPqT5Co4rWnvpXLFY6d+4iDKVYZDAgj0Ox/nWjy3KWt0z1XVGT5mJ2jz89Ga9uERuIIg5JcRoGJ3JbSMknzzX3w2zEMaxjfGTnzLEsT8ySaui2qUpQKUpQKUpQDShpQKUpQKUpQYJoDWlxu/wC4gklxqKISF/aboqj1LYHzr64XaGNArNqc7u5/E594+g8h4DAoItpI4+xPRuGppz6TSagPqCfiKmlcXjPB2klhnicJPDqVSy6laOTGuNwCDg4UggjBUddweynTfrQQ3nSUW93aXcme5Cy20jaSRH3oV1kbHRdUWknoNVff9JLcqHR+8j1qhlTeJSx0jVJ7vUgbE48cVL2QHYjIrwuLKN4zE6K0bAhkKgqQeoK9CDU7Y4tO1K5JrClu0LsqaeVriyIDu2ZImOAWJJZ1Y9CT1HrtUT4X2P37uomEcSHOpi6sQPRVzk1eX9Gp4SRaXOIvCK4RplTr+rfWrgZxsSQB0xWlccVnglt0nNqRNN3WY3cN7jtkK3qoXGT1+VY/9Kw9+Eyq6XsRuA+FuYimepVgcfD/AL1YXLPKtpwmHVnMpGl5SMu5O+iNRvuQMKuSfWu5xPjKRkxqHebRqCIpbGchdTY0pnr7RHQ+VaXZmomtxPOpN2kksUheQyFXRyp0/hTbHugfOpVvOSfGZ6ZWiKe4h2OXrB9b3My6ZZAESPIJihByFJG2tiSzY2zgb6cnoXid4yxeGzyf3QfZU/3iPoDW+RWvZwack7sxyx9dhgegxgfCtqI1GkZnc7bIrNKV68KUpQKUpQKUpQDShpQKUpQKUpQRrn+KU2haFC7RTQzFF950hlSRlHmSqnbxrr8G4nFcwpNCwaORQyn0PgR4EeIrdIqLS2hsZWmiH9VlbVcRjpFIetxGv7J/GPTUN85CVUrzjkBAIIIO4I3BHoa9KBWDWawa8kanE7tYopJHOFRGZj5ADNVPyhy7FLag3NrCrsMMQvtswO8hl94MWz0O2OtdTnXmAzC50n+r2pVGAG73GoZbT1KRggjzf4VvXnFoLe1Nxn7lIwy6d9S7BQvmTtXzn+a5V9Riw73vW4/fvX9tzj0j9VmtZcumAn7PcTLlizCQiYMSAOrjUCAB0PhW9ynJHaTGDfRME7t8ZDzrrEgYgYDkKDv1OfKuLwLnSOVG75HgmRTIYnB9pNirRn8eQV26gn4VtyWLC1jXvBFOjCdWJGFnJZzqz1XU5B9K5/Fz8ni8jfI/eIn13/O470retb0+KyxWa5vL/ExcW8UwGNaAlfJujL8mBHyro5r7TbnM0pSgUpSgUpSgUpSgGlDSgUpSgUpSgV8sK+qUHP4dwsQkhGbu8krGcFUz1CHGQvXAzgZ2roUpQK8ppAoJYgADJJIAA8yTXrUd7QbV5eHXUcSF3aBwqjqcjovmcZxQV5xW1iZS1rEgnnnkv4BpBJjhKFdz1ErqhIJ/2h8qr7ifHJLqIW6EQ2ySvIJJAyjPvrB0xlWYgDyxnpU/i4tHHfvJdSiFUtlWFJgyMBKxd1XWqllXSADgeHlUQ5ruuHFme1ndjLKrSxKxEfU63CkAFj0+BPnXLjNM8n/VbHMxGpidT3+fw2PH47idfTX4rZRPK7ws32f7smSYl3kdN2lUkju1bpjxHltjXuLeJ2L5kBJBGmHK5G2QpQgr+RrdguhL7uloipz59cAEeGd9uuBnbIr7bh8fUAr6qzKcepB3rC/Jt56v6dCnGp4/H273L/aLfRygM0VzGI9JXT3OgjGDlVO5G2MfIYq2+UuYkvYe8UaHU6ZIyQSjeWfEEbg7ZBqik0IpYHC+8WJJz6knrU37K0JvXKnAFv7f9oFwE+OCH+vrVsHLtkyeOvSHI4laY/KO1t0oKV0XOKUpQKUpQKUpQDShpQKUpQKUpQKUpQKUpQKwRWa8rmdUUu7BVUZZmIAAHUknoKCs+1TkG64jcQyQvGI0iKYZipDFixPunUD7Pl0qsLzs1uVn7pngZ1hMs2lyFiXLadRIySwUnAGwHwzZPM/a5HE/9TAuEMTDJR1UTZGkl2xlNJPSohY8z2k8s0l7bMsk0xlVkyxVTHGmgNGQ+n2D6b1HNyJx03Eb/iFaYZmfcOJw5BFaArjOgvtvuQT+XSt06mh295o/4iv/AFNcni8yqZkh2t3VjGojIKuR+qHeNnT6/HFe9vxbChe5kBAAA2IO3i2cVy8mK0x5/czt1sd4/TMa9PThD67cJ+JU0MD4HBH0/wClW32PcBMVutzIfvJY1QKAQFjUnz94sd89MAY9ay5D+yRz44jkxO+pTqAhV2JJ74Yyy9MEnSPEV+i4GBAK40kAgjpjG2PTFb3HwxEzaJ7aPKyW1FJjT2pWM1mtxpFKUoFKUoFKUoBpQ0oFKUoFKUoFKVy+N8wW9qFM8qoWOEXdndj0CooLMfgKDpmvC5vEjGZHVB5swH864Vzx6Rl1Rp3EWN57rEYAxnKQ51sf72iojY8QZBM9pYSzOpdje3ZRdZ8TGGOSp/Cq6V6dOtBP/wD1kNnuY5JT5qulP8cmlT+7moJ2q/aJrUKHj2mQvbxnUzJ7WdbnA2Ok4wBseu1c254hxO8IH2y0SA7N9nE0uCNipKoAWz1BfT8a1ZJIbdsT3EYXqXmnVWOBvpgtyZSM+GsUmNw9idTtFbLgksj93mKN9OQJZPeHjp7sPkjbavqblC6VsqEkONTga49Kg4ADXKxq3mcb/wA66PEecIXQx2t3c6iNha26QISPEjDTN66mFc22FtKcXU83eaQ3czpdPI4A8VGmOPJzjDMAPyjHHpEabNuZln7Y4fy/LO2nNugGSTJcR4XT592W3zjbrXpPweGM6ZuIW0b41HRFcTKF6AmREC4J/wDDXjdQ3jIosLaeDc5xHCo0/wBl0TXnzyxr6tY7yJGScWCg++bp5mJO3vKWIJz5g0jj0j6J5uaft2OHcscPkAEnGICp2IQKhII3A7xjg4qyYuL8LziO/RDgDCXhAAUBQAhfSOg6DFVTy/3kT6oeJcJhlOQzp07vqIxCYFj6jOfe9a9eZk+0JpueNWlyqnV3aQY36e/bxs6/IGqVpFeoQvktf3adrgtuJP8A7C5guh+wzosnwV4xpJ+Kj1NbS8yRLtOsluf+Mulf81cxn/FX584Te2FmUmnse9IYhHiuHUejGNwHU+RIFWfwTtgsbkrE0M6BsLmQRsg6D2jrJx8qyYLLWUEAgggjIIO2D458q+lbNQ5ktEBFveLCh3MWtXi/dQnMY9EIHpW5w+S4ZdcMkUyeBV2Xf0DK35tQSelcaDj6d8LeUNFMy60V8YkUbHu2UkOR4jqMjbeuwDQZpSlANKGlApSlAoaUoI9cvfTHQiJarneVnWWTAPRIgNIzvuzbZ6VEm5Ou9ZmUMJ3zqma5j74gfgZ+4IiQ7HEOPHc7VZ1KCrbXkjiRIfvrWCTOO9YS3kyjzWW4PU+QA+NfV32aXcjkvxEuv4WkhEsmcf22KIAemlRt9as+lBTJ7GrqUE3XE5HbB0qA7KD4bs/u+gArX4X2FOo+9uYc+YhZyMHbGtwvxyKu+lBUidmvEgBGvEkjixjTDE0QJ89MJQZ+deq8h8WQhY76BY/xlIzDI/kWaNNWQMfj3xuatalBWvDeRuIBsTXkUiYxqkjkmk6f8ZyvXffNaHFOyKac5kvkfAIAa0QKufFFidVB+Rq2aUFR8C7Elg7wteSGQriKSJWheM+JyJDrB8tq2E7ML/GH41cMvkFdfr99vVqUoIDbdmUOF75xM46tJDC+f8xWP5+dfd92V2MwAkjQAf7qKKE/MxKKndKCHns/hCLHHcX0aqMKFu5sAeWCcYratuWZo1CpxC6AGw1CBz57s8ZJ+ZqTUoOAvL5cFLuUXUfULLFGCrjGGVkAwRv4Z9RW9wqwaEMpleRM5TvDqZFxjTrPtOM+Lb79TW3dPhSR1rU+1No1eOrHT0oOjTNco3rbdPpWPtz7dPp60HVpXnbvlQT40oP/2Q=="/>
          <p:cNvSpPr>
            <a:spLocks noChangeAspect="1" noChangeArrowheads="1"/>
          </p:cNvSpPr>
          <p:nvPr/>
        </p:nvSpPr>
        <p:spPr bwMode="auto">
          <a:xfrm>
            <a:off x="155575" y="-1462088"/>
            <a:ext cx="2428875" cy="304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AutoShape 6" descr="data:image/jpeg;base64,/9j/4AAQSkZJRgABAQAAAQABAAD/2wCEAAkGBxQTEhUUEhQVFhQXFBgWFhcXFhcZGhgVGBgXFxoYGBgYHSggGBolHBcXIjEtJSsrLi4uGSIzODMsNygtLisBCgoKDg0OGxAQGjckICUyLywtMjcsKy0sNCwsLDQsLzcsLCw0LCwsLC0sLDEuKy4sLC4sLC4uLCwsKywsNiwsNP/AABEIAPwAyAMBIgACEQEDEQH/xAAcAAEAAgMBAQEAAAAAAAAAAAAABgcBBAUDAgj/xABFEAACAQMCAwUFBAYHBwUAAAABAgMABBESIQUGMQcTQVFhIjJxgZEUI0KhCDNSgqKxFiRicpKTwUNTY8LR4fAVJjREc//EABoBAQEAAwEBAAAAAAAAAAAAAAADAgQFAQb/xAAmEQEAAgICAgIBBAMAAAAAAAAAAQIDEQQxEiEiQXEyUWGhBRMj/9oADAMBAAIRAxEAPwC8aUpQKUpQKUpQYzWc1EOdOYZIJrW2gaKOW5dh30wykaqM9MgM7HCqM7k1t8i8UluLYmdleWOeaFmUABu7kZQ2kH2SVxQSMmsF6y1VBxPh8I+2RXsRmv5ppPsokZ2jlWViIWhXOle7BGvAyoXJ2waC3wa0OMcYitk1SsRk4VVUs7tgnCIoLMcAnYdBXtw22McUcZYsUjVNR6tpULk/HFRyVNPFD33tLNbabYj8GjJnTHUM2VbPiBj8NBI+HXqTRpLE2qORQyMPFTuDXu8gAJJAAGSScADzNQnshg0WBxkRm5uO6UsW0RLIUCgtv1RvrWl2q8X0vBbFHkjlV3aFCQ1y6siJb5HRSz6m/sofDNBPrG9jmRZInV42GVZTlSOmQR1rYqNchctfYbYRFslnaRlBYpGW37uPUSdC9Bnc9fGpLQKUpQKUpQKUpQKUpQDShpQKUpQKUpQKUpQcHnXghvLSWFSBIdLRseiyIyuufTKgH0NRDs0v5Vv76C5tWt5JWS4VcZQ6VWNyrD2Tk4bbrqPlVj3UyorOx0qqlmJ6AAZJPyFR/k/nK14iJGtix7ttLBl0nB3DAZzpO/XyoJK1V92hcp3V1cWkttcSRvHJgEaO7hXBLSEZDOWwq43+masKsUGF6VH+YOFSvNBcQFe8h1oUclVeKUKHwwB0uNKkHB6Y2zmu9LIFBJOAASSegAGSTWhwTjUF3H3ttIssepl1Ln3l6g5Awdx9RQOXuFi2t44FYsI106j1bcnU3mxzknxO/jWpPy3G1+l6SS6QNEqHdQWYHWufdbAI2G+a7tKAKzWA1ZoFKUoFKUoFKUoFKUoBpQ0oFKUoFKVg0HBuubrWO8ismk/rEmdKAE4wMjURspIBx8K7wr8o88cTki43c3EZ9uK71KRnHsEAA49FwfPev1TaTh0Vx0dQw+DDI/nQRrtTve64VeN5wmMfGTEf/NVCdi/HfsvE4gzYimBhfyywyhx56wo+Zq4u3W9MfCZFA/WyRxn0GoN/y1UXHeXVi4Nw2/j2l1ur+GrMsroceYxj4YoP0/mqu5p51mt+PWtrlvs7qiuigHU8zFQxzvhSB0PTNWFwG/W4toZkOVkiRx+8Afr1HyqkuNTuebY8rnTLGqg/sd1nP1LH5UF4cZse/t5ocle9iePUOo1qVyPhmqZ/R7vXhubyykPT29PlJG3dv/p9KvOqF5f/AKtzZKnQSvKNx1Dx94P4gKC+JWABJOABknyHnX535n5l4hxm8kg4d3ht4mJQRnRlR7PeSOCM5OSBnoelWp2v8fNpwyUo2JJcQx+eX94j4Jq/KtXsU5eFtw2N2XEk/wB8x8dJ/Vg/u4PzoIH2d8qcZtuIxGUSpADmUmXVGUwfZxqOTnHwq/M0xXjfTBI3c4wqM2+w9kE7nw6UHO4NzLbXUk0UEod4G0SAZ2Pp5jII28RXvxrjUFpH3txIscepV1HPvMcAbf8AgG9VL+jpCX+23DAamdFJ9Tqc/ma3f0gmBSwQ+Nzkj0wB/rQW4rZGa1rriUUbxxySKrykrGpIBcgZIUeO1e0Puj4D+VVbx5hLzPZoTkQwM4HgCQ//AGoLWBrNYWs0ClKUA0oaUClKUCvK5k0ozeSk/QZr1rT4tjuJcgkd0+QOpGk9KD848u8Flu+FcWmRe8kaeJ8+J7svJJj5Pmrk7HuMm64XAzHLx5hbfJ+72XPrp0n51Fv0d41awulPutckFfQxIP5fyrU7EZDZ3l9w2U+0rh08NWjKsQPVShoOj+kWzfYIQCNJuBqHifZbGPnXvxngYn5YjQrhorOOZfMPGoc/MjUP3q0P0kF/qlsc/wD2Dt5+wd/l/rWza9r3DorSKNjJK4hVGRY8ZIUKRlsDfeg2ewLjXfcO7g51W7lfijkuv8yPlUS5zj7nmm2ct+seBvhq+70/l+dcTsf4/HBxghMrBc641U/hy2uPIG2RjT8z513O3BTBxaxuSo04jOrzMUoYgn0BH1oL6qhuah/7st8HH3ltn/AMj5j+dXyDVC8eQy83QjPuyQn/AC49ePyoNz9JK79mzix1MkmfgFXGP3q2uH9udnHEkYtbgBEVBgx9FAH7XpXL7c4hPxWxt3cqjIq5AyV7yUqSB+6PpUqtOxDhyqA5ndvFjIFyfgq4FBpjt6ss/wDx7ob77Rbfx1L+dOOIOE3FwntxvatoxtkSrpU/xZ+VVF2wci2PDbaJrcSd9JMV9t9Q7tVJbbHmU+tS3nQm25XijOzGGCMg7H2ipIx54oOl2A8OEfCxJnJmmkkPoFxEF/gJ/erh/pAAmTh6qfaMxx8coM4qO8l9sgsrWK2az1LGMa1lwTkkk6CvXJ861OcOco+LX3DzCkiaJVUo+k7tIhBGD5A/Sg/R8Q9kfAfyqpeDSifmu5YHIgtym3iQqA/QsR8qtwCqZ7I27/jXFblSdOpwB4EPM2nPyjoLnFZrArNApSlANKGlApSlBiviePUrL0yCPqMV6Vg0FD9kXN1pw63vFu5gp+0+yoBZ3wukkKo6bdelcfjXPFoeN2/ELQSBcqtxqGnUD7BYDJ/AfqorwtOQPtvGL60STuEikkkwV1HuzIMBd/Jh18MVJ+cOxu2trCaaGWZpYYzJ7RXSyru2wG22fHwoJR27W6ycJZwNWiSJ1YeALadXww351A+zrsmgv7WO6luZAr6gY41UEMrFSCzZ8genjU35fuDxbl5o1wZu4aAg/wC+iwUz5Zwh+dffYPDPHw9o542j03D6AylSQQNWx/tZoK87UuTYuESWlxZ95jvCTrbV94hV13AGBjNSrt4tFueG2t7Hk6Sp2OV7udAcn5qg+ZqadqHKZ4lZGFCqyrIskbPkLqGVIJAJwVZvA+FbfCuV1ThiWExDqLfunbwJI3K58idvhQanZzzPFdcPhk7xNccapMCwyjIMe1npkDNVZy/dC/5p7+Egxo7uG8DHHGY8jzySMfGuDxXsm4nDMYoYjNG3SRHUKy5216iNJHkdvjVs9k3Z03Ddcs7q08ihSF92NRvgE7sSep6bfOgiv6RVk6SWd0mBjVHnxDgiRflsat3lnjMd3bRTwtqV0B67hse0reTA5BrQ5+5WTiNm9u2Fc4aJz+CReh+BGQfQmvze/COLWbvbIl0mSVIi1lH9VK7EEeNBLO1ri/8A6pxOCyt/aETmLUu+qRyveEeihfyNSX9I6TFpaoOhnJx/dQgfL2vzr37GezuWzZrq8VVldAsSHdo1O7Mx6BjsMDoM561wu3YtNxOxtlGfZXA8S0sunH8K0Ew4f2Q8LkgiLwMHaNCxEso9oqMnGrA39KrrmLlSCw47ZW9tr0s0Mh7xg2CZGGAQAcex4561+jI1AAA6AYHwFUPz5Of6UWu2dJtwB6HJ/mxoL4qNcl8mQ8ONwYmLG4l7xsgDSuWKoMdQupvrXb4rxKO3hkmmOmONS7HGdh5DxNR7kftAtuJ94sIdHj3KSAAlCcBxg7jOx8tvOgltKwKzQKUpQDShpQKUpQKwazQ0FPcBudHNd4pJ+8hwNh4Rwtj8vyq27q3WRGRwCrKVYHxVgQR9DXGl5Ut2vVvihFwqaNQYgEYxll8SBXeFBVvZHy1ccPur+CRW7jKNE/4X3bBHrpxn4VaWKYrNAxWMVmvG6nVFZ3IVVUszHoFAySfgKA0yhgmQGIJC5GSBjJA8hkV6iqx4JcyLfRXtzGrLxBu7tck99bRhWdBpIwEdRqbTuCQDmrOFANBXzK4AJPQDJ+Arj8m3Ly2iTSMWMrSSqSQcRvIzRgY8AhWg7WK5t1wG3kuI7l4laeJSschzlVOegzjxO+MjJ869+K36QQyTSHCRozt8FBJ+e1ellIzIjOulioLLnOkkAlc+ODt8qD3FRfiXI1tNfx38moyxqoVc+xlc6WI8SM/lUppQRrtA4JJe8Pnt4WCyOq6S3Q6WVip8shcZ9ahHYx2f3NjNNcXaqjFO7jUMGONWWY42A2XHz6eNt4pigCs0pQKUpQDShpQKUpQKUpQKUpQKUpQK5fMvBUvLeS3kZ1SRdLFDhgMg9dx9etdSsUEG5O5ZuI7qWa9kaYxAQWjvp2hxlm0r0cnSCepC1OaxTVQQftWZ5LeK0hLGS5nVTGh0tJCmXlXV+EaV69PDxqScu8VimjxEChjxG8TLoeJgPcZPDbGMbEYIyDWlzHystzJFOs0sFxCGWOWIrsrjDKUcFSD9c4re4FwGK1VhGGLOdUkjsWkkf9p2O5P5DoKDw5x4O13ZzwI+hpEIVvDVsRn0yPzqLdl/GhNNed4Ak8si3DIGDaQEWBlOPdZZInznqCvWrDZcjFc/gfAoLSPurdAi5yepLN4szHdm9TQdIUpSgUpSgUpSgUpSgGlDSgUpSgUpSgUpSgUpSgVyeZePQ2UDT3DaUXYD8TMeiqPEmuqaoPt24sZbxLcH2IY9wehkm8fiFA+pryZ1DKtfKdOHzT2pX12zrE7QR6iFSPYleh7yTqW6e7gDNRF+Iz6v10vvDfvZMjP73rXzHsMLncnPzEefzrYXhVx3TT9zI0SsQ0uk6ANlJz6em1YeW5X8IiPaTcn9pF5ZShZJGng1YdJG1Np3OY2O4YAjbfOK/RnBeKxXUKTwOHjcZVh+YI8CDkEeGK/H0xyBjoTrA8jkr8vdzV0fo+8f9mWxcnIzPDnoUOA4BHjlgd/2j5VlEpXrrpdFKwKzWSZSlKBSlKBSlKBSlKAaUNKBSlKBSlKBSlKBSlKDBr839r1rji0vXLiFxn+0BGcensj86/SBqku1Dl6S64zDEns97Ch1591I2Yu+PNdgB4k1jfpTFOrK14BwK4vGK2sRfHvNkKq5Ce8x2HunbrV9cv8ACZUsYrWVIwBCsUntlsghlkAAHwx4bny35fMfMdtwaCOCGLJCjCqPZQE41ysN9THPqxBqoeY+f7m5YZkfSG1aM6UJ3GNCY2Gc7knzqPjN/wAKTk12sKbsYjK+zdSh9PVkUjOOu2Djr41zuUuX7jhnGLZJsFJGkVJEB0Mro2pd/dYFVOD8qgfAucrqGZXWd416MF3Q56aoidLAHHQA46EGro4ZxaPi1u0LlY7qPTKjIc6WB+7uISRnTk4PiMlT1rL5V76Y+UW9QtJTQmuJyhxo3VskjYEoJjmUdFmjJRx8NQJHoRXaJqyLOqs1w+LPLDKtwJCbcALNFhcKCf16tjVkZGoE40gkbjftqdqDNKUoFKUoFKUoBpQ0oFKUoFKUoFKUoME1p2N73uWUfd5wjH8eOrAfs+R8evTGeXzJcl5IrONsNNlpSOqWyY1kY6FiRGP7xI6V3Y0AAAAAAwAPADoKD7NQ1fvOK3DEfqbaCJD/APq0kjn+BK6fNHGnhMUNuqtcTsQgfOhEUZeV8blVGNvEkCuRwnhVwHuWuZYpGmWMBkQx+6joQV1HzGCDmpZbRrSmOJ3t+duceY3vLmaTLCN5MqpP4VyseR5hSfhqbzqO5r0lVgSGzkbEHqMbYPl0ryqutMJZFTHssvni4hDID7AIjk9rHsSkJ08fbK1DwKlHZzw8zX0KBWPtq2QNh3bpIxb00qfmRXlupK9v0EeF3Ucs72tzHEszCQo8Bk+9ChCc94ulSFXoDvk12uUuMPcxN3qCOaKQxTIDqUSKFbKnxUqysPQ1q3nE1jkSMrIzuruAiFzpTSGJx0GXUV98GtWihuJpvYaZnmZQR92ojWNVyOrBUBPqT5Co4rWnvpXLFY6d+4iDKVYZDAgj0Ox/nWjy3KWt0z1XVGT5mJ2jz89Ga9uERuIIg5JcRoGJ3JbSMknzzX3w2zEMaxjfGTnzLEsT8ySaui2qUpQKUpQKUpQDShpQKUpQKUpQYJoDWlxu/wC4gklxqKISF/aboqj1LYHzr64XaGNArNqc7u5/E594+g8h4DAoItpI4+xPRuGppz6TSagPqCfiKmlcXjPB2klhnicJPDqVSy6laOTGuNwCDg4UggjBUddweynTfrQQ3nSUW93aXcme5Cy20jaSRH3oV1kbHRdUWknoNVff9JLcqHR+8j1qhlTeJSx0jVJ7vUgbE48cVL2QHYjIrwuLKN4zE6K0bAhkKgqQeoK9CDU7Y4tO1K5JrClu0LsqaeVriyIDu2ZImOAWJJZ1Y9CT1HrtUT4X2P37uomEcSHOpi6sQPRVzk1eX9Gp4SRaXOIvCK4RplTr+rfWrgZxsSQB0xWlccVnglt0nNqRNN3WY3cN7jtkK3qoXGT1+VY/9Kw9+Eyq6XsRuA+FuYimepVgcfD/AL1YXLPKtpwmHVnMpGl5SMu5O+iNRvuQMKuSfWu5xPjKRkxqHebRqCIpbGchdTY0pnr7RHQ+VaXZmomtxPOpN2kksUheQyFXRyp0/hTbHugfOpVvOSfGZ6ZWiKe4h2OXrB9b3My6ZZAESPIJihByFJG2tiSzY2zgb6cnoXid4yxeGzyf3QfZU/3iPoDW+RWvZwack7sxyx9dhgegxgfCtqI1GkZnc7bIrNKV68KUpQKUpQKUpQDShpQKUpQKUpQRrn+KU2haFC7RTQzFF950hlSRlHmSqnbxrr8G4nFcwpNCwaORQyn0PgR4EeIrdIqLS2hsZWmiH9VlbVcRjpFIetxGv7J/GPTUN85CVUrzjkBAIIIO4I3BHoa9KBWDWawa8kanE7tYopJHOFRGZj5ADNVPyhy7FLag3NrCrsMMQvtswO8hl94MWz0O2OtdTnXmAzC50n+r2pVGAG73GoZbT1KRggjzf4VvXnFoLe1Nxn7lIwy6d9S7BQvmTtXzn+a5V9Riw73vW4/fvX9tzj0j9VmtZcumAn7PcTLlizCQiYMSAOrjUCAB0PhW9ynJHaTGDfRME7t8ZDzrrEgYgYDkKDv1OfKuLwLnSOVG75HgmRTIYnB9pNirRn8eQV26gn4VtyWLC1jXvBFOjCdWJGFnJZzqz1XU5B9K5/Fz8ni8jfI/eIn13/O470retb0+KyxWa5vL/ExcW8UwGNaAlfJujL8mBHyro5r7TbnM0pSgUpSgUpSgUpSgGlDSgUpSgUpSgV8sK+qUHP4dwsQkhGbu8krGcFUz1CHGQvXAzgZ2roUpQK8ppAoJYgADJJIAA8yTXrUd7QbV5eHXUcSF3aBwqjqcjovmcZxQV5xW1iZS1rEgnnnkv4BpBJjhKFdz1ErqhIJ/2h8qr7ifHJLqIW6EQ2ySvIJJAyjPvrB0xlWYgDyxnpU/i4tHHfvJdSiFUtlWFJgyMBKxd1XWqllXSADgeHlUQ5ruuHFme1ndjLKrSxKxEfU63CkAFj0+BPnXLjNM8n/VbHMxGpidT3+fw2PH47idfTX4rZRPK7ws32f7smSYl3kdN2lUkju1bpjxHltjXuLeJ2L5kBJBGmHK5G2QpQgr+RrdguhL7uloipz59cAEeGd9uuBnbIr7bh8fUAr6qzKcepB3rC/Jt56v6dCnGp4/H273L/aLfRygM0VzGI9JXT3OgjGDlVO5G2MfIYq2+UuYkvYe8UaHU6ZIyQSjeWfEEbg7ZBqik0IpYHC+8WJJz6knrU37K0JvXKnAFv7f9oFwE+OCH+vrVsHLtkyeOvSHI4laY/KO1t0oKV0XOKUpQKUpQKUpQDShpQKUpQKUpQKUpQKUpQKwRWa8rmdUUu7BVUZZmIAAHUknoKCs+1TkG64jcQyQvGI0iKYZipDFixPunUD7Pl0qsLzs1uVn7pngZ1hMs2lyFiXLadRIySwUnAGwHwzZPM/a5HE/9TAuEMTDJR1UTZGkl2xlNJPSohY8z2k8s0l7bMsk0xlVkyxVTHGmgNGQ+n2D6b1HNyJx03Eb/iFaYZmfcOJw5BFaArjOgvtvuQT+XSt06mh295o/4iv/AFNcni8yqZkh2t3VjGojIKuR+qHeNnT6/HFe9vxbChe5kBAAA2IO3i2cVy8mK0x5/czt1sd4/TMa9PThD67cJ+JU0MD4HBH0/wClW32PcBMVutzIfvJY1QKAQFjUnz94sd89MAY9ay5D+yRz44jkxO+pTqAhV2JJ74Yyy9MEnSPEV+i4GBAK40kAgjpjG2PTFb3HwxEzaJ7aPKyW1FJjT2pWM1mtxpFKUoFKUoFKUoBpQ0oFKUoFKUoFKVy+N8wW9qFM8qoWOEXdndj0CooLMfgKDpmvC5vEjGZHVB5swH864Vzx6Rl1Rp3EWN57rEYAxnKQ51sf72iojY8QZBM9pYSzOpdje3ZRdZ8TGGOSp/Cq6V6dOtBP/wD1kNnuY5JT5qulP8cmlT+7moJ2q/aJrUKHj2mQvbxnUzJ7WdbnA2Ok4wBseu1c254hxO8IH2y0SA7N9nE0uCNipKoAWz1BfT8a1ZJIbdsT3EYXqXmnVWOBvpgtyZSM+GsUmNw9idTtFbLgksj93mKN9OQJZPeHjp7sPkjbavqblC6VsqEkONTga49Kg4ADXKxq3mcb/wA66PEecIXQx2t3c6iNha26QISPEjDTN66mFc22FtKcXU83eaQ3czpdPI4A8VGmOPJzjDMAPyjHHpEabNuZln7Y4fy/LO2nNugGSTJcR4XT592W3zjbrXpPweGM6ZuIW0b41HRFcTKF6AmREC4J/wDDXjdQ3jIosLaeDc5xHCo0/wBl0TXnzyxr6tY7yJGScWCg++bp5mJO3vKWIJz5g0jj0j6J5uaft2OHcscPkAEnGICp2IQKhII3A7xjg4qyYuL8LziO/RDgDCXhAAUBQAhfSOg6DFVTy/3kT6oeJcJhlOQzp07vqIxCYFj6jOfe9a9eZk+0JpueNWlyqnV3aQY36e/bxs6/IGqVpFeoQvktf3adrgtuJP8A7C5guh+wzosnwV4xpJ+Kj1NbS8yRLtOsluf+Mulf81cxn/FX584Te2FmUmnse9IYhHiuHUejGNwHU+RIFWfwTtgsbkrE0M6BsLmQRsg6D2jrJx8qyYLLWUEAgggjIIO2D458q+lbNQ5ktEBFveLCh3MWtXi/dQnMY9EIHpW5w+S4ZdcMkUyeBV2Xf0DK35tQSelcaDj6d8LeUNFMy60V8YkUbHu2UkOR4jqMjbeuwDQZpSlANKGlApSlAoaUoI9cvfTHQiJarneVnWWTAPRIgNIzvuzbZ6VEm5Ou9ZmUMJ3zqma5j74gfgZ+4IiQ7HEOPHc7VZ1KCrbXkjiRIfvrWCTOO9YS3kyjzWW4PU+QA+NfV32aXcjkvxEuv4WkhEsmcf22KIAemlRt9as+lBTJ7GrqUE3XE5HbB0qA7KD4bs/u+gArX4X2FOo+9uYc+YhZyMHbGtwvxyKu+lBUidmvEgBGvEkjixjTDE0QJ89MJQZ+deq8h8WQhY76BY/xlIzDI/kWaNNWQMfj3xuatalBWvDeRuIBsTXkUiYxqkjkmk6f8ZyvXffNaHFOyKac5kvkfAIAa0QKufFFidVB+Rq2aUFR8C7Elg7wteSGQriKSJWheM+JyJDrB8tq2E7ML/GH41cMvkFdfr99vVqUoIDbdmUOF75xM46tJDC+f8xWP5+dfd92V2MwAkjQAf7qKKE/MxKKndKCHns/hCLHHcX0aqMKFu5sAeWCcYratuWZo1CpxC6AGw1CBz57s8ZJ+ZqTUoOAvL5cFLuUXUfULLFGCrjGGVkAwRv4Z9RW9wqwaEMpleRM5TvDqZFxjTrPtOM+Lb79TW3dPhSR1rU+1No1eOrHT0oOjTNco3rbdPpWPtz7dPp60HVpXnbvlQT40oP/2Q=="/>
          <p:cNvSpPr>
            <a:spLocks noChangeAspect="1" noChangeArrowheads="1"/>
          </p:cNvSpPr>
          <p:nvPr/>
        </p:nvSpPr>
        <p:spPr bwMode="auto">
          <a:xfrm>
            <a:off x="307975" y="-1309688"/>
            <a:ext cx="2428875" cy="304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032" name="Picture 8" descr="charlie-brown-argh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2314" y="4952999"/>
            <a:ext cx="1271686" cy="15962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7872315" y="4267200"/>
            <a:ext cx="127168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It’s all soft science…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21338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During Stage 2,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Everything’s chaotic, versus how it is now.</a:t>
            </a:r>
          </a:p>
          <a:p>
            <a:r>
              <a:rPr lang="en-US" dirty="0" smtClean="0"/>
              <a:t>Everyone knows it would be a </a:t>
            </a:r>
            <a:br>
              <a:rPr lang="en-US" dirty="0" smtClean="0"/>
            </a:br>
            <a:r>
              <a:rPr lang="en-US" dirty="0" smtClean="0"/>
              <a:t>struggle to get over that, learn </a:t>
            </a:r>
            <a:br>
              <a:rPr lang="en-US" dirty="0" smtClean="0"/>
            </a:br>
            <a:r>
              <a:rPr lang="en-US" dirty="0" smtClean="0"/>
              <a:t>all the new stuff, and settle </a:t>
            </a:r>
            <a:br>
              <a:rPr lang="en-US" dirty="0" smtClean="0"/>
            </a:br>
            <a:r>
              <a:rPr lang="en-US" dirty="0" smtClean="0"/>
              <a:t>back down.</a:t>
            </a:r>
          </a:p>
          <a:p>
            <a:r>
              <a:rPr lang="en-US" dirty="0" smtClean="0"/>
              <a:t>So they resist all our good </a:t>
            </a:r>
            <a:br>
              <a:rPr lang="en-US" dirty="0" smtClean="0"/>
            </a:br>
            <a:r>
              <a:rPr lang="en-US" dirty="0" smtClean="0"/>
              <a:t>ideas!</a:t>
            </a:r>
          </a:p>
          <a:p>
            <a:pPr lvl="1"/>
            <a:r>
              <a:rPr lang="en-US" dirty="0" smtClean="0"/>
              <a:t>The odds are that things won’t </a:t>
            </a:r>
            <a:br>
              <a:rPr lang="en-US" dirty="0" smtClean="0"/>
            </a:br>
            <a:r>
              <a:rPr lang="en-US" dirty="0" smtClean="0"/>
              <a:t>change.</a:t>
            </a:r>
          </a:p>
          <a:p>
            <a:endParaRPr lang="en-US" dirty="0"/>
          </a:p>
        </p:txBody>
      </p:sp>
      <p:pic>
        <p:nvPicPr>
          <p:cNvPr id="9218" name="Picture 2" descr="http://www.whatdoesitmean.com/ana4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24600" y="2514600"/>
            <a:ext cx="2505075" cy="3743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195908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296</TotalTime>
  <Words>780</Words>
  <Application>Microsoft Office PowerPoint</Application>
  <PresentationFormat>On-screen Show (4:3)</PresentationFormat>
  <Paragraphs>119</Paragraphs>
  <Slides>17</Slides>
  <Notes>12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Office Theme</vt:lpstr>
      <vt:lpstr>The Problem of Making Change</vt:lpstr>
      <vt:lpstr>One goal of the MSSE program…</vt:lpstr>
      <vt:lpstr>So, </vt:lpstr>
      <vt:lpstr>Change always takes longer than expected, to take hold…</vt:lpstr>
      <vt:lpstr>How come?</vt:lpstr>
      <vt:lpstr>As engineers, what we’d like is…</vt:lpstr>
      <vt:lpstr>By all rights,</vt:lpstr>
      <vt:lpstr>But organizations don’t readily change…</vt:lpstr>
      <vt:lpstr>During Stage 2,</vt:lpstr>
      <vt:lpstr>How tough is it?</vt:lpstr>
      <vt:lpstr>The inherent barriers are real</vt:lpstr>
      <vt:lpstr>Things you can expect</vt:lpstr>
      <vt:lpstr>But the software business has some advantages…</vt:lpstr>
      <vt:lpstr>How to push it over the top</vt:lpstr>
      <vt:lpstr>Some specifics</vt:lpstr>
      <vt:lpstr>More specifics</vt:lpstr>
      <vt:lpstr>Where to start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Complexity Metrics &amp; Models</dc:title>
  <dc:creator>Steve Chenoweth</dc:creator>
  <cp:lastModifiedBy>Windows User</cp:lastModifiedBy>
  <cp:revision>46</cp:revision>
  <dcterms:created xsi:type="dcterms:W3CDTF">2006-08-16T00:00:00Z</dcterms:created>
  <dcterms:modified xsi:type="dcterms:W3CDTF">2014-05-15T11:50:44Z</dcterms:modified>
</cp:coreProperties>
</file>