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7" autoAdjust="0"/>
  </p:normalViewPr>
  <p:slideViewPr>
    <p:cSldViewPr>
      <p:cViewPr varScale="1">
        <p:scale>
          <a:sx n="60" d="100"/>
          <a:sy n="60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A1E12-6129-4F97-AB19-343463CA07D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B177-E162-47FD-9256-253AEF43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Image from http://www.chiropractorfreehold.com/chiropractor-in-freehold-nj-wins-the-2012-talk-of-the-town-customer-satisfaction-award/.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http://gowestgroup.com/marketing-assessment-questionnaire/.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4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http://www.fastweb.com/career-planning/articles/715-the-informational-interview-face-to-face-with-a-new-career.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7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Sampling – see </a:t>
            </a:r>
            <a:r>
              <a:rPr lang="en-US" dirty="0" err="1" smtClean="0"/>
              <a:t>Kan</a:t>
            </a:r>
            <a:r>
              <a:rPr lang="en-US" dirty="0" smtClean="0"/>
              <a:t> pp 377+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0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9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http://www.getuwired.us/Small-Business-Web-Marketing/2011/08/add-an-agony-filter-to-your-internet-marketing-strategy/.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9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99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384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1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“Image” image</a:t>
            </a:r>
            <a:r>
              <a:rPr lang="en-US" baseline="0" dirty="0" smtClean="0"/>
              <a:t> from http://www.easyrentpro.com/company_profile.php.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1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1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http://www.takeitoutsidefitness.com/2011/05/craft-new-body-diy-basic-hula-hoops.html.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Wikipedia view of </a:t>
            </a:r>
            <a:r>
              <a:rPr lang="en-US" dirty="0" err="1" smtClean="0"/>
              <a:t>cust</a:t>
            </a:r>
            <a:r>
              <a:rPr lang="en-US" dirty="0" smtClean="0"/>
              <a:t> sat.  From http://en.wikipedia.org/wiki/Customer_satisfaction.</a:t>
            </a:r>
          </a:p>
          <a:p>
            <a:r>
              <a:rPr lang="en-US" dirty="0" smtClean="0"/>
              <a:t>Image from http://alwaysapastor.com/anticipation/.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2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disconfirmation is positive when a product performs over the expectations”!  It’s negative</a:t>
            </a:r>
            <a:r>
              <a:rPr lang="en-US" baseline="0" dirty="0" smtClean="0"/>
              <a:t> when performance is worse than expected.</a:t>
            </a:r>
            <a:endParaRPr lang="en-US" dirty="0" smtClean="0"/>
          </a:p>
          <a:p>
            <a:r>
              <a:rPr lang="en-US" dirty="0" smtClean="0"/>
              <a:t>Image from http://www.acrwebsite.org/search/view-conference-proceedings.aspx?Id=7500.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2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https://www.flickr.com/.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http://www.andyhanselman.com/2012/06/27/create-customer-delight-with-an-online-response-but-be-quick/.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now living in a world where</a:t>
            </a:r>
            <a:r>
              <a:rPr lang="en-US" baseline="0" dirty="0" smtClean="0"/>
              <a:t> even the corner candy store has a Customer Relationship Management system.</a:t>
            </a:r>
          </a:p>
          <a:p>
            <a:r>
              <a:rPr lang="en-US" baseline="0" dirty="0" smtClean="0"/>
              <a:t>Image from http://www.zoho.com/crm/how-crm-works.html.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371600"/>
            <a:ext cx="434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and analyzing customer satisfaction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</a:t>
            </a:r>
            <a:r>
              <a:rPr lang="en-US" dirty="0" err="1" smtClean="0"/>
              <a:t>Ch</a:t>
            </a:r>
            <a:r>
              <a:rPr lang="en-US" dirty="0" smtClean="0"/>
              <a:t> 14</a:t>
            </a:r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12290" name="Picture 2" descr="http://www.chiropractorfreehold.com/wp-content/uploads/2012/06/Committed-to-Quality-Seal-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1" y="-1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4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Disconfirmation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Compares expectations and perceived product performance.</a:t>
            </a:r>
          </a:p>
          <a:p>
            <a:r>
              <a:rPr lang="en-US" dirty="0" smtClean="0"/>
              <a:t>Traditional paradigm is based on:</a:t>
            </a:r>
          </a:p>
          <a:p>
            <a:pPr lvl="1"/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Disconfirmation</a:t>
            </a:r>
          </a:p>
          <a:p>
            <a:pPr lvl="1"/>
            <a:r>
              <a:rPr lang="en-US" dirty="0" smtClean="0"/>
              <a:t>Satisfaction</a:t>
            </a:r>
          </a:p>
          <a:p>
            <a:r>
              <a:rPr lang="en-US" dirty="0" smtClean="0"/>
              <a:t>A sum of satisfactions </a:t>
            </a:r>
            <a:br>
              <a:rPr lang="en-US" dirty="0" smtClean="0"/>
            </a:br>
            <a:r>
              <a:rPr lang="en-US" dirty="0" smtClean="0"/>
              <a:t>over the features used.</a:t>
            </a:r>
          </a:p>
          <a:p>
            <a:r>
              <a:rPr lang="en-US" dirty="0" smtClean="0"/>
              <a:t>Has both cognitive and </a:t>
            </a:r>
            <a:br>
              <a:rPr lang="en-US" dirty="0" smtClean="0"/>
            </a:br>
            <a:r>
              <a:rPr lang="en-US" dirty="0" smtClean="0"/>
              <a:t>affective components.</a:t>
            </a:r>
            <a:endParaRPr lang="en-US" dirty="0"/>
          </a:p>
        </p:txBody>
      </p:sp>
      <p:pic>
        <p:nvPicPr>
          <p:cNvPr id="9218" name="Picture 2" descr="http://www.acrwebsite.org/volumes/v20/20503f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0" y="2743200"/>
            <a:ext cx="423942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1" y="6019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CS = Customer Sat.  The “Disconfirmation” proves  indirectly the two  ? Relationships.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626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marketing events are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Retaining existing customers</a:t>
            </a:r>
          </a:p>
          <a:p>
            <a:r>
              <a:rPr lang="en-US" sz="2800" dirty="0" smtClean="0"/>
              <a:t>Targeting non-customers (5 times more costly):  </a:t>
            </a:r>
          </a:p>
          <a:p>
            <a:r>
              <a:rPr lang="en-US" sz="2800" dirty="0" smtClean="0"/>
              <a:t>Why do they buy?  Hedonic and utilitarian values:</a:t>
            </a:r>
          </a:p>
          <a:p>
            <a:pPr lvl="1"/>
            <a:r>
              <a:rPr lang="en-US" sz="2400" dirty="0" smtClean="0"/>
              <a:t>Sensory and experiential</a:t>
            </a:r>
          </a:p>
          <a:p>
            <a:pPr lvl="1"/>
            <a:r>
              <a:rPr lang="en-US" sz="2400" dirty="0" smtClean="0"/>
              <a:t>Over time, instrumental </a:t>
            </a:r>
            <a:br>
              <a:rPr lang="en-US" sz="2400" dirty="0" smtClean="0"/>
            </a:br>
            <a:r>
              <a:rPr lang="en-US" sz="2400" dirty="0" smtClean="0"/>
              <a:t>and functional qualities </a:t>
            </a:r>
            <a:br>
              <a:rPr lang="en-US" sz="2400" dirty="0" smtClean="0"/>
            </a:br>
            <a:r>
              <a:rPr lang="en-US" sz="2400" dirty="0" smtClean="0"/>
              <a:t>prevail.</a:t>
            </a:r>
            <a:endParaRPr lang="en-US" sz="2400" dirty="0"/>
          </a:p>
        </p:txBody>
      </p:sp>
      <p:pic>
        <p:nvPicPr>
          <p:cNvPr id="2050" name="Picture 2" descr="https://c2.staticflickr.com/2/1007/850457857_a9b47c3e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5175"/>
            <a:ext cx="41529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678269"/>
            <a:ext cx="299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– Long view:  is it all just</a:t>
            </a:r>
            <a:br>
              <a:rPr lang="en-US" dirty="0" smtClean="0"/>
            </a:br>
            <a:r>
              <a:rPr lang="en-US" dirty="0" smtClean="0"/>
              <a:t>utilitarian?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6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1990’s, at NCR, we tried for “customer delight.”</a:t>
            </a:r>
          </a:p>
          <a:p>
            <a:r>
              <a:rPr lang="en-US" dirty="0" smtClean="0"/>
              <a:t>Found it’s mighty hard to sustain!</a:t>
            </a:r>
            <a:endParaRPr lang="en-US" dirty="0"/>
          </a:p>
        </p:txBody>
      </p:sp>
      <p:pic>
        <p:nvPicPr>
          <p:cNvPr id="3074" name="Picture 2" descr="http://www.andyhanselman.com/wp-content/uploads/2012/06/Devoted-Grid-300x1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876800"/>
            <a:ext cx="275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Right </a:t>
            </a:r>
            <a:r>
              <a:rPr lang="en-US" dirty="0" smtClean="0"/>
              <a:t>– Here’s the problem: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surveys to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Maybe you already have the data?</a:t>
            </a:r>
          </a:p>
          <a:p>
            <a:pPr lvl="1"/>
            <a:r>
              <a:rPr lang="en-US" dirty="0" smtClean="0"/>
              <a:t>Ongoing customer relationships with marketing</a:t>
            </a:r>
          </a:p>
          <a:p>
            <a:pPr lvl="1"/>
            <a:r>
              <a:rPr lang="en-US" dirty="0" smtClean="0"/>
              <a:t>Complaint data</a:t>
            </a:r>
          </a:p>
          <a:p>
            <a:pPr lvl="1"/>
            <a:r>
              <a:rPr lang="en-US" dirty="0" smtClean="0"/>
              <a:t>Customer visits</a:t>
            </a:r>
          </a:p>
          <a:p>
            <a:pPr lvl="1"/>
            <a:r>
              <a:rPr lang="en-US" dirty="0" smtClean="0"/>
              <a:t>Customer advisory </a:t>
            </a:r>
            <a:br>
              <a:rPr lang="en-US" dirty="0" smtClean="0"/>
            </a:br>
            <a:r>
              <a:rPr lang="en-US" dirty="0" smtClean="0"/>
              <a:t>councils &amp; user </a:t>
            </a:r>
            <a:br>
              <a:rPr lang="en-US" dirty="0" smtClean="0"/>
            </a:br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Trouble tickets</a:t>
            </a:r>
          </a:p>
          <a:p>
            <a:r>
              <a:rPr lang="en-US" dirty="0" smtClean="0"/>
              <a:t>Or, it’s time for a </a:t>
            </a:r>
            <a:br>
              <a:rPr lang="en-US" dirty="0" smtClean="0"/>
            </a:br>
            <a:r>
              <a:rPr lang="en-US" dirty="0" smtClean="0"/>
              <a:t>survey!</a:t>
            </a:r>
            <a:endParaRPr lang="en-US" dirty="0"/>
          </a:p>
        </p:txBody>
      </p:sp>
      <p:pic>
        <p:nvPicPr>
          <p:cNvPr id="11266" name="Picture 2" descr="http://www.zoho.com/crm/images/crm-f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124200"/>
            <a:ext cx="48482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2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methods </a:t>
            </a:r>
            <a:r>
              <a:rPr lang="en-US" dirty="0" smtClean="0">
                <a:sym typeface="Wingdings" panose="05000000000000000000" pitchFamily="2" charset="2"/>
              </a:rPr>
              <a:t> different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Face-to-face</a:t>
            </a:r>
          </a:p>
          <a:p>
            <a:pPr lvl="1"/>
            <a:r>
              <a:rPr lang="en-US" dirty="0" smtClean="0"/>
              <a:t>Personal interview</a:t>
            </a:r>
          </a:p>
          <a:p>
            <a:pPr lvl="1"/>
            <a:r>
              <a:rPr lang="en-US" dirty="0" smtClean="0"/>
              <a:t>Focus groups</a:t>
            </a:r>
          </a:p>
          <a:p>
            <a:r>
              <a:rPr lang="en-US" dirty="0" smtClean="0"/>
              <a:t>Telephone interviews</a:t>
            </a:r>
          </a:p>
          <a:p>
            <a:r>
              <a:rPr lang="en-US" dirty="0" smtClean="0"/>
              <a:t>Mailed questionnaires</a:t>
            </a:r>
          </a:p>
          <a:p>
            <a:r>
              <a:rPr lang="en-US" dirty="0" smtClean="0"/>
              <a:t>Emailed questionnaires</a:t>
            </a:r>
            <a:endParaRPr lang="en-US" dirty="0"/>
          </a:p>
        </p:txBody>
      </p:sp>
      <p:pic>
        <p:nvPicPr>
          <p:cNvPr id="8194" name="Picture 2" descr="http://www.gowestgroup.com/wp-content/uploads/2011/08/Questionn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6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Face-to-face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validity</a:t>
            </a:r>
          </a:p>
          <a:p>
            <a:pPr lvl="1"/>
            <a:r>
              <a:rPr lang="en-US" dirty="0" smtClean="0"/>
              <a:t>You can read facial</a:t>
            </a:r>
            <a:br>
              <a:rPr lang="en-US" dirty="0" smtClean="0"/>
            </a:br>
            <a:r>
              <a:rPr lang="en-US" dirty="0" smtClean="0"/>
              <a:t>expressions and gestures.</a:t>
            </a:r>
          </a:p>
          <a:p>
            <a:pPr lvl="1"/>
            <a:r>
              <a:rPr lang="en-US" dirty="0" smtClean="0"/>
              <a:t>Easy to ask follow-up</a:t>
            </a:r>
            <a:br>
              <a:rPr lang="en-US" dirty="0" smtClean="0"/>
            </a:br>
            <a:r>
              <a:rPr lang="en-US" dirty="0" smtClean="0"/>
              <a:t>questions.</a:t>
            </a:r>
          </a:p>
          <a:p>
            <a:pPr lvl="1"/>
            <a:r>
              <a:rPr lang="en-US" dirty="0" smtClean="0"/>
              <a:t>Can use exhibits to aid</a:t>
            </a:r>
            <a:br>
              <a:rPr lang="en-US" dirty="0" smtClean="0"/>
            </a:br>
            <a:r>
              <a:rPr lang="en-US" dirty="0" smtClean="0"/>
              <a:t>in explanations</a:t>
            </a:r>
          </a:p>
          <a:p>
            <a:r>
              <a:rPr lang="en-US" dirty="0" smtClean="0"/>
              <a:t>But, interviewers also</a:t>
            </a:r>
            <a:br>
              <a:rPr lang="en-US" dirty="0" smtClean="0"/>
            </a:br>
            <a:r>
              <a:rPr lang="en-US" dirty="0" smtClean="0"/>
              <a:t>tend to deviate from</a:t>
            </a:r>
            <a:br>
              <a:rPr lang="en-US" dirty="0" smtClean="0"/>
            </a:br>
            <a:r>
              <a:rPr lang="en-US" dirty="0" smtClean="0"/>
              <a:t>the agenda as they</a:t>
            </a:r>
            <a:br>
              <a:rPr lang="en-US" dirty="0" smtClean="0"/>
            </a:br>
            <a:r>
              <a:rPr lang="en-US" dirty="0" smtClean="0"/>
              <a:t>build a personal relationship!</a:t>
            </a:r>
            <a:endParaRPr lang="en-US" dirty="0"/>
          </a:p>
        </p:txBody>
      </p:sp>
      <p:pic>
        <p:nvPicPr>
          <p:cNvPr id="4098" name="Picture 2" descr="http://www.fastweb.com/uploads/article_photo/photo/360131/crop380w_istock_000008013104xsmall-informational-int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676400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4501" y="4191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“So, how do you like your new car sound system?” – Asked better if they were in the car?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30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expensive</a:t>
            </a:r>
          </a:p>
          <a:p>
            <a:r>
              <a:rPr lang="en-US" dirty="0" smtClean="0"/>
              <a:t>Easy to monitor for quality</a:t>
            </a:r>
          </a:p>
          <a:p>
            <a:r>
              <a:rPr lang="en-US" dirty="0" smtClean="0"/>
              <a:t>Can be computer-aided</a:t>
            </a:r>
          </a:p>
          <a:p>
            <a:r>
              <a:rPr lang="en-US" dirty="0" smtClean="0"/>
              <a:t>Easier to keep short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balkers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blog.gotoagile.com/wp-content/uploads/phone-interview-candi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90925" cy="23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1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Say, how about those new servers in the cloud!?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1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Mailed / emailed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Looks like junk mail</a:t>
            </a:r>
          </a:p>
          <a:p>
            <a:r>
              <a:rPr lang="en-US" dirty="0" smtClean="0"/>
              <a:t>Low response rates</a:t>
            </a:r>
          </a:p>
          <a:p>
            <a:pPr lvl="1"/>
            <a:r>
              <a:rPr lang="en-US" dirty="0" smtClean="0"/>
              <a:t>Respondents may differ from those ignoring</a:t>
            </a:r>
          </a:p>
          <a:p>
            <a:r>
              <a:rPr lang="en-US" dirty="0" smtClean="0"/>
              <a:t>Questionnaire must be pre-validated</a:t>
            </a:r>
          </a:p>
          <a:p>
            <a:pPr lvl="1"/>
            <a:r>
              <a:rPr lang="en-US" dirty="0" smtClean="0"/>
              <a:t>Need professional knowledge and experience</a:t>
            </a:r>
          </a:p>
          <a:p>
            <a:r>
              <a:rPr lang="en-US" dirty="0" smtClean="0"/>
              <a:t>How do you “sample” a large customer base?</a:t>
            </a:r>
          </a:p>
          <a:p>
            <a:pPr lvl="1"/>
            <a:r>
              <a:rPr lang="en-US" dirty="0" smtClean="0"/>
              <a:t>It’s an art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7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big enough?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11" y="1625234"/>
            <a:ext cx="6028489" cy="4318366"/>
          </a:xfrm>
        </p:spPr>
      </p:pic>
    </p:spTree>
    <p:extLst>
      <p:ext uri="{BB962C8B-B14F-4D97-AF65-F5344CB8AC3E}">
        <p14:creationId xmlns:p14="http://schemas.microsoft.com/office/powerpoint/2010/main" val="252091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2" y="1600200"/>
            <a:ext cx="7011198" cy="4419600"/>
          </a:xfrm>
        </p:spPr>
      </p:pic>
    </p:spTree>
    <p:extLst>
      <p:ext uri="{BB962C8B-B14F-4D97-AF65-F5344CB8AC3E}">
        <p14:creationId xmlns:p14="http://schemas.microsoft.com/office/powerpoint/2010/main" val="150148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from Week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CSSE576 Learning </a:t>
            </a:r>
            <a:r>
              <a:rPr lang="en-US" b="1" dirty="0"/>
              <a:t>Outcomes: </a:t>
            </a:r>
            <a:r>
              <a:rPr lang="en-US" b="1" dirty="0" smtClean="0"/>
              <a:t>Acceptance</a:t>
            </a:r>
          </a:p>
          <a:p>
            <a:pPr lvl="0"/>
            <a:r>
              <a:rPr lang="en-US" dirty="0" smtClean="0"/>
              <a:t>Effectively </a:t>
            </a:r>
            <a:r>
              <a:rPr lang="en-US" dirty="0"/>
              <a:t>verify </a:t>
            </a:r>
            <a:r>
              <a:rPr lang="en-US" dirty="0">
                <a:solidFill>
                  <a:srgbClr val="FF0000"/>
                </a:solidFill>
              </a:rPr>
              <a:t>customer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satisfaction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On-site </a:t>
            </a:r>
            <a:r>
              <a:rPr lang="en-US" dirty="0"/>
              <a:t>and beta testing</a:t>
            </a:r>
          </a:p>
          <a:p>
            <a:pPr>
              <a:lnSpc>
                <a:spcPct val="90000"/>
              </a:lnSpc>
            </a:pPr>
            <a:r>
              <a:rPr lang="en-US" dirty="0"/>
              <a:t>Customer surveys</a:t>
            </a:r>
          </a:p>
          <a:p>
            <a:pPr>
              <a:lnSpc>
                <a:spcPct val="90000"/>
              </a:lnSpc>
            </a:pPr>
            <a:r>
              <a:rPr lang="en-US" dirty="0"/>
              <a:t>Analyzing data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09800"/>
            <a:ext cx="2800350" cy="42322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6887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rating scale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common:</a:t>
            </a:r>
          </a:p>
          <a:p>
            <a:pPr lvl="1"/>
            <a:r>
              <a:rPr lang="en-US" dirty="0" smtClean="0"/>
              <a:t>Very satisfied</a:t>
            </a:r>
          </a:p>
          <a:p>
            <a:pPr lvl="1"/>
            <a:r>
              <a:rPr lang="en-US" dirty="0" smtClean="0"/>
              <a:t>Satisfied</a:t>
            </a:r>
          </a:p>
          <a:p>
            <a:pPr lvl="1"/>
            <a:r>
              <a:rPr lang="en-US" dirty="0" smtClean="0"/>
              <a:t>Neutral</a:t>
            </a:r>
          </a:p>
          <a:p>
            <a:pPr lvl="1"/>
            <a:r>
              <a:rPr lang="en-US" dirty="0" smtClean="0"/>
              <a:t>Dissatisfied</a:t>
            </a:r>
          </a:p>
          <a:p>
            <a:pPr lvl="1"/>
            <a:r>
              <a:rPr lang="en-US" dirty="0" smtClean="0"/>
              <a:t>Very dissatisfied</a:t>
            </a:r>
          </a:p>
          <a:p>
            <a:r>
              <a:rPr lang="en-US" dirty="0" smtClean="0"/>
              <a:t>Then look at the</a:t>
            </a:r>
            <a:br>
              <a:rPr lang="en-US" dirty="0" smtClean="0"/>
            </a:br>
            <a:r>
              <a:rPr lang="en-US" dirty="0" smtClean="0"/>
              <a:t>distribution of</a:t>
            </a:r>
            <a:br>
              <a:rPr lang="en-US" dirty="0" smtClean="0"/>
            </a:br>
            <a:r>
              <a:rPr lang="en-US" dirty="0" smtClean="0"/>
              <a:t>responses…</a:t>
            </a:r>
            <a:endParaRPr lang="en-US" dirty="0"/>
          </a:p>
        </p:txBody>
      </p:sp>
      <p:pic>
        <p:nvPicPr>
          <p:cNvPr id="6146" name="Picture 2" descr="http://www.getuwired.us/Small-Business-Web-Marketing/wp-content/uploads/2011/08/SatisfiedCustomer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476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029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satisfied customer in action.  Wait!  They aren’t using the product!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you act on the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 to know if it’s all global.</a:t>
            </a:r>
          </a:p>
          <a:p>
            <a:r>
              <a:rPr lang="en-US" dirty="0" smtClean="0"/>
              <a:t>So, you should’ve picked things that will enable this!</a:t>
            </a:r>
          </a:p>
          <a:p>
            <a:r>
              <a:rPr lang="en-US" dirty="0" smtClean="0"/>
              <a:t>What areas of strength and weakness could you use for quality improvements?</a:t>
            </a:r>
          </a:p>
          <a:p>
            <a:r>
              <a:rPr lang="en-US" dirty="0" smtClean="0"/>
              <a:t>Interpretation is an art:</a:t>
            </a:r>
          </a:p>
          <a:p>
            <a:pPr lvl="1"/>
            <a:r>
              <a:rPr lang="en-US" dirty="0" smtClean="0"/>
              <a:t>High satisfaction with reliability and low satisfaction with documentation – does not necessarily mean you should work on the latter!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07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UPRIMD-A parameters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556140" cy="3827598"/>
          </a:xfrm>
        </p:spPr>
      </p:pic>
    </p:spTree>
    <p:extLst>
      <p:ext uri="{BB962C8B-B14F-4D97-AF65-F5344CB8AC3E}">
        <p14:creationId xmlns:p14="http://schemas.microsoft.com/office/powerpoint/2010/main" val="17162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regression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0" y="1752600"/>
            <a:ext cx="8571100" cy="4114800"/>
          </a:xfrm>
        </p:spPr>
      </p:pic>
    </p:spTree>
    <p:extLst>
      <p:ext uri="{BB962C8B-B14F-4D97-AF65-F5344CB8AC3E}">
        <p14:creationId xmlns:p14="http://schemas.microsoft.com/office/powerpoint/2010/main" val="102236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coefficients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875020" cy="4919149"/>
          </a:xfrm>
        </p:spPr>
      </p:pic>
    </p:spTree>
    <p:extLst>
      <p:ext uri="{BB962C8B-B14F-4D97-AF65-F5344CB8AC3E}">
        <p14:creationId xmlns:p14="http://schemas.microsoft.com/office/powerpoint/2010/main" val="116677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organizational sat?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color satisfaction with products.</a:t>
            </a:r>
          </a:p>
          <a:p>
            <a:r>
              <a:rPr lang="en-US" dirty="0" smtClean="0"/>
              <a:t>Satisfaction and loyalty could be primarily company-based.</a:t>
            </a:r>
          </a:p>
          <a:p>
            <a:pPr lvl="1"/>
            <a:r>
              <a:rPr lang="en-US" dirty="0" smtClean="0"/>
              <a:t>Support and service span products.</a:t>
            </a:r>
          </a:p>
          <a:p>
            <a:pPr lvl="1"/>
            <a:r>
              <a:rPr lang="en-US" dirty="0" smtClean="0"/>
              <a:t>Marketing does, too!</a:t>
            </a:r>
          </a:p>
          <a:p>
            <a:pPr lvl="1"/>
            <a:r>
              <a:rPr lang="en-US" dirty="0" smtClean="0"/>
              <a:t>Company image is </a:t>
            </a:r>
            <a:br>
              <a:rPr lang="en-US" dirty="0" smtClean="0"/>
            </a:br>
            <a:r>
              <a:rPr lang="en-US" dirty="0" smtClean="0"/>
              <a:t>considered.</a:t>
            </a:r>
            <a:endParaRPr lang="en-US" dirty="0"/>
          </a:p>
        </p:txBody>
      </p:sp>
      <p:pic>
        <p:nvPicPr>
          <p:cNvPr id="7170" name="Picture 2" descr="http://www.easyrentpro.com/images/company_profi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676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8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is good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384" y="1600200"/>
            <a:ext cx="3709416" cy="4525963"/>
          </a:xfrm>
        </p:spPr>
        <p:txBody>
          <a:bodyPr/>
          <a:lstStyle/>
          <a:p>
            <a:r>
              <a:rPr lang="en-US" dirty="0" smtClean="0"/>
              <a:t>Need to consider effect of trends over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2080"/>
            <a:ext cx="474878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20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small orgs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Post-purchase call back program</a:t>
            </a:r>
          </a:p>
          <a:p>
            <a:r>
              <a:rPr lang="en-US" dirty="0" smtClean="0"/>
              <a:t>Complaint management process*</a:t>
            </a:r>
          </a:p>
          <a:p>
            <a:r>
              <a:rPr lang="en-US" dirty="0" smtClean="0"/>
              <a:t>Customer satisfaction survey program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*Likely to be most important!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Leverage the benefits of customer involvement in: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Functional verification test</a:t>
            </a:r>
          </a:p>
          <a:p>
            <a:pPr lvl="1"/>
            <a:r>
              <a:rPr lang="en-US" dirty="0" smtClean="0"/>
              <a:t>Various forms of customer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5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from Week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we know if it’s “quality</a:t>
            </a:r>
            <a:r>
              <a:rPr lang="en-US" b="1" dirty="0" smtClean="0"/>
              <a:t>”?</a:t>
            </a:r>
          </a:p>
          <a:p>
            <a:r>
              <a:rPr lang="en-US" dirty="0"/>
              <a:t>Mean time to failure</a:t>
            </a:r>
          </a:p>
          <a:p>
            <a:r>
              <a:rPr lang="en-US" dirty="0"/>
              <a:t>Defect density</a:t>
            </a:r>
          </a:p>
          <a:p>
            <a:r>
              <a:rPr lang="en-US" dirty="0"/>
              <a:t>Customer problems</a:t>
            </a:r>
          </a:p>
          <a:p>
            <a:r>
              <a:rPr lang="en-US" dirty="0">
                <a:solidFill>
                  <a:srgbClr val="FF0000"/>
                </a:solidFill>
              </a:rPr>
              <a:t>Customer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satisfaction…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http://hdwallpapersuk.com/wp-content/uploads/2014/01/hd-wallpapers-303-high-quality-torrent-download-1920x1200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54868"/>
            <a:ext cx="4583723" cy="28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8123" y="5650468"/>
            <a:ext cx="269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see “quality”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4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Satisfaction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Often a 5-point scale:</a:t>
            </a:r>
          </a:p>
          <a:p>
            <a:r>
              <a:rPr lang="en-US" dirty="0" smtClean="0"/>
              <a:t>Can be overall, or</a:t>
            </a:r>
          </a:p>
          <a:p>
            <a:r>
              <a:rPr lang="en-US" dirty="0" smtClean="0"/>
              <a:t>For specific qualities.</a:t>
            </a:r>
          </a:p>
          <a:p>
            <a:r>
              <a:rPr lang="en-US" dirty="0" smtClean="0"/>
              <a:t>HP uses “FURPS”:</a:t>
            </a:r>
          </a:p>
          <a:p>
            <a:pPr lvl="1"/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Service</a:t>
            </a:r>
          </a:p>
          <a:p>
            <a:endParaRPr lang="en-US" dirty="0"/>
          </a:p>
        </p:txBody>
      </p:sp>
      <p:pic>
        <p:nvPicPr>
          <p:cNvPr id="2050" name="Picture 2" descr="C:\Users\chenowet\Pictures\Kan p 98 - 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4" y="1524000"/>
            <a:ext cx="2964723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10540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Week 2, </a:t>
            </a:r>
            <a:r>
              <a:rPr lang="en-US" sz="2400" dirty="0" err="1" smtClean="0">
                <a:solidFill>
                  <a:srgbClr val="FF0000"/>
                </a:solidFill>
              </a:rPr>
              <a:t>cntd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expressed to the customer as a question, in different ways:</a:t>
            </a:r>
          </a:p>
          <a:p>
            <a:r>
              <a:rPr lang="en-US" dirty="0" smtClean="0"/>
              <a:t>Completely satisfied?</a:t>
            </a:r>
          </a:p>
          <a:p>
            <a:r>
              <a:rPr lang="en-US" dirty="0" smtClean="0"/>
              <a:t>Satisfied?</a:t>
            </a:r>
          </a:p>
          <a:p>
            <a:r>
              <a:rPr lang="en-US" dirty="0" smtClean="0"/>
              <a:t>Dissatisfied?</a:t>
            </a:r>
          </a:p>
          <a:p>
            <a:r>
              <a:rPr lang="en-US" dirty="0" smtClean="0"/>
              <a:t>Neutral or worse?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3352800"/>
            <a:ext cx="2743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0148" y="3200400"/>
            <a:ext cx="261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commonly asked for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10540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Week 2, </a:t>
            </a:r>
            <a:r>
              <a:rPr lang="en-US" sz="2400" dirty="0" err="1" smtClean="0">
                <a:solidFill>
                  <a:srgbClr val="FF0000"/>
                </a:solidFill>
              </a:rPr>
              <a:t>cntd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scope of the 3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subset relationships</a:t>
            </a:r>
            <a:endParaRPr lang="en-US" dirty="0"/>
          </a:p>
        </p:txBody>
      </p:sp>
      <p:pic>
        <p:nvPicPr>
          <p:cNvPr id="3074" name="Picture 2" descr="C:\Users\chenowet\Pictures\Kan p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708275"/>
            <a:ext cx="45593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510540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Week 2, </a:t>
            </a:r>
            <a:r>
              <a:rPr lang="en-US" sz="2400" dirty="0" err="1" smtClean="0">
                <a:solidFill>
                  <a:srgbClr val="FF0000"/>
                </a:solidFill>
              </a:rPr>
              <a:t>cntd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from Week 7 (last week)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Why availability</a:t>
            </a:r>
            <a:r>
              <a:rPr lang="en-US" sz="2800" b="1" dirty="0" smtClean="0"/>
              <a:t>?</a:t>
            </a:r>
          </a:p>
          <a:p>
            <a:r>
              <a:rPr lang="en-US" sz="2800" dirty="0"/>
              <a:t>In </a:t>
            </a:r>
            <a:r>
              <a:rPr lang="en-US" sz="2800" dirty="0" err="1"/>
              <a:t>Ch</a:t>
            </a:r>
            <a:r>
              <a:rPr lang="en-US" sz="2800" dirty="0"/>
              <a:t> 14 to follow, </a:t>
            </a:r>
            <a:r>
              <a:rPr lang="en-US" sz="2800" dirty="0" err="1"/>
              <a:t>Kan</a:t>
            </a:r>
            <a:r>
              <a:rPr lang="en-US" sz="2800" dirty="0"/>
              <a:t> shows that, in his studies, availability stood out as being of highest importance to </a:t>
            </a:r>
            <a:r>
              <a:rPr lang="en-US" sz="2800" dirty="0">
                <a:solidFill>
                  <a:srgbClr val="FF0000"/>
                </a:solidFill>
              </a:rPr>
              <a:t>customer satisfaction.</a:t>
            </a:r>
          </a:p>
          <a:p>
            <a:r>
              <a:rPr lang="en-US" sz="2800" dirty="0"/>
              <a:t>It’s closely related to </a:t>
            </a:r>
            <a:br>
              <a:rPr lang="en-US" sz="2800" dirty="0"/>
            </a:br>
            <a:r>
              <a:rPr lang="en-US" sz="2800" dirty="0"/>
              <a:t>reliability, which we’ve </a:t>
            </a:r>
            <a:br>
              <a:rPr lang="en-US" sz="2800" dirty="0"/>
            </a:br>
            <a:r>
              <a:rPr lang="en-US" sz="2800" dirty="0"/>
              <a:t>been studying all along.</a:t>
            </a:r>
          </a:p>
          <a:p>
            <a:endParaRPr lang="en-US" sz="2800" dirty="0"/>
          </a:p>
        </p:txBody>
      </p:sp>
      <p:pic>
        <p:nvPicPr>
          <p:cNvPr id="4" name="Picture 2" descr="http://media.ycharts.com/charts/e9eda1c2a87e49057c06c9a1354627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3200400"/>
            <a:ext cx="37052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 </a:t>
            </a:r>
            <a:r>
              <a:rPr lang="en-US" dirty="0" smtClean="0"/>
              <a:t>– We’re not the only ones with availability problems.  Consider the renewable energy industry!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2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on to </a:t>
            </a:r>
            <a:r>
              <a:rPr lang="en-US" dirty="0" err="1" smtClean="0"/>
              <a:t>cust</a:t>
            </a:r>
            <a:r>
              <a:rPr lang="en-US" dirty="0" smtClean="0"/>
              <a:t> sat proper!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ultimate validation of quality.</a:t>
            </a:r>
          </a:p>
          <a:p>
            <a:r>
              <a:rPr lang="en-US" dirty="0" smtClean="0"/>
              <a:t>Tom Demarco claims that</a:t>
            </a:r>
            <a:br>
              <a:rPr lang="en-US" dirty="0" smtClean="0"/>
            </a:br>
            <a:r>
              <a:rPr lang="en-US" dirty="0" smtClean="0"/>
              <a:t>Microsoft Word is a Great</a:t>
            </a:r>
            <a:br>
              <a:rPr lang="en-US" dirty="0" smtClean="0"/>
            </a:br>
            <a:r>
              <a:rPr lang="en-US" dirty="0" smtClean="0"/>
              <a:t>Product.  Why?</a:t>
            </a:r>
          </a:p>
          <a:p>
            <a:pPr lvl="1"/>
            <a:r>
              <a:rPr lang="en-US" dirty="0" smtClean="0"/>
              <a:t>So many people use it.</a:t>
            </a:r>
          </a:p>
          <a:p>
            <a:r>
              <a:rPr lang="en-US" dirty="0" smtClean="0"/>
              <a:t>TQM: Customer satisfaction </a:t>
            </a:r>
            <a:br>
              <a:rPr lang="en-US" dirty="0" smtClean="0"/>
            </a:br>
            <a:r>
              <a:rPr lang="en-US" dirty="0" smtClean="0"/>
              <a:t>is the direct link with </a:t>
            </a:r>
            <a:br>
              <a:rPr lang="en-US" dirty="0" smtClean="0"/>
            </a:br>
            <a:r>
              <a:rPr lang="en-US" dirty="0" smtClean="0"/>
              <a:t>ongoing use.</a:t>
            </a:r>
          </a:p>
          <a:p>
            <a:pPr lvl="1"/>
            <a:r>
              <a:rPr lang="en-US" dirty="0" smtClean="0"/>
              <a:t>A leading indicator of</a:t>
            </a:r>
            <a:br>
              <a:rPr lang="en-US" dirty="0" smtClean="0"/>
            </a:br>
            <a:r>
              <a:rPr lang="en-US" dirty="0" smtClean="0"/>
              <a:t>future sales.</a:t>
            </a:r>
          </a:p>
          <a:p>
            <a:endParaRPr lang="en-US" dirty="0"/>
          </a:p>
        </p:txBody>
      </p:sp>
      <p:pic>
        <p:nvPicPr>
          <p:cNvPr id="1026" name="Picture 2" descr="http://3.bp.blogspot.com/-1FT2A_Ij_Mk/TccU9QEgcLI/AAAAAAAAAXQ/vgi2T99me0U/s400/woman-hula-hoop-300km032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857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029200"/>
            <a:ext cx="2931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Wham-O!  A great product</a:t>
            </a:r>
            <a:br>
              <a:rPr lang="en-US" dirty="0" smtClean="0"/>
            </a:br>
            <a:r>
              <a:rPr lang="en-US" dirty="0" smtClean="0"/>
              <a:t> in action, 1957. 25 Million</a:t>
            </a:r>
            <a:br>
              <a:rPr lang="en-US" dirty="0" smtClean="0"/>
            </a:br>
            <a:r>
              <a:rPr lang="en-US" dirty="0" smtClean="0"/>
              <a:t>were sold in under 4 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5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real thing (psychologically)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Starts with customer expectations prior to purchase.  “Anticipated performance.”</a:t>
            </a:r>
          </a:p>
          <a:p>
            <a:r>
              <a:rPr lang="en-US" dirty="0" smtClean="0"/>
              <a:t>Could be, say (Miller, 1977):</a:t>
            </a:r>
          </a:p>
          <a:p>
            <a:pPr lvl="1"/>
            <a:r>
              <a:rPr lang="en-US" dirty="0" smtClean="0"/>
              <a:t>Ideal</a:t>
            </a:r>
          </a:p>
          <a:p>
            <a:pPr lvl="1"/>
            <a:r>
              <a:rPr lang="en-US" dirty="0" smtClean="0"/>
              <a:t>Expected</a:t>
            </a:r>
          </a:p>
          <a:p>
            <a:pPr lvl="1"/>
            <a:r>
              <a:rPr lang="en-US" dirty="0" smtClean="0"/>
              <a:t>Minimum tolerable</a:t>
            </a:r>
          </a:p>
          <a:p>
            <a:pPr lvl="1"/>
            <a:r>
              <a:rPr lang="en-US" dirty="0" smtClean="0"/>
              <a:t>Desirable</a:t>
            </a:r>
          </a:p>
          <a:p>
            <a:r>
              <a:rPr lang="en-US" dirty="0" smtClean="0"/>
              <a:t>Link is to perception of </a:t>
            </a:r>
            <a:br>
              <a:rPr lang="en-US" dirty="0" smtClean="0"/>
            </a:br>
            <a:r>
              <a:rPr lang="en-US" dirty="0" smtClean="0"/>
              <a:t>filling that need after </a:t>
            </a:r>
            <a:br>
              <a:rPr lang="en-US" dirty="0" smtClean="0"/>
            </a:br>
            <a:r>
              <a:rPr lang="en-US" dirty="0" smtClean="0"/>
              <a:t>purchase.</a:t>
            </a:r>
          </a:p>
          <a:p>
            <a:pPr lvl="1"/>
            <a:r>
              <a:rPr lang="en-US" dirty="0" smtClean="0"/>
              <a:t>Does it perform </a:t>
            </a:r>
            <a:br>
              <a:rPr lang="en-US" dirty="0" smtClean="0"/>
            </a:br>
            <a:r>
              <a:rPr lang="en-US" dirty="0" smtClean="0"/>
              <a:t>“as expected”?</a:t>
            </a:r>
          </a:p>
          <a:p>
            <a:endParaRPr lang="en-US" dirty="0"/>
          </a:p>
        </p:txBody>
      </p:sp>
      <p:pic>
        <p:nvPicPr>
          <p:cNvPr id="10242" name="Picture 2" descr="http://alwaysapastor.com/wp-content/uploads/2014/03/An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9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891</Words>
  <Application>Microsoft Office PowerPoint</Application>
  <PresentationFormat>On-screen Show (4:3)</PresentationFormat>
  <Paragraphs>200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Measuring and analyzing customer satisfaction</vt:lpstr>
      <vt:lpstr>Recall from Week 1</vt:lpstr>
      <vt:lpstr>And from Week 2</vt:lpstr>
      <vt:lpstr>Customer Satisfaction Metrics</vt:lpstr>
      <vt:lpstr>Customer Sat</vt:lpstr>
      <vt:lpstr>Relative scope of the 3 metrics</vt:lpstr>
      <vt:lpstr>And from Week 7 (last week)</vt:lpstr>
      <vt:lpstr>So, on to cust sat proper!</vt:lpstr>
      <vt:lpstr>It’s a real thing (psychologically)</vt:lpstr>
      <vt:lpstr>The Disconfirmation Model</vt:lpstr>
      <vt:lpstr>Two marketing events are involved</vt:lpstr>
      <vt:lpstr>Can you do better?</vt:lpstr>
      <vt:lpstr>Use surveys to measure?</vt:lpstr>
      <vt:lpstr>Different methods  different results</vt:lpstr>
      <vt:lpstr>Face-to-face</vt:lpstr>
      <vt:lpstr>Telephone interviews</vt:lpstr>
      <vt:lpstr>Mailed / emailed</vt:lpstr>
      <vt:lpstr>How big is big enough?</vt:lpstr>
      <vt:lpstr>Or,</vt:lpstr>
      <vt:lpstr>What rating scale to use?</vt:lpstr>
      <vt:lpstr>How to you act on the data?</vt:lpstr>
      <vt:lpstr>Kan’s UPRIMD-A parameters</vt:lpstr>
      <vt:lpstr>Multiple regression analysis</vt:lpstr>
      <vt:lpstr>Logistic regression coefficients</vt:lpstr>
      <vt:lpstr>How about organizational sat?</vt:lpstr>
      <vt:lpstr>How good is good enough?</vt:lpstr>
      <vt:lpstr>Recommendations for small orgs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Metrics &amp; Models</dc:title>
  <dc:creator>Steve Chenoweth</dc:creator>
  <cp:lastModifiedBy>Windows User</cp:lastModifiedBy>
  <cp:revision>32</cp:revision>
  <dcterms:created xsi:type="dcterms:W3CDTF">2006-08-16T00:00:00Z</dcterms:created>
  <dcterms:modified xsi:type="dcterms:W3CDTF">2014-05-13T22:27:48Z</dcterms:modified>
</cp:coreProperties>
</file>