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8" r:id="rId3"/>
    <p:sldId id="257" r:id="rId4"/>
    <p:sldId id="259" r:id="rId5"/>
    <p:sldId id="260" r:id="rId6"/>
    <p:sldId id="262" r:id="rId7"/>
    <p:sldId id="264" r:id="rId8"/>
    <p:sldId id="263" r:id="rId9"/>
    <p:sldId id="287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75" r:id="rId28"/>
    <p:sldId id="283" r:id="rId29"/>
    <p:sldId id="284" r:id="rId30"/>
    <p:sldId id="285" r:id="rId31"/>
    <p:sldId id="286" r:id="rId32"/>
    <p:sldId id="261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468" autoAdjust="0"/>
  </p:normalViewPr>
  <p:slideViewPr>
    <p:cSldViewPr>
      <p:cViewPr varScale="1">
        <p:scale>
          <a:sx n="63" d="100"/>
          <a:sy n="63" d="100"/>
        </p:scale>
        <p:origin x="-124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1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C364E-F432-4342-B3EB-61A7AC273CE1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EAAA9A-6737-4986-9F9C-593D8B4B3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16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Picture of New York</a:t>
            </a:r>
            <a:r>
              <a:rPr lang="en-US" baseline="0" dirty="0" smtClean="0"/>
              <a:t> Philharmonic from http://www.nycgo.com/venues/new-york-philharmonic.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AAA9A-6737-4986-9F9C-593D8B4B392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5948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437832-529F-4FF4-8E46-ABC22D9C9AED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4CE803-F6C6-44DF-8070-57B37A575A36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2CA591-1710-4098-9339-C9C73A99F328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48C852-F64A-4A52-B98D-4EBF3E811451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4C25F0-D6D6-456D-B3E3-CF1C6DD4F620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en-US" altLang="en-US" dirty="0" smtClean="0"/>
              <a:t>Image from http://blog.ezyang.com/2011/03/petri-net-concurrency/.</a:t>
            </a:r>
            <a:endParaRPr lang="en-US" alt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Reader/writer lock image from http://swinbrain.ict.swin.edu.au/wiki/Concurrent_Programming_-_Reader_Writer_Lock.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AAA9A-6737-4986-9F9C-593D8B4B392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2114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9F1200-E017-44CF-A19E-E94B12EDD91A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en-US" altLang="en-US" dirty="0" smtClean="0"/>
              <a:t>Image from http://cs.nyu.edu/~gottlieb/courses/2000-01-spring/os/chapters/chapter-3.html.</a:t>
            </a:r>
            <a:endParaRPr lang="en-US" alt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 See more at: http://www.computer.org/portal/web/computingnow/archive/september2012#sthash.oVTGvPk1.dpuf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AAA9A-6737-4986-9F9C-593D8B4B392C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1080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http://lejpt.academicdirect.org/A16/151_166.htm.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AAA9A-6737-4986-9F9C-593D8B4B392C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1054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http://www.perfeng.com/paperndx.htm.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AAA9A-6737-4986-9F9C-593D8B4B392C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03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is Russian weightlifter, from http://www.poliquingroup.com/ArticlesMultimedia/Articles/Article/1086/How_Russian_Weightlifters_Train.aspx.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AAA9A-6737-4986-9F9C-593D8B4B392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539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http://en.wikipedia.org/wiki/Cell_site.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AAA9A-6737-4986-9F9C-593D8B4B392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281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</a:t>
            </a:r>
            <a:r>
              <a:rPr lang="en-US" baseline="0" dirty="0" smtClean="0"/>
              <a:t> from http://www.ivestraining.com/forklift-resource-center/ives-training-group-web-order-system/.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AAA9A-6737-4986-9F9C-593D8B4B392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217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http://www.theserverside.com/news/1363731/Performance-Engineering-a-Practitioners-Approach-to-Performance-Testing.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AAA9A-6737-4986-9F9C-593D8B4B392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1598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http://blogs.msdn.com/b/jmeier/archive/2008/11/20/patterns-practices-performance-engineering-cheat-sheet.aspx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AAA9A-6737-4986-9F9C-593D8B4B392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5026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of Bass</a:t>
            </a:r>
            <a:r>
              <a:rPr lang="en-US" baseline="0" dirty="0" smtClean="0"/>
              <a:t> from http://www.dimap.ufrn.br/sbcars2009/en/notes.html.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AAA9A-6737-4986-9F9C-593D8B4B392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2411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http://www.forbes.com/2010/10/18/financial-advisors-fire-clients-markets-brokers_slide.html.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AAA9A-6737-4986-9F9C-593D8B4B392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2055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Bass’s Software Architecture in Practice, 2</a:t>
            </a:r>
            <a:r>
              <a:rPr lang="en-US" baseline="30000" dirty="0" smtClean="0"/>
              <a:t>nd</a:t>
            </a:r>
            <a:r>
              <a:rPr lang="en-US" dirty="0" smtClean="0"/>
              <a:t> Ed., Fig 5.6.</a:t>
            </a:r>
          </a:p>
          <a:p>
            <a:r>
              <a:rPr lang="en-US" b="1" dirty="0" smtClean="0"/>
              <a:t>There is now a new and even better 3</a:t>
            </a:r>
            <a:r>
              <a:rPr lang="en-US" b="1" baseline="30000" dirty="0" smtClean="0"/>
              <a:t>rd</a:t>
            </a:r>
            <a:r>
              <a:rPr lang="en-US" b="1" dirty="0" smtClean="0"/>
              <a:t> Ed!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AAA9A-6737-4986-9F9C-593D8B4B392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348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8580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ossier-andreas.net/software_architecture/pipe_and_filter.html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1425"/>
            <a:ext cx="7772400" cy="1597853"/>
          </a:xfrm>
        </p:spPr>
        <p:txBody>
          <a:bodyPr/>
          <a:lstStyle/>
          <a:p>
            <a:r>
              <a:rPr lang="en-US" dirty="0" smtClean="0"/>
              <a:t>Performance Metrics and Performance Engineering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914400"/>
          </a:xfrm>
        </p:spPr>
        <p:txBody>
          <a:bodyPr/>
          <a:lstStyle/>
          <a:p>
            <a:r>
              <a:rPr lang="en-US" dirty="0" smtClean="0"/>
              <a:t>Steve Chenoweth, RHIT</a:t>
            </a:r>
            <a:endParaRPr lang="en-US" dirty="0"/>
          </a:p>
        </p:txBody>
      </p:sp>
      <p:pic>
        <p:nvPicPr>
          <p:cNvPr id="1026" name="Picture 2" descr="http://www.nycgo.com/images/uploadedimages/devnycvisitcom/venue/philharmonic_460x28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75" y="142874"/>
            <a:ext cx="3705225" cy="229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5800" y="5410200"/>
            <a:ext cx="8031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u="sng" dirty="0" smtClean="0"/>
              <a:t>Above</a:t>
            </a:r>
            <a:r>
              <a:rPr lang="en-US" dirty="0" smtClean="0"/>
              <a:t> – They look ready to perform, but why are they sitting in the audience seats?</a:t>
            </a:r>
            <a:endParaRPr lang="en-US" dirty="0"/>
          </a:p>
        </p:txBody>
      </p:sp>
      <p:pic>
        <p:nvPicPr>
          <p:cNvPr id="6" name="Picture 31" descr="rose4"/>
          <p:cNvPicPr>
            <a:picLocks noChangeAspect="1" noChangeArrowheads="1"/>
          </p:cNvPicPr>
          <p:nvPr/>
        </p:nvPicPr>
        <p:blipFill>
          <a:blip r:embed="rId4">
            <a:alphaModFix/>
          </a:blip>
          <a:srcRect l="12895" t="22858"/>
          <a:stretch>
            <a:fillRect/>
          </a:stretch>
        </p:blipFill>
        <p:spPr bwMode="auto">
          <a:xfrm>
            <a:off x="5784576" y="6300787"/>
            <a:ext cx="3359424" cy="5572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70390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 with “scenarios”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Document the main “situations” in which performance will be an important consideration to the customer.</a:t>
            </a:r>
          </a:p>
          <a:p>
            <a:r>
              <a:rPr lang="en-US" dirty="0" smtClean="0"/>
              <a:t>These are like “use cases” only more general.</a:t>
            </a:r>
          </a:p>
          <a:p>
            <a:r>
              <a:rPr lang="en-US" dirty="0" smtClean="0"/>
              <a:t>Due to Len Bass, at the SEI.</a:t>
            </a:r>
            <a:endParaRPr lang="en-US" dirty="0"/>
          </a:p>
        </p:txBody>
      </p:sp>
      <p:sp>
        <p:nvSpPr>
          <p:cNvPr id="4" name="AutoShape 2" descr="data:image/jpeg;base64,/9j/4AAQSkZJRgABAQAAAQABAAD/2wCEAAkGBxMTEhUUExQUFhQVFRQUFxgVFBcUFBcXFBUWFhQYFBQYHCggGBolHBQUITEhJSkrLi4uFx8zODMsNygtLisBCgoKDg0OGxAQGiwlICQsLCwsLCwsLCwsLCwsLCwsLCwsLCwsLCwsLCwsLCwsLCwsLCwsLCwsLCwsLCwsLCwsLP/AABEIANoA6AMBIgACEQEDEQH/xAAbAAACAwEBAQAAAAAAAAAAAAAEBQIDBgEAB//EAD0QAAEDAwIDBQYFAwMDBQAAAAEAAgMEESEFMRJBURNhcYGRBiIyobHBFEJS0fAV4fEHI2JyksIzU3OCsv/EABkBAAMBAQEAAAAAAAAAAAAAAAECAwAEBf/EACQRAAICAgICAwEAAwAAAAAAAAABAhEDIRIxE0EEUWEiI0KB/9oADAMBAAIRAxEAPwBz2Z6LxiPRCf1MclYKkpTrL7FWsZ1KXl7l0PPVA1B0nD1VD5gNlWHDrdVPJ3ARW3RqO1EmLpNQTXlN03jF2klI2G0p8VZ4lzr0aOTjs1cTLqZhQkdaxjbuPgOZ8EFU6s87e431cfPkpyh/TSOrzKK2NiABkgeOFUZ4+t/AE/QLOy6jw9Se/wB4/Nc/HyHFh4ZJ9NkViIS+U/SH8szbc/RUNffw8EsYyU7vI8SG/RcPaA4cD4y/S4VIriqRN5pSdsLkaF7sQVR+KLcPx4j/AMhujIZwcHHQ3v4pGkLd2wfsbFEssArjbPPmh5zjGFzStyGaVFQlyiO35JXw5V1LJc2U+RzOy502bXQxcQVCqp3cYcOSLnALbpUzcnRfTOJTCNlgllAE1ikGxVItIaEgaWmF72VbvcF0ZOOiGnZhUqzpBBMTlcfqDmc1Xx2S/UZMFIx2aTTNd4sFeWD0jWmteQ5eTpsdKLQVpnaEi4N1poqd55rMw6swW5eKc0+s4xlEghmyjdfdEtoQN0AzUJDkNU/xMzsWshaHpjKNjR0UKl7QOSEhoXk3JKN/AgDKykBxEM898BLppQ02wXfTxRGvVLITjLvos9+LAHFJzzbn595+i6ll/ml/0g1scNluONxt3nn14f3S+XUuJ1mg52Aybdb/AH2CTS1ck7vdw0czsB90102FrdvMn4j+3ggmBsZUtKd3EDwyf+7r4K2prmxizRd3QfcoXUNQ7Jl/zWwP0g/dBwQPAFzeR1i7uvy8B9UeRlGy4zzPzxtHdn6qUXbA5AI8iD5oim01zjc3Dt/8FOKemx9VNstHGLoS8DBu3m12eW3l1V34YjLb26JqyjBzZGtpwUrY/BCikaTufC/3TJjCN7Hl0+SsloAMhChxBLT/AJ77J1TJTjRM0rCcDPz9F5tA0XIwVHjvv5G6sdIbW5j6dQozglshKwRjLXuqZG4RRiLhYFASNc02JXO00Ii/T38kRK/KDp7jvRTnXQsO0MKeTGUHWzXVlOeSF1GQAGy6IPR0Rdi6SSyXVstwUI6ucHG4wrnyh4wkZVJtmVrqWxLgV5Oq2kJb8K8sp0UeJGgk0Bsg2RMWicAwdk6YVXK5OqojLbsW0+oiM8LrJuK9triyR1mm8RuVyCmdtmyFFFPQ6Gqg7Kuuq3BpJwEPFQcNigPaOrPZcI3OPLmtxBKejMV9YXOc93j5DYeJS1wdIbvPgP581Pi4nXPwg7DuQ889u69z6dVU5mw3tbWYzF/tzR0E4bcnYZ9P59UjpHWBcdzjwG6Op2l1u83PgNgi5UhoRthlPCZnhztrhx8Bmyf0lKb8RF0NpzLJrA1T5nXHGkGwgIqMeqDhKIbIjY1BbQr4ygmyKYmRsDQwSyvp75G4KLjnXX5WsSjNuc5pN8j5/wB8IuGoBGfI93RRrIyDfcdEBx2NxtceqeW0c0o+hmCbXabJDNWkvN+WE5c0BvunfkfslTKEl5OVzZI/QiiEGfCYQuBFz5pS6SzuFMADw9yh7ClYVAbk2S/UHG9kZTvDQShogXu4uQV46RTGiVLQst7w3QjqANf7owU9p7Yx67qUzACCRZPVoutMVy0oDbkLyaykPbYLyVpjpr2Y6L2idIbRtJTzTopTl6X+y9OxsbcZsFp2zAKiRz2K6ioN7Iqkm6hclpQTxLoiWYUGOqWELD+1lSNh3/PCfTA8WFmfaKLIvub/ALYQXYs+jOtfnHS3n/LqgNuSTsMDvKskHCbDv+lgqZf0j+dU5IshBJA8U8oG2/nT+FA0VPZqPptvM/VSlKzrxQpjqkdt5/ZMmSJNSOTKNKjoCGy2ciWyX2QsbRcXRfDbZMgFgKmAV6KHG+UQyPCNClbCiWuVbY1aGoisC1FhORjb5df3SKcnuz0Puu7x0ctDPHcLPz8PFYm2c3+t08Xohkj7LYSTbomUMV0x9maWN7CMEtPyOxTebRm8gkcfYYONbM5HRMvc7rsljgK2ppJGE4uECy/Eo5I6DlikrQs1aQhhAur9DnIjRsdOCfeVpoWjZNj6NDG0rIU2oC/NX1NUH4GyXTUpabjKLZw8ORlU5Vofhey2lqwMWXkpIc03yQvLcgcRdSS8Fgn1LOCFnXDKNpJeFZEjSQ96m5qChrQRZGRWPNPSAD1MNsrI+1R+A+K2z474Cx3tzBwNYe8/RCtgk7RkKlp4jfdSp4wcrpyXeH+foFOM2x/D/ZaaFxvYfH9ldELISJ6OpIy7wUHZ2xoYUYvaycQw4S6Jwai2VreqaKHsObANwiiRslLK4DF1f+J94X5j6f5T2DiGMmVrakWyks9VwuPfkfdINT1d5uGn52CyZpUkbV+psbuQox64wm1rrB6YO0JOZCBfJLYx6e875eCJlMoNsW5gAAZ2FlSvshzb6RvxI0577LMe1FKQQ5uxx55+yp012DizgMcPun1G/wBE1gd28RBFntaHEn3nEm+RyaDZzSAORS0jSuqPeylcWSDfIDXj7+RC+hsqRzXzSqeGU8j47B1uHA2JNiR5XWr06qDoY854Gj0Flk90aeKoKa66H1TwOHJZXUY2tfcIquq+EYKRyVwvndJldqiSVg9ZWWJVdLUE/mPmjjIwjICr7NnKynxO6FpVRB8zgcWKolqHcW1le5oGUrp60vkItgI00EcMqOq6qS1eRtj8UKAFNqjEFPhynR5oSyTCmyvIQhKrcUTD+l1JJvbeTtImW5PHpY3UYSqdbjPZEjl9xb7ooDMfAd/+37/b5qROUI+exPl+33Vpmu4W/hwi+hI97GMeF2r1Atw1RIsM4Qsrg03LeJ3Q/CPHqVOKTZ0ybS0WjUpXizQTb9Iv6ldYKh3TzljH1chpa9w556AAD5KFLrcoBb2bX3O7gSR4cgq/yR5ST7D3alIzD9x0sR6jBTSg1AzEWIHDlxLmsA6AucQFnXGRxyWgG57h3AAKWiSNZMARcHfmkaReOSekzXe0NREI2kyNJva8Z4i3vdbHD581jKh535n5DkvpsumsliIFr2wfJYCK/EYnNLXtPDfldozf+cwh+jSV6bF0Ek7SQxzgDv73CD80xpaedxB7Ug87m4PqrHUEgPTyR1FRO5knzt9EOQ0MKW9jLS55Ni3A59fEgHCcae4tqbfle0juy3i+sZ9UqooncRN7WOLndN6R15o8WLQ9x6fDwD/9/IrWNOKoi9rWSvjf8MjTbHO/XuRun3jYGncXHooazTccbjs5hBaehB+4JVbK3/aa4/FsfEc0tu7DJf4dfZdUzgC5KzNZVF0gsvahUOebXsLomnpBYLdnPBLkghjjYKy641isDUKPQWRJECV2lhAN10tVkUSKJTmm1RaXLyqJIK8sHnEWROV0YyqyyymxydHnBAYqXxZVnEq3FE1nGtVGoTkMdjkURDNlUVQ47jqCg2BTVmJ7Rsji21jy7+vmh2e6QD/Mo2Sis8oV5BcbZytFls8adjgSFrcWIO9wDv8Afp4oWaMWurqbLP5yVTGEDhPLbw5LGSV6AhGbklWtaemfI/IIsRDmiIYmjYWSci0cddAjac2uVH2foi6RzncseZuUzlsGm55KenxOY0taM/E7xOwPgLBMmaUE5I2OjSmwHIYVOvaGHu7Rlg+1iOTh48nDkfLwD0aqwO9aVkzSLEjPyTraGkjGMY39WQbEEWIPQjkVc2G3f4JtrmkwyNN3cEpHuuabOuNgbbjuWOgkkaeF8j/Kw+drpHSGTZowWjBBJOwHxHwH32TOgp+AXdYuda9tgB8LQe658SSlmm8DcjJ6k3J8SU3c4PbjB5LWhXfsJZIAbHZ1h1S7X4OHwyR3IunlA4eLnj5Fc9oo7xtN72NvIj+y0ehZaiYaeW7ii6WuI3Vr6IXva6OqKRro8AI1aOXvZxlcLKTqg2ugaCiI3TGdgtZLwFjNrTZCGqubXRIlA2QsOm35okQtaFlBlXnSRRNUG915UzOsMBeS7OZzvZdM3hVjXNsjKqBr8BD/ANNITLRacbAjPlWCTiV40vqhpSGYCJOSdUibo/JQqGBovzXoH8yboeulubclmLTehLXxXJcOYP8AdKKOn4Sb88X77rTmMOaQN9x4oGKO4IcLEFKjtxz5xp9oFj90kK146+XVUvdnKtblOhWqZE2HMeZt9VxjnONmDiP/ABz89h6q6JjTvlM4Jg0YsErKxv7BvwRjHaSkFwy1oyAepPMqNJqzI4+J29zfmb3VWoVHEbeqUz0hubeaKDJ10OaHWGPJ4TzvY+6fQpmzUCOaxMtE8G1s96LpJ3jBccY67I0TjmfTNM5naS9q83Iw0X2A/l1bV07XA3z9un+UJHgAgcXPB3G4cO9MaSoa/HdfPTF89QUeNh8tCWPtIz7pBb33uP3Wh0uqLxY7kfy6TajXPwIwSW3BPL7fMIn2c4rkuaByNufRJJJBhKTe+jQuZxM6EZHiq4zJIA0g2Bub/ZTM4bYHmUfDWNARjVGfJ2l0UHTyVNmnkBFtrmqf4pqfRPg/oUVGnHkowaf1TntgV64RQkofgjq39ngJFUTv5ArYy0zTkod9G3os1Yni+zMwzYyF5aCWiYvJeLJvEkXQsG6IdLYYWeFTIBgXU4pZHHNwlL2qFOua1I15aB5pYKyR3I38CtozQWu992TvlWiGNvIeiNE2zGUz5L5BTCPiO7T6LTMMXQKy8fQIqJr/AAzUcRBBsoavEPdcOeD48v53LTkMPIKMlLG4EWGeSHE0JcXZhXUxkcxjdyfTr8lXwlpIO4JB8ltaShZGSWtseu5t4lIvaaJolBbu4Z8R/b6LKJV5VJibYqRkIvflYea64KLmEnGLjci+Qgyq60QZFwAkm7jk9P4AoiaxAHK5zklxyL+gQNZTTBx4j4dFXwSfq6bjGE1oi1LoNfPucGzj52NvUqEjhh3W5BAtzH7Ifspb32v0HqjqGhZ+cvPcEbQ0cUpHqessC0XuScDNtsi3gnFNpssgB+G9xjexU4GxtHuMAPVxufNONOl65PdsFrLLHGKOSULWM4QNghKHHqnMjUsjgs7zUZdj+izUI3ODS38t/n/hBSVz2C7mH0WuoqYcDb8xf1RAomncJ/GyHmrRhW64P0u9CjYdXFtnehWsOlxfpC6zTI/0hHxsHnM1Fqg6O9CrxXjv9E9dpsfRQNCzom4G834Km1Hj6KElYBuU6bSN6IOv0Zr0GmFZUI6zULDddXqzQyD1C8kdk5JSdmo0miYRtdGy6Ww7BJtM1VrBYpxT6wx3NP6Fd2BVkfALBZx9UC/hutTqT2u2QdNo8UmSMhLsOqEfEFNkg6rTT6JGG8kD+AjsnS+xNAET2cyF01LORCJZHGcAfJefp8YybJ1CUuhXJLsEdUt65WR9oJiXgrUVtQ0nha0ADcgZ9VmdeixforPE4xZOM05ICjlBVgtayWMfZExy3XM0pbO1PjoIkfcWduFGOMHku8VxlcYLHCnRVMsEdtlNvFtZEU5HPKaUob3LJsbimL6eBxOAc9yd6fRFu4Vkb1eJkQ8UWlmEJJa4ubC4ufNWuqMbpLqU3vMbycSfTb6poR5SRKcmrPoEYa4XZt06KfZLIaPWOhe25904t+6176gAAjLTt3dy6smNLaOGMn0zhjUeAqh9Yhn6mOqgPsPKrAQY1JvMqufUmAYK1hobRtCmQ1ZR+uG6jJrhIxe6FhpmsfC0jNl5Y5mpvO5wvJeQ/Em4NBXuNvVYz+puPM3TnSvZ2rlIc49kw83/ABeTN/Wy0blpIEmo9s01PM080dSNe112i4PXAUdM0aKEc3u/U/7DYI8zjkL/AE9V1Q+M+5HPLP6RRVMc7JfbuAUI2taNyfH9lcZL7Aeufmh5njnjxwuhYYL0ReSX2SkLSOnghZWjquveBsb9wVMjSe75qlCCKobaR9udj6b/AGUa+m4mkdQpazGWEP3Gx7r/AMCKoXB7B6INWZOmfOxcEtO7SQfJWB+Uz9ptPLJO0Aw7B+yUOPReXOLhKj04PlGxhHKp3QEEiMjKKpmdl8UtkbT1tkut5rrXo8EwxyNDxtaVZ+NxuksbyjqWIk3KHBDeVsZRSG1yqpoi9wA3aW/MqbDm3IKmiF6twJNuFrh4jH7JsTXNIXInwsPhpzlp3BWj9nzxgxuB4Tz537kqijPa5zfIt6FOtGpSJC6/PZd6Xo4ZMH1DQ6hpPB/uM5Ww7zafssdqtb2TiHhzXdHAtPzX1dlRwusdrqWoUsE7eCVjJGnk4A28OhUZ/FX+po537PgtTrl9kKdbc3OSvrNZ/pjROuWGWM9A4OA8nD7rM6z/AKXTNaeyc2UdPgf6HB9VB4Jr0P5b9mLd7TuOwK7Fr0h5IKp0ySBxZLG5jhizmkel9/JX0lPzUmhlKQV/V5Ty+a8usgXktDXI+m6F7Pw0wBtxyc3uFzf/AIj8vllOnOd4fMoHtzYkZXKXV2uPC73T3r1oxUVSONtvbDQ0Hck+O3oFx0Vtl545hVveRsmAVysVbJuTla6S6oljv48isYn2YVD22UIZyDwu3RLjdYwBVwhzSDzCQ6PJ2croj4t8lpJAs9qkfC9jx+V1/I4PyuiYYatQCRhBG4WEqKEscWncehHIrTa57UGCzWxceMkkgeAwghMKyAyNbwyMN7bnvHeFyfIx8lrtHV8fJxdPpmZdHY4V8UiM7HiGyokpiFwJndKBc16uYEGxpRTMKqkSaYTHYJjRi6VR7pzR4shKQ8Yl8jOFB0sd5+I/pA9Sr66UOCZ6Lp5b77h7x67WG31N/JNhi3MGaSUQ1kwY4C3LHP8An91lNX9p62KrkihOI3Wtw34tiT4ZW4fADZ3IEk3IFgbddxhIoNO7aaRzR70jySduEG9vqF6KTPNkzR0NYZ4mSuBBcMjlcYOyb0T8IU0wjY1jdmi391fSDCoTLWzuv7uw5Hby6IgVBG49D+6CkkIwF1hPNYJbWshmbwzRh7ejmhw8uix2sf6dxuu6kfwn/wBt5u3yduPO62I2XWZU54oy7DGTXR89h/00rTbMIHXtCf8AxXl9Ipqstvk4815cz+KiqzMzEbLEg9fr0QeqUIdkBH9o1wwc9y5HL+V2CusiAaJWm5iefebsereSayMusvq7uzmbIPykA+BWjZNdoI5hYxEhccF5hyplYwFUxcQ/5DYqNJPfB+IK5+ChKyKxD27hEwW8XSjUobghM6aYOF+a7PT8QWMZAaiwf7c7bjYOIuPNLngUkwnjN4H4cGm4zzsFpq/QmSAg4PIhY9+nyU8pjf8A+m+//STyPcVOYUaObShI3tYHAtcOK24N+h5JfLA5vxtLeV9x6pTp2pzUjz2Z4mHJY74T4dD3p7F7ZwPIbLG5l9zYOb8s2XNPBCX4dUPkyjp7AjAP8KQZ1Tp2mNeA+FzHMP8Ay93ycNvBXO9mJ3DHAP8A7/2XNLFOLo6lmhJXYkaAOSsMyd0/sjMT7zmAeJPysmv9Fhp23I7SQ7cXw3/6enijHDJiyzxRmtFhL3BxvYHGL+aZar7RQwjgF5HX2b+Ujq/l5XKB1Wd5/wBuMkA/E4YLu4EbBA02h8U0TCMWLj4fy678eNQVHFlyObse0FZNVAcQ4Gd35vNa7S6cMFgPPmUto4QywAwMWTiNysiJbMLrrcCyiZFHiRsBY8qBeuTnCH4lghrXYUWushmTWV5NwgYix+XeC8qo3e8vIgElPKeHiHg791OYcWRuOfVV6X8b/FXsPuIBFOqxB8ZOdsqz2ZqeOIAnLbt9MIicYclPsqfek/8AkP0CxjRc1YFF+66gYrlbdVbiyIchjusYXOJjd3FM4JQ4ITURhU0JRCMnxoLUNPZKwteLpk3ZQKUxh6vQnBwuPhBB6EclTJ7PxyCxFj81uJhsltU0LUmYxQoqqhd2kZ4o/wA1stI6Pby8VuPZ3XmVAHA7gf8AmYTt3jqFCkWFrRwVp4PdtILcPu28LJeK6DZ9j/DS2+No+aQ1bjc5Lib57h0TNkh7Hc7dUuZ8ZQithbB4KC5BIx9U0pNNAkMh3IsB0H8+qsp+SPYqCg/BlEXUHbrr1gHg7Kvahm7oiNExOQYQZTByCkRZilynDUWwVFyGfulMHg5uvIeHcLyJj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MTEhUUExQUFhQVFRQUFxgVFBcUFBcXFBUWFhQYFBQYHCggGBolHBQUITEhJSkrLi4uFx8zODMsNygtLisBCgoKDg0OGxAQGiwlICQsLCwsLCwsLCwsLCwsLCwsLCwsLCwsLCwsLCwsLCwsLCwsLCwsLCwsLCwsLCwsLCwsLP/AABEIANoA6AMBIgACEQEDEQH/xAAbAAACAwEBAQAAAAAAAAAAAAAEBQIDBgEAB//EAD0QAAEDAwIDBQYFAwMDBQAAAAEAAgMEESEFMRJBURNhcYGRBiIyobHBFEJS0fAV4fEHI2JyksIzU3OCsv/EABkBAAMBAQEAAAAAAAAAAAAAAAECAwAEBf/EACQRAAICAgICAwEAAwAAAAAAAAABAhEDIRIxE0EEUWEiI0KB/9oADAMBAAIRAxEAPwBz2Z6LxiPRCf1MclYKkpTrL7FWsZ1KXl7l0PPVA1B0nD1VD5gNlWHDrdVPJ3ARW3RqO1EmLpNQTXlN03jF2klI2G0p8VZ4lzr0aOTjs1cTLqZhQkdaxjbuPgOZ8EFU6s87e431cfPkpyh/TSOrzKK2NiABkgeOFUZ4+t/AE/QLOy6jw9Se/wB4/Nc/HyHFh4ZJ9NkViIS+U/SH8szbc/RUNffw8EsYyU7vI8SG/RcPaA4cD4y/S4VIriqRN5pSdsLkaF7sQVR+KLcPx4j/AMhujIZwcHHQ3v4pGkLd2wfsbFEssArjbPPmh5zjGFzStyGaVFQlyiO35JXw5V1LJc2U+RzOy502bXQxcQVCqp3cYcOSLnALbpUzcnRfTOJTCNlgllAE1ikGxVItIaEgaWmF72VbvcF0ZOOiGnZhUqzpBBMTlcfqDmc1Xx2S/UZMFIx2aTTNd4sFeWD0jWmteQ5eTpsdKLQVpnaEi4N1poqd55rMw6swW5eKc0+s4xlEghmyjdfdEtoQN0AzUJDkNU/xMzsWshaHpjKNjR0UKl7QOSEhoXk3JKN/AgDKykBxEM898BLppQ02wXfTxRGvVLITjLvos9+LAHFJzzbn595+i6ll/ml/0g1scNluONxt3nn14f3S+XUuJ1mg52Aybdb/AH2CTS1ck7vdw0czsB90102FrdvMn4j+3ggmBsZUtKd3EDwyf+7r4K2prmxizRd3QfcoXUNQ7Jl/zWwP0g/dBwQPAFzeR1i7uvy8B9UeRlGy4zzPzxtHdn6qUXbA5AI8iD5oim01zjc3Dt/8FOKemx9VNstHGLoS8DBu3m12eW3l1V34YjLb26JqyjBzZGtpwUrY/BCikaTufC/3TJjCN7Hl0+SsloAMhChxBLT/AJ77J1TJTjRM0rCcDPz9F5tA0XIwVHjvv5G6sdIbW5j6dQozglshKwRjLXuqZG4RRiLhYFASNc02JXO00Ii/T38kRK/KDp7jvRTnXQsO0MKeTGUHWzXVlOeSF1GQAGy6IPR0Rdi6SSyXVstwUI6ucHG4wrnyh4wkZVJtmVrqWxLgV5Oq2kJb8K8sp0UeJGgk0Bsg2RMWicAwdk6YVXK5OqojLbsW0+oiM8LrJuK9triyR1mm8RuVyCmdtmyFFFPQ6Gqg7Kuuq3BpJwEPFQcNigPaOrPZcI3OPLmtxBKejMV9YXOc93j5DYeJS1wdIbvPgP581Pi4nXPwg7DuQ889u69z6dVU5mw3tbWYzF/tzR0E4bcnYZ9P59UjpHWBcdzjwG6Op2l1u83PgNgi5UhoRthlPCZnhztrhx8Bmyf0lKb8RF0NpzLJrA1T5nXHGkGwgIqMeqDhKIbIjY1BbQr4ygmyKYmRsDQwSyvp75G4KLjnXX5WsSjNuc5pN8j5/wB8IuGoBGfI93RRrIyDfcdEBx2NxtceqeW0c0o+hmCbXabJDNWkvN+WE5c0BvunfkfslTKEl5OVzZI/QiiEGfCYQuBFz5pS6SzuFMADw9yh7ClYVAbk2S/UHG9kZTvDQShogXu4uQV46RTGiVLQst7w3QjqANf7owU9p7Yx67qUzACCRZPVoutMVy0oDbkLyaykPbYLyVpjpr2Y6L2idIbRtJTzTopTl6X+y9OxsbcZsFp2zAKiRz2K6ioN7Iqkm6hclpQTxLoiWYUGOqWELD+1lSNh3/PCfTA8WFmfaKLIvub/ALYQXYs+jOtfnHS3n/LqgNuSTsMDvKskHCbDv+lgqZf0j+dU5IshBJA8U8oG2/nT+FA0VPZqPptvM/VSlKzrxQpjqkdt5/ZMmSJNSOTKNKjoCGy2ciWyX2QsbRcXRfDbZMgFgKmAV6KHG+UQyPCNClbCiWuVbY1aGoisC1FhORjb5df3SKcnuz0Puu7x0ctDPHcLPz8PFYm2c3+t08Xohkj7LYSTbomUMV0x9maWN7CMEtPyOxTebRm8gkcfYYONbM5HRMvc7rsljgK2ppJGE4uECy/Eo5I6DlikrQs1aQhhAur9DnIjRsdOCfeVpoWjZNj6NDG0rIU2oC/NX1NUH4GyXTUpabjKLZw8ORlU5Vofhey2lqwMWXkpIc03yQvLcgcRdSS8Fgn1LOCFnXDKNpJeFZEjSQ96m5qChrQRZGRWPNPSAD1MNsrI+1R+A+K2z474Cx3tzBwNYe8/RCtgk7RkKlp4jfdSp4wcrpyXeH+foFOM2x/D/ZaaFxvYfH9ldELISJ6OpIy7wUHZ2xoYUYvaycQw4S6Jwai2VreqaKHsObANwiiRslLK4DF1f+J94X5j6f5T2DiGMmVrakWyks9VwuPfkfdINT1d5uGn52CyZpUkbV+psbuQox64wm1rrB6YO0JOZCBfJLYx6e875eCJlMoNsW5gAAZ2FlSvshzb6RvxI0577LMe1FKQQ5uxx55+yp012DizgMcPun1G/wBE1gd28RBFntaHEn3nEm+RyaDZzSAORS0jSuqPeylcWSDfIDXj7+RC+hsqRzXzSqeGU8j47B1uHA2JNiR5XWr06qDoY854Gj0Flk90aeKoKa66H1TwOHJZXUY2tfcIquq+EYKRyVwvndJldqiSVg9ZWWJVdLUE/mPmjjIwjICr7NnKynxO6FpVRB8zgcWKolqHcW1le5oGUrp60vkItgI00EcMqOq6qS1eRtj8UKAFNqjEFPhynR5oSyTCmyvIQhKrcUTD+l1JJvbeTtImW5PHpY3UYSqdbjPZEjl9xb7ooDMfAd/+37/b5qROUI+exPl+33Vpmu4W/hwi+hI97GMeF2r1Atw1RIsM4Qsrg03LeJ3Q/CPHqVOKTZ0ybS0WjUpXizQTb9Iv6ldYKh3TzljH1chpa9w556AAD5KFLrcoBb2bX3O7gSR4cgq/yR5ST7D3alIzD9x0sR6jBTSg1AzEWIHDlxLmsA6AucQFnXGRxyWgG57h3AAKWiSNZMARcHfmkaReOSekzXe0NREI2kyNJva8Z4i3vdbHD581jKh535n5DkvpsumsliIFr2wfJYCK/EYnNLXtPDfldozf+cwh+jSV6bF0Ek7SQxzgDv73CD80xpaedxB7Ug87m4PqrHUEgPTyR1FRO5knzt9EOQ0MKW9jLS55Ni3A59fEgHCcae4tqbfle0juy3i+sZ9UqooncRN7WOLndN6R15o8WLQ9x6fDwD/9/IrWNOKoi9rWSvjf8MjTbHO/XuRun3jYGncXHooazTccbjs5hBaehB+4JVbK3/aa4/FsfEc0tu7DJf4dfZdUzgC5KzNZVF0gsvahUOebXsLomnpBYLdnPBLkghjjYKy641isDUKPQWRJECV2lhAN10tVkUSKJTmm1RaXLyqJIK8sHnEWROV0YyqyyymxydHnBAYqXxZVnEq3FE1nGtVGoTkMdjkURDNlUVQ47jqCg2BTVmJ7Rsji21jy7+vmh2e6QD/Mo2Sis8oV5BcbZytFls8adjgSFrcWIO9wDv8Afp4oWaMWurqbLP5yVTGEDhPLbw5LGSV6AhGbklWtaemfI/IIsRDmiIYmjYWSci0cddAjac2uVH2foi6RzncseZuUzlsGm55KenxOY0taM/E7xOwPgLBMmaUE5I2OjSmwHIYVOvaGHu7Rlg+1iOTh48nDkfLwD0aqwO9aVkzSLEjPyTraGkjGMY39WQbEEWIPQjkVc2G3f4JtrmkwyNN3cEpHuuabOuNgbbjuWOgkkaeF8j/Kw+drpHSGTZowWjBBJOwHxHwH32TOgp+AXdYuda9tgB8LQe658SSlmm8DcjJ6k3J8SU3c4PbjB5LWhXfsJZIAbHZ1h1S7X4OHwyR3IunlA4eLnj5Fc9oo7xtN72NvIj+y0ehZaiYaeW7ii6WuI3Vr6IXva6OqKRro8AI1aOXvZxlcLKTqg2ugaCiI3TGdgtZLwFjNrTZCGqubXRIlA2QsOm35okQtaFlBlXnSRRNUG915UzOsMBeS7OZzvZdM3hVjXNsjKqBr8BD/ANNITLRacbAjPlWCTiV40vqhpSGYCJOSdUibo/JQqGBovzXoH8yboeulubclmLTehLXxXJcOYP8AdKKOn4Sb88X77rTmMOaQN9x4oGKO4IcLEFKjtxz5xp9oFj90kK146+XVUvdnKtblOhWqZE2HMeZt9VxjnONmDiP/ABz89h6q6JjTvlM4Jg0YsErKxv7BvwRjHaSkFwy1oyAepPMqNJqzI4+J29zfmb3VWoVHEbeqUz0hubeaKDJ10OaHWGPJ4TzvY+6fQpmzUCOaxMtE8G1s96LpJ3jBccY67I0TjmfTNM5naS9q83Iw0X2A/l1bV07XA3z9un+UJHgAgcXPB3G4cO9MaSoa/HdfPTF89QUeNh8tCWPtIz7pBb33uP3Wh0uqLxY7kfy6TajXPwIwSW3BPL7fMIn2c4rkuaByNufRJJJBhKTe+jQuZxM6EZHiq4zJIA0g2Bub/ZTM4bYHmUfDWNARjVGfJ2l0UHTyVNmnkBFtrmqf4pqfRPg/oUVGnHkowaf1TntgV64RQkofgjq39ngJFUTv5ArYy0zTkod9G3os1Yni+zMwzYyF5aCWiYvJeLJvEkXQsG6IdLYYWeFTIBgXU4pZHHNwlL2qFOua1I15aB5pYKyR3I38CtozQWu992TvlWiGNvIeiNE2zGUz5L5BTCPiO7T6LTMMXQKy8fQIqJr/AAzUcRBBsoavEPdcOeD48v53LTkMPIKMlLG4EWGeSHE0JcXZhXUxkcxjdyfTr8lXwlpIO4JB8ltaShZGSWtseu5t4lIvaaJolBbu4Z8R/b6LKJV5VJibYqRkIvflYea64KLmEnGLjci+Qgyq60QZFwAkm7jk9P4AoiaxAHK5zklxyL+gQNZTTBx4j4dFXwSfq6bjGE1oi1LoNfPucGzj52NvUqEjhh3W5BAtzH7Ifspb32v0HqjqGhZ+cvPcEbQ0cUpHqessC0XuScDNtsi3gnFNpssgB+G9xjexU4GxtHuMAPVxufNONOl65PdsFrLLHGKOSULWM4QNghKHHqnMjUsjgs7zUZdj+izUI3ODS38t/n/hBSVz2C7mH0WuoqYcDb8xf1RAomncJ/GyHmrRhW64P0u9CjYdXFtnehWsOlxfpC6zTI/0hHxsHnM1Fqg6O9CrxXjv9E9dpsfRQNCzom4G834Km1Hj6KElYBuU6bSN6IOv0Zr0GmFZUI6zULDddXqzQyD1C8kdk5JSdmo0miYRtdGy6Ww7BJtM1VrBYpxT6wx3NP6Fd2BVkfALBZx9UC/hutTqT2u2QdNo8UmSMhLsOqEfEFNkg6rTT6JGG8kD+AjsnS+xNAET2cyF01LORCJZHGcAfJefp8YybJ1CUuhXJLsEdUt65WR9oJiXgrUVtQ0nha0ADcgZ9VmdeixforPE4xZOM05ICjlBVgtayWMfZExy3XM0pbO1PjoIkfcWduFGOMHku8VxlcYLHCnRVMsEdtlNvFtZEU5HPKaUob3LJsbimL6eBxOAc9yd6fRFu4Vkb1eJkQ8UWlmEJJa4ubC4ufNWuqMbpLqU3vMbycSfTb6poR5SRKcmrPoEYa4XZt06KfZLIaPWOhe25904t+6176gAAjLTt3dy6smNLaOGMn0zhjUeAqh9Yhn6mOqgPsPKrAQY1JvMqufUmAYK1hobRtCmQ1ZR+uG6jJrhIxe6FhpmsfC0jNl5Y5mpvO5wvJeQ/Em4NBXuNvVYz+puPM3TnSvZ2rlIc49kw83/ABeTN/Wy0blpIEmo9s01PM080dSNe112i4PXAUdM0aKEc3u/U/7DYI8zjkL/AE9V1Q+M+5HPLP6RRVMc7JfbuAUI2taNyfH9lcZL7Aeufmh5njnjxwuhYYL0ReSX2SkLSOnghZWjquveBsb9wVMjSe75qlCCKobaR9udj6b/AGUa+m4mkdQpazGWEP3Gx7r/AMCKoXB7B6INWZOmfOxcEtO7SQfJWB+Uz9ptPLJO0Aw7B+yUOPReXOLhKj04PlGxhHKp3QEEiMjKKpmdl8UtkbT1tkut5rrXo8EwxyNDxtaVZ+NxuksbyjqWIk3KHBDeVsZRSG1yqpoi9wA3aW/MqbDm3IKmiF6twJNuFrh4jH7JsTXNIXInwsPhpzlp3BWj9nzxgxuB4Tz537kqijPa5zfIt6FOtGpSJC6/PZd6Xo4ZMH1DQ6hpPB/uM5Ww7zafssdqtb2TiHhzXdHAtPzX1dlRwusdrqWoUsE7eCVjJGnk4A28OhUZ/FX+po537PgtTrl9kKdbc3OSvrNZ/pjROuWGWM9A4OA8nD7rM6z/AKXTNaeyc2UdPgf6HB9VB4Jr0P5b9mLd7TuOwK7Fr0h5IKp0ySBxZLG5jhizmkel9/JX0lPzUmhlKQV/V5Ty+a8usgXktDXI+m6F7Pw0wBtxyc3uFzf/AIj8vllOnOd4fMoHtzYkZXKXV2uPC73T3r1oxUVSONtvbDQ0Hck+O3oFx0Vtl545hVveRsmAVysVbJuTla6S6oljv48isYn2YVD22UIZyDwu3RLjdYwBVwhzSDzCQ6PJ2croj4t8lpJAs9qkfC9jx+V1/I4PyuiYYatQCRhBG4WEqKEscWncehHIrTa57UGCzWxceMkkgeAwghMKyAyNbwyMN7bnvHeFyfIx8lrtHV8fJxdPpmZdHY4V8UiM7HiGyokpiFwJndKBc16uYEGxpRTMKqkSaYTHYJjRi6VR7pzR4shKQ8Yl8jOFB0sd5+I/pA9Sr66UOCZ6Lp5b77h7x67WG31N/JNhi3MGaSUQ1kwY4C3LHP8An91lNX9p62KrkihOI3Wtw34tiT4ZW4fADZ3IEk3IFgbddxhIoNO7aaRzR70jySduEG9vqF6KTPNkzR0NYZ4mSuBBcMjlcYOyb0T8IU0wjY1jdmi391fSDCoTLWzuv7uw5Hby6IgVBG49D+6CkkIwF1hPNYJbWshmbwzRh7ejmhw8uix2sf6dxuu6kfwn/wBt5u3yduPO62I2XWZU54oy7DGTXR89h/00rTbMIHXtCf8AxXl9Ipqstvk4815cz+KiqzMzEbLEg9fr0QeqUIdkBH9o1wwc9y5HL+V2CusiAaJWm5iefebsereSayMusvq7uzmbIPykA+BWjZNdoI5hYxEhccF5hyplYwFUxcQ/5DYqNJPfB+IK5+ChKyKxD27hEwW8XSjUobghM6aYOF+a7PT8QWMZAaiwf7c7bjYOIuPNLngUkwnjN4H4cGm4zzsFpq/QmSAg4PIhY9+nyU8pjf8A+m+//STyPcVOYUaObShI3tYHAtcOK24N+h5JfLA5vxtLeV9x6pTp2pzUjz2Z4mHJY74T4dD3p7F7ZwPIbLG5l9zYOb8s2XNPBCX4dUPkyjp7AjAP8KQZ1Tp2mNeA+FzHMP8Ay93ycNvBXO9mJ3DHAP8A7/2XNLFOLo6lmhJXYkaAOSsMyd0/sjMT7zmAeJPysmv9Fhp23I7SQ7cXw3/6enijHDJiyzxRmtFhL3BxvYHGL+aZar7RQwjgF5HX2b+Ujq/l5XKB1Wd5/wBuMkA/E4YLu4EbBA02h8U0TCMWLj4fy678eNQVHFlyObse0FZNVAcQ4Gd35vNa7S6cMFgPPmUto4QywAwMWTiNysiJbMLrrcCyiZFHiRsBY8qBeuTnCH4lghrXYUWushmTWV5NwgYix+XeC8qo3e8vIgElPKeHiHg791OYcWRuOfVV6X8b/FXsPuIBFOqxB8ZOdsqz2ZqeOIAnLbt9MIicYclPsqfek/8AkP0CxjRc1YFF+66gYrlbdVbiyIchjusYXOJjd3FM4JQ4ITURhU0JRCMnxoLUNPZKwteLpk3ZQKUxh6vQnBwuPhBB6EclTJ7PxyCxFj81uJhsltU0LUmYxQoqqhd2kZ4o/wA1stI6Pby8VuPZ3XmVAHA7gf8AmYTt3jqFCkWFrRwVp4PdtILcPu28LJeK6DZ9j/DS2+No+aQ1bjc5Lib57h0TNkh7Hc7dUuZ8ZQithbB4KC5BIx9U0pNNAkMh3IsB0H8+qsp+SPYqCg/BlEXUHbrr1gHg7Kvahm7oiNExOQYQZTByCkRZilynDUWwVFyGfulMHg5uvIeHcLyJj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102" name="Picture 6" descr="http://www.dimap.ufrn.br/sbcars2009/en/fotos/le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7777" y="4419600"/>
            <a:ext cx="2324648" cy="2181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24000" y="5510213"/>
            <a:ext cx="282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 looks harmless enough…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408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Bass’s perf scenarios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b="1" dirty="0"/>
              <a:t>Source:  </a:t>
            </a:r>
            <a:r>
              <a:rPr lang="en-US" altLang="en-US" sz="2800" dirty="0"/>
              <a:t>One of a number of independent sources, possibly from within system</a:t>
            </a:r>
            <a:endParaRPr lang="en-US" altLang="en-US" sz="2800" b="1" dirty="0"/>
          </a:p>
          <a:p>
            <a:pPr>
              <a:lnSpc>
                <a:spcPct val="90000"/>
              </a:lnSpc>
            </a:pPr>
            <a:r>
              <a:rPr lang="en-US" altLang="en-US" sz="2800" b="1" dirty="0"/>
              <a:t>Stimulus:  </a:t>
            </a:r>
            <a:r>
              <a:rPr lang="en-US" altLang="en-US" sz="2800" dirty="0"/>
              <a:t>Periodic events arrive; sporadic events arrive; stochastic events arrive</a:t>
            </a:r>
            <a:endParaRPr lang="en-US" altLang="en-US" sz="2800" b="1" dirty="0"/>
          </a:p>
          <a:p>
            <a:pPr>
              <a:lnSpc>
                <a:spcPct val="90000"/>
              </a:lnSpc>
            </a:pPr>
            <a:r>
              <a:rPr lang="en-US" altLang="en-US" sz="2800" b="1" dirty="0"/>
              <a:t>Artifact:  </a:t>
            </a:r>
            <a:r>
              <a:rPr lang="en-US" altLang="en-US" sz="2800" dirty="0"/>
              <a:t>System</a:t>
            </a:r>
            <a:endParaRPr lang="en-US" altLang="en-US" sz="2800" b="1" dirty="0"/>
          </a:p>
          <a:p>
            <a:pPr>
              <a:lnSpc>
                <a:spcPct val="90000"/>
              </a:lnSpc>
            </a:pPr>
            <a:r>
              <a:rPr lang="en-US" altLang="en-US" sz="2800" b="1" dirty="0"/>
              <a:t>Environment:  </a:t>
            </a:r>
            <a:r>
              <a:rPr lang="en-US" altLang="en-US" sz="2800" dirty="0"/>
              <a:t>Normal mode; overload mode</a:t>
            </a:r>
            <a:endParaRPr lang="en-US" altLang="en-US" sz="2800" b="1" dirty="0"/>
          </a:p>
          <a:p>
            <a:pPr>
              <a:lnSpc>
                <a:spcPct val="90000"/>
              </a:lnSpc>
            </a:pPr>
            <a:r>
              <a:rPr lang="en-US" altLang="en-US" sz="2800" b="1" dirty="0"/>
              <a:t>Response:  </a:t>
            </a:r>
            <a:r>
              <a:rPr lang="en-US" altLang="en-US" sz="2800" dirty="0"/>
              <a:t>Processes stimuli; changes level of service</a:t>
            </a:r>
            <a:endParaRPr lang="en-US" altLang="en-US" sz="2800" b="1" dirty="0"/>
          </a:p>
          <a:p>
            <a:pPr>
              <a:lnSpc>
                <a:spcPct val="90000"/>
              </a:lnSpc>
            </a:pPr>
            <a:r>
              <a:rPr lang="en-US" altLang="en-US" sz="2800" b="1" dirty="0"/>
              <a:t>Response Measure:  </a:t>
            </a:r>
            <a:r>
              <a:rPr lang="en-US" altLang="en-US" sz="2800" dirty="0"/>
              <a:t>Latency, deadline, throughput, jitter, miss rate, data loss</a:t>
            </a:r>
          </a:p>
        </p:txBody>
      </p:sp>
    </p:spTree>
    <p:extLst>
      <p:ext uri="{BB962C8B-B14F-4D97-AF65-F5344CB8AC3E}">
        <p14:creationId xmlns:p14="http://schemas.microsoft.com/office/powerpoint/2010/main" val="61065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scenario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/>
              <a:t>Source:</a:t>
            </a:r>
            <a:r>
              <a:rPr lang="en-US" altLang="en-US" dirty="0"/>
              <a:t>  Users</a:t>
            </a:r>
            <a:endParaRPr lang="en-US" altLang="en-US" b="1" dirty="0"/>
          </a:p>
          <a:p>
            <a:r>
              <a:rPr lang="en-US" altLang="en-US" b="1" dirty="0"/>
              <a:t>Stimulus: </a:t>
            </a:r>
            <a:r>
              <a:rPr lang="en-US" altLang="en-US" dirty="0"/>
              <a:t> Initiate transactions</a:t>
            </a:r>
            <a:endParaRPr lang="en-US" altLang="en-US" b="1" dirty="0"/>
          </a:p>
          <a:p>
            <a:r>
              <a:rPr lang="en-US" altLang="en-US" b="1" dirty="0"/>
              <a:t>Artifact:</a:t>
            </a:r>
            <a:r>
              <a:rPr lang="en-US" altLang="en-US" dirty="0"/>
              <a:t>  System</a:t>
            </a:r>
            <a:endParaRPr lang="en-US" altLang="en-US" b="1" dirty="0"/>
          </a:p>
          <a:p>
            <a:r>
              <a:rPr lang="en-US" altLang="en-US" b="1" dirty="0"/>
              <a:t>Environment:</a:t>
            </a:r>
            <a:r>
              <a:rPr lang="en-US" altLang="en-US" dirty="0"/>
              <a:t>  Under normal operations</a:t>
            </a:r>
            <a:endParaRPr lang="en-US" altLang="en-US" b="1" dirty="0"/>
          </a:p>
          <a:p>
            <a:r>
              <a:rPr lang="en-US" altLang="en-US" b="1" dirty="0"/>
              <a:t>Response:</a:t>
            </a:r>
            <a:r>
              <a:rPr lang="en-US" altLang="en-US" dirty="0"/>
              <a:t>  Transactions are processed</a:t>
            </a:r>
            <a:endParaRPr lang="en-US" altLang="en-US" b="1" dirty="0"/>
          </a:p>
          <a:p>
            <a:r>
              <a:rPr lang="en-US" altLang="en-US" b="1" dirty="0"/>
              <a:t>Response Measure:</a:t>
            </a:r>
            <a:r>
              <a:rPr lang="en-US" altLang="en-US" dirty="0"/>
              <a:t>  With average latency of two seconds</a:t>
            </a:r>
          </a:p>
        </p:txBody>
      </p:sp>
    </p:spTree>
    <p:extLst>
      <p:ext uri="{BB962C8B-B14F-4D97-AF65-F5344CB8AC3E}">
        <p14:creationId xmlns:p14="http://schemas.microsoft.com/office/powerpoint/2010/main" val="371131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For an </a:t>
            </a:r>
            <a:r>
              <a:rPr lang="en-US" altLang="en-US" i="1" dirty="0" smtClean="0"/>
              <a:t>existing</a:t>
            </a:r>
            <a:r>
              <a:rPr lang="en-US" altLang="en-US" dirty="0" smtClean="0"/>
              <a:t> development project</a:t>
            </a:r>
            <a:endParaRPr lang="en-US" alt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Find a </a:t>
            </a:r>
            <a:r>
              <a:rPr lang="en-US" altLang="en-US" dirty="0" smtClean="0"/>
              <a:t>“very needed” and “doable</a:t>
            </a:r>
            <a:r>
              <a:rPr lang="en-US" altLang="en-US" dirty="0"/>
              <a:t>” performance improvement</a:t>
            </a:r>
          </a:p>
          <a:p>
            <a:r>
              <a:rPr lang="en-US" altLang="en-US" dirty="0"/>
              <a:t>Whose </a:t>
            </a:r>
            <a:r>
              <a:rPr lang="en-US" altLang="en-US" dirty="0" smtClean="0"/>
              <a:t>desired </a:t>
            </a:r>
            <a:r>
              <a:rPr lang="en-US" altLang="en-US" dirty="0"/>
              <a:t>state can be characterized as one of those scenarios</a:t>
            </a:r>
            <a:r>
              <a:rPr lang="en-US" altLang="en-US" dirty="0" smtClean="0"/>
              <a:t>!</a:t>
            </a:r>
          </a:p>
          <a:p>
            <a:pPr lvl="1"/>
            <a:r>
              <a:rPr lang="en-US" altLang="en-US" dirty="0" smtClean="0"/>
              <a:t>Add “where it is now!”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1989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do you do next?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The design work – </a:t>
            </a:r>
          </a:p>
          <a:p>
            <a:r>
              <a:rPr lang="en-US" altLang="en-US" dirty="0" smtClean="0"/>
              <a:t>Adopt </a:t>
            </a:r>
            <a:r>
              <a:rPr lang="en-US" altLang="en-US" dirty="0"/>
              <a:t>a tactic or two…</a:t>
            </a:r>
          </a:p>
          <a:p>
            <a:pPr lvl="1"/>
            <a:r>
              <a:rPr lang="en-US" altLang="en-US" dirty="0" smtClean="0"/>
              <a:t>My descriptions </a:t>
            </a:r>
            <a:r>
              <a:rPr lang="en-US" altLang="en-US" dirty="0"/>
              <a:t>are deceptively brief</a:t>
            </a:r>
          </a:p>
          <a:p>
            <a:pPr lvl="1"/>
            <a:r>
              <a:rPr lang="en-US" altLang="en-US" dirty="0"/>
              <a:t>Each area – like designing high performance into a system – could be your career!</a:t>
            </a:r>
          </a:p>
          <a:p>
            <a:r>
              <a:rPr lang="en-US" altLang="en-US" dirty="0"/>
              <a:t>What on earth could improve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a performance scenario </a:t>
            </a:r>
            <a:br>
              <a:rPr lang="en-US" altLang="en-US" dirty="0" smtClean="0"/>
            </a:br>
            <a:r>
              <a:rPr lang="en-US" altLang="en-US" dirty="0" smtClean="0"/>
              <a:t>by </a:t>
            </a:r>
            <a:r>
              <a:rPr lang="en-US" altLang="en-US" dirty="0"/>
              <a:t>100%?</a:t>
            </a:r>
          </a:p>
        </p:txBody>
      </p:sp>
      <p:pic>
        <p:nvPicPr>
          <p:cNvPr id="16386" name="Picture 2" descr="http://images.forbes.com/media/2010/10/18/1018_fire-client-no-trust_485x34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962400"/>
            <a:ext cx="2714625" cy="1903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72200" y="5943600"/>
            <a:ext cx="2715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It’s only running half as fast as it should!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71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tactics for performance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Mostly, they have to work like </a:t>
            </a:r>
            <a:r>
              <a:rPr lang="en-US" altLang="en-US" dirty="0" smtClean="0"/>
              <a:t>this</a:t>
            </a:r>
            <a:endParaRPr lang="en-US" altLang="en-US" dirty="0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3352800" y="3048000"/>
            <a:ext cx="2057400" cy="213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Tactics </a:t>
            </a:r>
          </a:p>
          <a:p>
            <a:pPr algn="ctr"/>
            <a:r>
              <a:rPr lang="en-US" altLang="en-US"/>
              <a:t>to control </a:t>
            </a:r>
          </a:p>
          <a:p>
            <a:pPr algn="ctr"/>
            <a:r>
              <a:rPr lang="en-US" altLang="en-US"/>
              <a:t>performance</a:t>
            </a:r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>
            <a:off x="1828800" y="41148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5410200" y="41148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2270125" y="4303713"/>
            <a:ext cx="882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Events</a:t>
            </a:r>
          </a:p>
          <a:p>
            <a:r>
              <a:rPr lang="en-US" altLang="en-US"/>
              <a:t>arrive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5670550" y="4267200"/>
            <a:ext cx="13271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Responses</a:t>
            </a:r>
          </a:p>
          <a:p>
            <a:r>
              <a:rPr lang="en-US" altLang="en-US"/>
              <a:t>generated</a:t>
            </a:r>
          </a:p>
          <a:p>
            <a:r>
              <a:rPr lang="en-US" altLang="en-US"/>
              <a:t>within time</a:t>
            </a:r>
          </a:p>
          <a:p>
            <a:r>
              <a:rPr lang="en-US" altLang="en-US"/>
              <a:t>constraints</a:t>
            </a:r>
          </a:p>
        </p:txBody>
      </p:sp>
    </p:spTree>
    <p:extLst>
      <p:ext uri="{BB962C8B-B14F-4D97-AF65-F5344CB8AC3E}">
        <p14:creationId xmlns:p14="http://schemas.microsoft.com/office/powerpoint/2010/main" val="2303975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Typically…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altLang="en-US"/>
              <a:t>The events arrive, but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/>
              <a:t>Some reasons can be ID’ed for their slow processing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/>
              <a:t>Two basic contributors to this problem: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altLang="en-US" b="1"/>
              <a:t>Resource consumption </a:t>
            </a:r>
            <a:r>
              <a:rPr lang="en-US" altLang="en-US"/>
              <a:t>– the time it takes to do all the processing to create the response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altLang="en-US" b="1"/>
              <a:t>Blocked time </a:t>
            </a:r>
            <a:r>
              <a:rPr lang="en-US" altLang="en-US"/>
              <a:t>– it has to wait for something else to go first</a:t>
            </a:r>
          </a:p>
        </p:txBody>
      </p:sp>
    </p:spTree>
    <p:extLst>
      <p:ext uri="{BB962C8B-B14F-4D97-AF65-F5344CB8AC3E}">
        <p14:creationId xmlns:p14="http://schemas.microsoft.com/office/powerpoint/2010/main" val="912050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Which one’s easier to fix?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Blocked time – sounds like it could lead pretty directly to some solution ideas, like:</a:t>
            </a:r>
          </a:p>
          <a:p>
            <a:pPr lvl="1"/>
            <a:r>
              <a:rPr lang="en-US" altLang="en-US"/>
              <a:t>Work queues are building up, so add more resources and distribute the load, or</a:t>
            </a:r>
          </a:p>
          <a:p>
            <a:pPr lvl="1"/>
            <a:r>
              <a:rPr lang="en-US" altLang="en-US"/>
              <a:t>Pick the higher priority things out of the queue, and do them first</a:t>
            </a:r>
          </a:p>
        </p:txBody>
      </p:sp>
    </p:spTree>
    <p:extLst>
      <p:ext uri="{BB962C8B-B14F-4D97-AF65-F5344CB8AC3E}">
        <p14:creationId xmlns:p14="http://schemas.microsoft.com/office/powerpoint/2010/main" val="38746681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Blocked time, cntd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 your system, of course, adding resources may or may not be possible!</a:t>
            </a:r>
          </a:p>
          <a:p>
            <a:pPr lvl="1"/>
            <a:r>
              <a:rPr lang="en-US" altLang="en-US"/>
              <a:t>Add disk drives?</a:t>
            </a:r>
          </a:p>
          <a:p>
            <a:pPr lvl="1"/>
            <a:r>
              <a:rPr lang="en-US" altLang="en-US"/>
              <a:t>Add CPU’s?</a:t>
            </a:r>
          </a:p>
          <a:p>
            <a:pPr lvl="1"/>
            <a:r>
              <a:rPr lang="en-US" altLang="en-US"/>
              <a:t>Speed up communication paths?</a:t>
            </a:r>
          </a:p>
          <a:p>
            <a:r>
              <a:rPr lang="en-US" altLang="en-US"/>
              <a:t>On servers, these are standard solutions:</a:t>
            </a:r>
          </a:p>
          <a:p>
            <a:pPr lvl="1"/>
            <a:r>
              <a:rPr lang="en-US" altLang="en-US"/>
              <a:t>Put every DB table on its own disk drive</a:t>
            </a:r>
          </a:p>
          <a:p>
            <a:pPr lvl="1"/>
            <a:r>
              <a:rPr lang="en-US" altLang="en-US"/>
              <a:t>Stick another blade in the rack, etc.</a:t>
            </a:r>
          </a:p>
        </p:txBody>
      </p:sp>
    </p:spTree>
    <p:extLst>
      <p:ext uri="{BB962C8B-B14F-4D97-AF65-F5344CB8AC3E}">
        <p14:creationId xmlns:p14="http://schemas.microsoft.com/office/powerpoint/2010/main" val="14872940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Resource consumption?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You first have to know where it is:</a:t>
            </a:r>
          </a:p>
          <a:p>
            <a:pPr>
              <a:lnSpc>
                <a:spcPct val="90000"/>
              </a:lnSpc>
            </a:pPr>
            <a:r>
              <a:rPr lang="en-US" altLang="en-US"/>
              <a:t>If you’re trying to speed up a GUI activity, time the parts, and go after the long ones.</a:t>
            </a:r>
          </a:p>
          <a:p>
            <a:pPr>
              <a:lnSpc>
                <a:spcPct val="90000"/>
              </a:lnSpc>
            </a:pPr>
            <a:r>
              <a:rPr lang="en-US" altLang="en-US"/>
              <a:t>If it’s internal, you need some way to “observe” what’s happening, so you can do a similar analysis.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Put timings into the various pieces of activity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Some parts may be tough to break down, like time spent in the O/S</a:t>
            </a:r>
          </a:p>
        </p:txBody>
      </p:sp>
    </p:spTree>
    <p:extLst>
      <p:ext uri="{BB962C8B-B14F-4D97-AF65-F5344CB8AC3E}">
        <p14:creationId xmlns:p14="http://schemas.microsoft.com/office/powerpoint/2010/main" val="3810301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performance?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both of:</a:t>
            </a:r>
          </a:p>
          <a:p>
            <a:pPr lvl="1"/>
            <a:r>
              <a:rPr lang="en-US" dirty="0" smtClean="0"/>
              <a:t>How fast, and</a:t>
            </a:r>
          </a:p>
          <a:p>
            <a:pPr lvl="1"/>
            <a:r>
              <a:rPr lang="en-US" dirty="0" smtClean="0"/>
              <a:t>Capacity (how many)</a:t>
            </a:r>
          </a:p>
          <a:p>
            <a:r>
              <a:rPr lang="en-US" dirty="0" smtClean="0"/>
              <a:t>Usually, a combination </a:t>
            </a:r>
            <a:br>
              <a:rPr lang="en-US" dirty="0" smtClean="0"/>
            </a:br>
            <a:r>
              <a:rPr lang="en-US" dirty="0" smtClean="0"/>
              <a:t>of these like,</a:t>
            </a:r>
          </a:p>
          <a:p>
            <a:pPr lvl="1"/>
            <a:r>
              <a:rPr lang="en-US" dirty="0" smtClean="0"/>
              <a:t>How fast will the system respond, on average, to 10000 simultaneous web users trying to place an order?</a:t>
            </a:r>
            <a:endParaRPr lang="en-US" dirty="0"/>
          </a:p>
        </p:txBody>
      </p:sp>
      <p:pic>
        <p:nvPicPr>
          <p:cNvPr id="15362" name="Picture 2" descr="http://www.poliquingroup.com/portals/0/karim/russianW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936" y="1762917"/>
            <a:ext cx="4041513" cy="227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1703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Bass’s Performance Remedies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Try one of these 3 Strategies – look at:</a:t>
            </a:r>
          </a:p>
          <a:p>
            <a:pPr lvl="1"/>
            <a:r>
              <a:rPr lang="en-US" altLang="en-US" dirty="0"/>
              <a:t>Resource demand</a:t>
            </a:r>
          </a:p>
          <a:p>
            <a:pPr lvl="1"/>
            <a:r>
              <a:rPr lang="en-US" altLang="en-US" dirty="0"/>
              <a:t>Resource management</a:t>
            </a:r>
          </a:p>
          <a:p>
            <a:pPr lvl="1"/>
            <a:r>
              <a:rPr lang="en-US" altLang="en-US" dirty="0"/>
              <a:t>Resource arbitration</a:t>
            </a:r>
          </a:p>
          <a:p>
            <a:r>
              <a:rPr lang="en-US" altLang="en-US" dirty="0"/>
              <a:t>See next slides for details on each </a:t>
            </a:r>
            <a:r>
              <a:rPr lang="en-US" altLang="en-US" dirty="0">
                <a:sym typeface="Wingdings" pitchFamily="2" charset="2"/>
              </a:rPr>
              <a:t>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401581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Resource Demand – example: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Server system has “the database” for retail </a:t>
            </a:r>
            <a:r>
              <a:rPr lang="en-US" altLang="en-US" dirty="0" smtClean="0"/>
              <a:t>inventory (for CSSE 574’s </a:t>
            </a:r>
            <a:r>
              <a:rPr lang="en-US" altLang="en-US" dirty="0" err="1" smtClean="0"/>
              <a:t>NextGen</a:t>
            </a:r>
            <a:r>
              <a:rPr lang="en-US" altLang="en-US" dirty="0" smtClean="0"/>
              <a:t> POS):</a:t>
            </a:r>
            <a:endParaRPr lang="en-US" altLang="en-US" dirty="0"/>
          </a:p>
          <a:p>
            <a:pPr lvl="1"/>
            <a:r>
              <a:rPr lang="en-US" altLang="en-US" dirty="0"/>
              <a:t>Transactions hit it at a high rate, from POS</a:t>
            </a:r>
          </a:p>
          <a:p>
            <a:pPr lvl="1"/>
            <a:r>
              <a:rPr lang="en-US" altLang="en-US" dirty="0"/>
              <a:t>Managers also periodically do huge queries, like, “What toothpaste is selling best West of the Mississippi?”</a:t>
            </a:r>
          </a:p>
          <a:p>
            <a:pPr lvl="1"/>
            <a:r>
              <a:rPr lang="en-US" altLang="en-US" dirty="0"/>
              <a:t>When they do, transactions back up</a:t>
            </a:r>
          </a:p>
          <a:p>
            <a:r>
              <a:rPr lang="en-US" altLang="en-US" dirty="0"/>
              <a:t>How to fix?</a:t>
            </a:r>
          </a:p>
        </p:txBody>
      </p:sp>
    </p:spTree>
    <p:extLst>
      <p:ext uri="{BB962C8B-B14F-4D97-AF65-F5344CB8AC3E}">
        <p14:creationId xmlns:p14="http://schemas.microsoft.com/office/powerpoint/2010/main" val="65566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Resource Demand – options: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Increase computational efficiency</a:t>
            </a:r>
          </a:p>
          <a:p>
            <a:r>
              <a:rPr lang="en-US" altLang="en-US"/>
              <a:t>Reduce computational overhead</a:t>
            </a:r>
          </a:p>
          <a:p>
            <a:r>
              <a:rPr lang="en-US" altLang="en-US"/>
              <a:t>Manage event rate</a:t>
            </a:r>
          </a:p>
          <a:p>
            <a:r>
              <a:rPr lang="en-US" altLang="en-US"/>
              <a:t>Control frequency of sampling</a:t>
            </a:r>
          </a:p>
          <a:p>
            <a:r>
              <a:rPr lang="en-US" altLang="en-US"/>
              <a:t>Bound execution times</a:t>
            </a:r>
          </a:p>
          <a:p>
            <a:r>
              <a:rPr lang="en-US" altLang="en-US"/>
              <a:t>Bound queue sizes</a:t>
            </a:r>
          </a:p>
        </p:txBody>
      </p:sp>
    </p:spTree>
    <p:extLst>
      <p:ext uri="{BB962C8B-B14F-4D97-AF65-F5344CB8AC3E}">
        <p14:creationId xmlns:p14="http://schemas.microsoft.com/office/powerpoint/2010/main" val="28911670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Resource Management – example: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You have a “pipe and filter” system to convert some data for later processing:</a:t>
            </a:r>
          </a:p>
          <a:p>
            <a:endParaRPr lang="en-US" altLang="en-US" sz="2800"/>
          </a:p>
          <a:p>
            <a:endParaRPr lang="en-US" altLang="en-US" sz="2800"/>
          </a:p>
          <a:p>
            <a:endParaRPr lang="en-US" altLang="en-US" sz="2800"/>
          </a:p>
          <a:p>
            <a:r>
              <a:rPr lang="en-US" altLang="en-US" sz="2800"/>
              <a:t>It runs too slowly, because it reads and writes all files on the same disk (on your laptop, say) </a:t>
            </a:r>
          </a:p>
          <a:p>
            <a:r>
              <a:rPr lang="en-US" altLang="en-US" sz="2800"/>
              <a:t>How to fix?</a:t>
            </a:r>
          </a:p>
        </p:txBody>
      </p:sp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0" y="2930525"/>
            <a:ext cx="55245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441325" y="6140450"/>
            <a:ext cx="80835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/>
              <a:t>Picture from </a:t>
            </a:r>
            <a:r>
              <a:rPr lang="en-US" altLang="en-US" sz="1600">
                <a:hlinkClick r:id="rId4"/>
              </a:rPr>
              <a:t>http://www.dossier-andreas.net/software_architecture/pipe_and_filter.html</a:t>
            </a:r>
            <a:r>
              <a:rPr lang="en-US" altLang="en-US" sz="1600"/>
              <a:t>. 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450850" y="2819400"/>
            <a:ext cx="11493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Non-XML</a:t>
            </a:r>
          </a:p>
          <a:p>
            <a:r>
              <a:rPr lang="en-US" altLang="en-US"/>
              <a:t>data from</a:t>
            </a:r>
          </a:p>
          <a:p>
            <a:r>
              <a:rPr lang="en-US" altLang="en-US"/>
              <a:t>outside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7696200" y="2819400"/>
            <a:ext cx="11620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XML data</a:t>
            </a:r>
          </a:p>
          <a:p>
            <a:r>
              <a:rPr lang="en-US" altLang="en-US"/>
              <a:t>you can</a:t>
            </a:r>
          </a:p>
          <a:p>
            <a:r>
              <a:rPr lang="en-US" altLang="en-US"/>
              <a:t>process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3168650" y="3238500"/>
            <a:ext cx="1098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Clean up</a:t>
            </a: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4953000" y="3216275"/>
            <a:ext cx="984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Convert</a:t>
            </a:r>
          </a:p>
        </p:txBody>
      </p:sp>
    </p:spTree>
    <p:extLst>
      <p:ext uri="{BB962C8B-B14F-4D97-AF65-F5344CB8AC3E}">
        <p14:creationId xmlns:p14="http://schemas.microsoft.com/office/powerpoint/2010/main" val="18541477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Resource Management – options: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Introduce concurrency</a:t>
            </a:r>
          </a:p>
          <a:p>
            <a:pPr lvl="1"/>
            <a:r>
              <a:rPr lang="en-US" altLang="en-US" dirty="0"/>
              <a:t>How about on your project?</a:t>
            </a:r>
          </a:p>
          <a:p>
            <a:r>
              <a:rPr lang="en-US" altLang="en-US" dirty="0"/>
              <a:t>Maintain multiple copies of </a:t>
            </a:r>
            <a:br>
              <a:rPr lang="en-US" altLang="en-US" dirty="0"/>
            </a:br>
            <a:r>
              <a:rPr lang="en-US" altLang="en-US" dirty="0" smtClean="0"/>
              <a:t>data </a:t>
            </a:r>
            <a:r>
              <a:rPr lang="en-US" altLang="en-US" dirty="0"/>
              <a:t>or computations</a:t>
            </a:r>
          </a:p>
          <a:p>
            <a:r>
              <a:rPr lang="en-US" altLang="en-US" dirty="0"/>
              <a:t>Increase available resources</a:t>
            </a:r>
          </a:p>
        </p:txBody>
      </p:sp>
      <p:sp>
        <p:nvSpPr>
          <p:cNvPr id="2" name="AutoShape 2" descr="data:image/jpeg;base64,/9j/4AAQSkZJRgABAQAAAQABAAD/2wCEAAkGBhMSERUSERQTFRUWGRgaFhgYGBwdGBgYHhUWGBUYHhsZICYfGB0jGhwYHy8gJCcqLCwsFx4xNTAqNSYtLSkBCQoKDgwOGg8PGjYkHyQwKjUvNSk1Li0sNC0qLDIsLywsNSwpNCkqMS0qLCkvKS0pLDUsKSwsKiw0LCopLC0sLf/AABEIAPMAvAMBIgACEQEDEQH/xAAcAAEBAAIDAQEAAAAAAAAAAAAABgQFAgMHAQj/xABKEAABAwIEAgcFAwYMBQUAAAABAAIDBBEFEiExBkEHEyJRYXGBFDKRobEjQtEzUpKiwdIVFhc0Q1RicoOywuEkNYKz8CVEU3ST/8QAGgEBAAIDAQAAAAAAAAAAAAAAAAMEAQIFBv/EADkRAAEDAgQEAwYEBAcAAAAAAAEAAhEDIQQSMUETUWFxIoGRBRQyobHRQsHh8DM0UmIVI1OCkqLS/9oADAMBAAIRAxEAPwD3FERERERERERERERERERERERERERERERERERERERERERERERERERERaviPiGOjhMsmvJjRu93Jo/HktoomdntONZJPydJEHtbyL3ZTm9Lj9AKOo4tFtSruCosqvJqfC0EmNSBt5kgdF9bxLiknbjw9rWb2fJ2j5e7b1CyKPj7LI2Kup5KRztGucbxk/37C30HMqAxjpPrJJHOhkEcYd2QGtvblfNcm4VXUYoa7A5ZqhozNDrG1gXNcMrh3XOht4qm2tmJyuMjnEL0df2ZwmsNei0NcQPAXZmk6TJIK9BRazhiVzqOnc/3jEy/6IWzV8GRK8lUZkeWciR6IiIsrRERERERERFrOIcfjo4HTy7DRoG7nH3WjxP0BPJbNQ/EMftGMUlO/WOKN05byc8Eht/IgfNWMPTD3+LQAk9gsErhBi+NTtD46amhaRcCRxzEcgRfT4Bc/wCO9XSkfwlSZIyQOuhdmY2+1xqfn6FRXH/G1WauWFkj4o4nlrQwlpNt3EjU33ttayreEsbfWYTUe1dvI2VhcfvNEeYE95F9/Jdaph8tNtR7G5TGkyJ6zdRg3hXsMzXtD2EOa4AtI2IIuCPAhc1MdGrnHDKbNe+V1r93WODfkqdcWqzh1HM5Ej0UguEREUayiIiIiIiIihsdlNBiQrXgmnnYIpXAX6twtlJ8NB+t4XuV1z07XtLHtDmnQgi4I8QVHUZmFtVbwmIFB5zCWkEEdDy6ixHZQUvRnQ1LjPDM4RuNyGOYWi+pANuz5G9lw4jqopY4sIw+z7loeWnM2OMG7i53M3sT+JssvEuCMLbURRPjc18+bI1rnZTlALvJVOEYDBSty08bWA7kbnzJ1KrtpTIAA5x+7LtVfaAYGVHPe+LsDgAJ0kmTmgj5arLpoAxjWN2aA0eQFh8l2oiuLzZJJkoiIiwiIiIiIiIiieN6aSnqYMTiaXiIFk7Bv1Rv2h5XPlpyurZFLRq8J2aJ59isESvOcTwTCsTk9qFUI3OAzgPY0mwsMzZBdptpcdy44zicHs4wnCQJHyDKSw3axhI6x7n8yeZ8fIHK6Q+H6OClkqRSwmUFgboQCXPA1DCL6XKrcFwaGnjAhiZFcAuDRztzO5t4rpGu1tNr5JANgYiRGvOJWkXXdhOHNp4I4WbRsa0eNha/qdfVZaIuSSSZKkRERYRERERERaviHiCOji62QOcC4NDW2LiTyAJF1gkNElb06bqrgxgknRbRFHfypUo/Kx1MR/tx/gVmnjvD5Iz/AMS0BwIPvNcLi3dcHxUYrUzoVcd7NxTfipujoJ+iw+Jf+a4b/j/5Aq8OvsvDcQfkqIY4K5joWF/VSknNC14s8O0ve21u/S3K+wDiPC6KAQx1IIuSScxJcbXPu6bbBV6VYFzpt59Aux7Q9mPbQpZJcQIgNOmZxk8tRbXVWqKTl6UMPb/Sud5Md+C+UvSbSSSMjaJvtHBjXFlm5ibDn3qxxqf9QXI/wzGRPCd6FVqIilXPRERERERERFPP4/oWyOifUNY9ji1wcHCxBsdSLbrPi4lpXC7aiA/4jPxUpo1Bq0+ixIUr0mYlFLRObFIx5jniEga4EtOYix7tfot7wlxP7aJnNjLY45CyN979YANXWsLctNd1H8c8PUE95YKqlhmJ7Y6wZJNb3cGEkOvre2vzG6wHi3DKOnjp21UZyNAJAd2nbudoObrldJ9JpwwaxpJnkbaT30stJvdWqKa/lIw7+tR/B37q4P6TMOH/ALlp8mv/AHVQ91rf0H0K3zBVCKbwfpBo6qcQQve57gSOwQ3QXOp8FSKOpTfTMPEHqgMoiIo1lFG9KI/4aH/7Ef8AqVko3pPcOogFxrUR/wCq/moa/wDDK6Xsr+cp91sOM8dkpI4nxtY4Olax4dfVpvtY7+axOLPY6VrZHUcc0sjsrGNY3M93PkfoTchYXSTWZZKIPa8xNl6yQtbf3Mtm+tysTF8cNZJT1VJDNIKSS72Fli5rwNW73Iy7b6hQ1H3cN7R+a6eDwp4dGpENOfMQYB2a0mbSRHmu7D8cw4slNRRx08kIzPifE0uINsuXsi97gWsNxy1TC8UjlkDf4LbEJGPdDI6NhDsrbjMAwZQdOZ3HetfjPD9Vi0vW+z+yNYwhplvnkN7tBHIX8NLnfYbmnmxeTLC6KCBo0fLmvmFrHKATYn69y0BdOlug1+ys1GUWskOGY6h1Q+C1og+K+1zt1Wqwji187KWGljhFS8kzlsYysja8gki2mYC/qO8Lc8dfznDb7e0j43ZZaTh/hfEsOBfCynlL9HsJ7QseyQ7TTna/PZbjpCcW+wyuFiypiLuYGxOvPZBm4Rz62/f3WKgo+/M93ILTn0MmSDruAJhvTdWgX1EV9eSRERERYeM/zea2n2b/APIVmLFxUXglH9h/+UrZnxBFJ8AYPBPhlO6aGKRxa4Fz2NLjaR7R2iL6AAeiwODeG6KugfJNSQse2V7CGZwNLW0zdx+S3PRaf/Sqfw6z/vPU7gPERw6WrjmpqotdUSOY5kRLbXsNTa999F1yajn1m0yZDrQepUdrSuOM1GFUdSYBQdaIwDM9oLhHcXGh301Oo9VscZ4iwynEfVUkc+dnWWjiYcsf55uNOengb2WroKyrY+qmhoZZmV3ajzWaWe80tkHdqeYBFtddOrh3Aq/C5HFtIKl0sbGtc2QBsZuXOab62va+w7I1U5psjxOkjm74jvvaCsSsqt4opoZaiB1BA6UGP2VjYReQPbmGbTQjS9u+3K6reG8GvA11VS0sc1zcRsba1+zyNjblcqOpuCsTfVSVznwwzmzmAdtpNspZrfKA0AX1VzwzV1b43e2wsieHWbkdcOFhd25trfmquLLAwcNwOk3vMbdO0+Sy3W6n6yJrcepwAAPZn2AFhu/uVyonGhlxyid+dDK35PP7VbKpibimf7fzK2G6IiKotkUTxfgddUzAsjpXxROa6IPLg4mwzXsRpfltoFbItHsDxBVrC4l2GqcRgBPVRnt2Nf1ej/Td++nX42f6OiHq794qzRacL+4/vyVj38f6LPQ/+l5xxBiuLU0bZJpaeNrntZ9mzMRe+uoPIFbQcK4idXYm4f3Yhb6hc+lRl6AuH3JI3fMj9qrYZA5ocNiAR6i6jFMF5aSdtyrtTGObhqdWmxoJLgfC06RGoPNSH8Qp3ayYjVuP9k5R8LlariHg2mhaw1WJTRxl39PI0hz/ALpbmsARryPovR15Z004cyqqMLpJNBNUFrnD3gw5A4A8ib/EBScCmdvqqY9q4tpkOjsGj8l6HhWOU84+wqIprDUska4+uU6LYLwvhLg+mw7Fo6SvjvJm6ygqg5zRIQdI3gHKXA8u/TUOavdFMuYiIiIsDHccho4H1NQ7JGy2Y2J3cGtFhqSSQPVefYn0+4Z1bg32h9wR2YwNxb77grLjTiunoKV01TZw2ZHpmlfyYAfmeQ1Xk3EPAldW0UtfUxOfVzmJsFOwaUsBeCbN/Otoe4OcTqTYiq+FaTFYKSH2Q0ssD2iSMSZmuDXjOL7WOu11tvbsc/q9D+m799V9BTCOJkY0DGtaPINAXerhxZcZcxpPb9VrlUNJi2NNsHU9CC42F5Dqd7Dt6m19Fy9hxuTUz0kP9lrC63qWn6r70l6ewyfm1cY+N/wVspX1crGvDG3nbl3JWIuon+LeLO97EWj+7EP9k/iJVv8Ay2KVLh3MaGfMOP0Vsih98qbQOzW/ZZyhSmD8AinqWVHtVVLkDhllcHA5hbe2g8OdgqtEUFSq+qZeZWQIRERRrKIiIiIiIilePKyKSkqqcSMMrYw8suMwDXNde3kPmvvC3F8EogpWkul6hrnWF2tIaAWk8nKQ4xngrpHihgnfO12V00Tew/s5XBxB1FtL/UFZnCuPRYbEI6ikqYST25nR6Od59w5AXVDinizNua9YfZ7fcQwNJfMhtgQSACeZFhA1XpixqnDopHRvkjY90RzRlwBLHWtdpOxsudHWMlY2SJwexwuHA3BXcr+q8oQWmDqpvj3g1mI0piJySsOeCTnHINj5HY/HcBa3o341fVNfSVgyV1N2ZmHd4GglHeDpe3Mg7EK2UrxBwMJ66lr4ZOpmgeOscG366HnGdRyuLm+jj3BFhVSwsaxmKkgfUTuDI4xdx+gHeSbADmSFLYx0x4XTOdG6cve0lrmxsc6xBsdbZT6Faus4twPGOqhmn9yQPbHIXRBzgCA12azXA32v9URdPBuByYrUjGMQYRGP5jTu91jL6SkcydweZ12y29QXFjAAAAABoANgOQXJEREXCeZrGl7yGtaCSTsANyURQHSZjMEkAZHKx0lPUwl7QdWkZhr5X5bKm4W4mFa2SRsbmRtkLI3E/lAAO1awtry1XnPFtbRYi8PpYKx0gPbkhhuHN53Fxc9zvjdVvD3HtCxsdLaSmygNa2ZmXw1dtcncm2q7NbDxh2tawlwny0n9FGDdWqJdFxlIiIiIiIiIiIiIil+kXEXxUZZHo+dzYge7NfN8gR6qoUt0i4c+WkzxC74XtlA7w29/PQ39FFWnIYV72dk96p59JGunSfNbrA8HZSwMhjAAaNT+c77zj4krMliDgWuAIIsQRcEcwQd1g4DjsVXC2WJwII7Tb6sdzaRyI+e654zjUVLEZZnBrRsObjyaBzJWwLQ2RoonsrOrlrgc5PnKmOAGdVPX07PyUUwLB+bmzXH6o+CtVJ9HdA8QSVMotJVSOlI7m/cH1PkQqxaUBDArHtRwdinwZiAe4ABPqCihulvH5YKRlPTEiorJGwRkbjNo8g8jYht+Wa/JXK826ZLxHDq0gmKlqmOltuGlzdf1beZCmXOWgq+NsN4fy0VNTCoqIwBNIMrTnIBdeQgkn+yNBtpZUeC1GFcQ0zyadgkGkjS1omjJvlcHt1IPI7aEELzfpO6Lqp9RLX0TTU09Q4Sjqu08F/aPZGrm31BF9CFv+iHhyXCYKrEsQaYGdUAxrzleQCXG7TqCTlAB1udkRVvQ1icrqWelmeZHUdQ+FrybksHui/O2o8rDkvQV590KULmUDppLCSqlfUEcw15swnwOUuB7nL0AORF9UT0gSOnlpcOYSBUPLpSN+rZqR9T/ANIVsofjpxpqyiryCYoi6OUj7oeLB3zPwHereD/ijnBjvFvmtXaKyo6RkTGxxtDWNADWjYBYmO4LFVQuima1wINiRq020cDyIWbBO17Q9jg5rhcEG4I5EEbrScbcQspKWRxcOse0tib95ziLCw30vc/7qKkHuqAN+KVkxCwei+ufJh0eckljnsBPNrXdn4DT0VatFwRg5paGGJ/v5cz/AAc4lxHpe3ot6tsS5rqzy3SSg0RERV1lERERERERERERRXFXBdMyOarj62GRjHPPUvyZiBe2xAv4BfOF+C6WWOGrl66Z7mtcBO/OGne2wB171QcTua6lqIszc7oJSG3F7ZHC9t7XWDwJXsNDSsL25zHo24zENcWkgbkabqrw2cXTb5yu6MViTgsweZzR1y5TbtZUiIojjrpC9mc2jome0V8ukcTdRHce/J3ADWxtpqbDVWlwlMdMuO1FNKDDiMkTnRjq6WGMF5N3F0j3XGVtueuxsNCVvuiulmqsIviMhqW1JeQJNSIj2cpPO5aXeGYLI4N6NWU7ZJq13tNZUNcJ5Xa2DhZ0bL7Ntpfn4CwFDwpw2ygpWUsT5HsjzZS8gus57nW0AFhdEUW3oyrqMkYTiT4oSSRBM3rGsvqcp10/6fMlc6fornqZGSYxWvq2sOZsDW5Ic3eQPe9APOxIXpCIi/PfHvB09TjlVFShri2GGUQlxYJI2sjjLGkEAWOwuNyqromnwqKd8cUUtHXFuSSCeRxJ1DiGZrB+19g63Ky9TFDH1nXZGdYW5S/KM+W98ube19bLScXcB0uIstOy0jfcmZpKw7izuYvyNwiKiXVVUrJGOjkaHMcLOaRcEdxXmEHElfgjhFiearorgR1jAS+PXQSjc+uvcXbL0vDcTiqImzQPbJG8Xa5puD/v4bhAYRefcVcGmhppaihqamEMAcYg8lmrgDbmN789luuFuCYG9XVyOlqJnNa5r5nZst2gjKOVr8725LP43kY+iqoszc/UudluMwFtHW3tcbr5wXi8T6Wmhzt60U8biy/aygBma3mum6tWdh5m835xG+60gSqJERcxboiIiIiIiIiLzTAOGRWTVjnT1MQZUyNDY5LDfUm4Oqje8tIAEyruFwzKzXve/KGxtOpjmvS0UJDwNSPlfC2trHSR2L29cLtvtfsf+XWS7o1hGvtVa3/GH7q1zvP4fmpjhcM0wap/4HfzWRxvws+oDZ6YhtTGCAb2D2G+aM/E28z3rR8AYNFSfbVk0LZ7ZWMdIy8bP0tz4bDzKyouBaKSZ8DqmqlkYAXxvl2B2+6L8tjzC5VGA4LTyCnlbG2QgGz3PJ12u69m38SFXLfHxIA7nf01XWZXAw5wge5wInwsvl11LvhvOnnBVbUyCaJ7YZmtc9jg2Rpa4scWkNeBexINjbwWi4I4Cgw1hcD1tQ/Waof77yTc7k5W35X13NytRivC+DxTxwSNLZJSMrWvfzNm31Ibc6Ba+rwfBohNnM32L8jmZzdztdGjc7HVSms4ax6/oqLPZ1GpBYX308HWP6+a9IOJwi95Y9N+23T5rIBXm0nBdLLh0lQylfBII3uY1z3F3ZBLSQTzA5jmrHg6p6yhpnD/AONo9QMp+YW7KjiYI2n92VfFYSlSp56biYdlMgC8dHEHdblERTLmIsXEMVhgaHTyMjaTYF5ABPdqspSHSo/Lh73hrHFr4/faHWu8A2v528iVNQpipUaw7lYJgKjFTBPGe1FLG4EO1a5hHMHcEKZ4egwrCxKyCojYJH53MdMHZTa1gL9kW9dB3LGxTgDCo4jUzx9WwBpdle/KLkAdkHvIGi78OwXCOtkgZDFniY17y4EjI5ocHZnbixF+64VgUaMZhmI7D6z1CxJWj49qcPqR11PVQsqWi2bMbSMsQWOsDyJsfTnp09H2L4fQxufPVRuneACQHkMYPdYDl9T5DuVZkwljmDJSXkY6RlmNIcxoJc4EAjQA/ArtqZ8NjpRVmOn6kgFrhE03ubAAZb3vpZW+MOFwcroPb005rWLysaXpUw8bSud/djd+C6x0s4f+fJ/+bln4HxBQzwPngDAyMEyDIGuYACdW27hp3rVs6R6d9LLUtp5S2J7GuBa0HK86PB1BHhvt33UIoMJIFJ1iBqBc6fhWZ6rkelyh5Cd3lEfxXOk6TI3zRRGmqmdc7Kx72BrSe/U3NtL271l0fGPXVvs1NF1kTG3mmDrNYSCWgDn3ed+4rA43Fq/C3chNIPiI7LLaVLPkLCCQTczsSNAPmknWVbIiLlrdFG8CdmoxGPuqC79LN+CsSV5vg3FdJFiFXN17BDMGEGz7lzbDbL4u+SgquDXNJP7hdbAUn1aNdjGk2Ggm4cLekrCnpA4YuS4smjkDw4Gxyhxc0X7jYeuXwU7WcRyO9pbKXFlQxjiNSGyANex3hexFu4juVdjFfgtVP1ssrw42D8oeGvA2zdm55bW2CzH4tgl5S57HCYMDm5ZCLMFmWGXs2027lScydHAeff7r09HEmmAX0HuJj8JsRlFj/tkeQ5rV8F8Rw+1T1NRKxn2MEd3u1c4MaHWG59zl3rXw11BN/CEtW9pke93UusS7LY9WWeN7b9wuqAYjgIcZPsi6w0MchGgsOyRa6HjDCsw6qlMjm+7kpxp5XtzWYsAXDfrqos5L3Pp0agkNGzYDYsCRvF/otDw5iZo5hUYhFI7rIY+odkzHs2DRrs6wHjseaxOHsTa2qnr56V8sfWm77awlxJBLNifHl5kK6/lBe78nh9c7/DIHx1XUziar7WTCXgOJLrva3MToSRk1J8VnI20O06StTiKpzl9EAuAB/wAxrbDYXEW8idosqqmq46mDPE4PjkaQD3jUHfxuFO9F0xND1Z/opJGfrZv9S6YOIK9rQ2PCsjRsBMwAeQyiy7ujygnibU9fE6HPMXtaSCO0NQCN7aaqyH5ntI67ELivw/BwtVriIlpaMzXG0j8J5FVyIisrhoo/pY/5XN5x/wDdarBSHStmOGyta1zszowbAnKA8OubbDsgX8Vawf8AMM7j6rV2hTpEgL8HmDeTI3ejXscfkCp+WojlxCN0Tmls2HvEliNBkJF7bG4aNe4LZU/SbTCJrJ4ahrC0Nc50XYPZsR4jdYNDxPgtKXimjeesBa8sY89k7tu46DwC6NFlWmwsLDN4jS8C/aJC1MFQWGVssXsnWA9XneYnHm132crfK4vbxPet7LiMRwOKIyRl8U+YxZhnLBI64y3v96/kqSm43wtsTIIqaaRkd8jepzZb3uQXEm5udVr4sZwRgyvopWHftxEu3uNc11edVc8gmk4QZtHX7rSOq6pmRVtY4YU1zWPpnsqLNyx+59mNdnXDR6eaxMT4wLsLbQMhf1rGZKjM02jbGd/MkDU7a+CroOkqC1qWjq5B3Rw2F/Rdn8daw6x4VUa/nODL+d2qqH1ARmp2bES4AyOc6/oFtbmtJwljbsLiZFW05jils9s7ATdzgDaQbhwGnhbbmt30l9kUU35lXFfyN7/RcZOJ8ScO1hN29xnYdjcaZf2LScaYpiFVTdW7DZYwHscHh4eQQdOw1tzvutGsL67ahAB38QOvnKzoIXqSLooahz42Pcx0bnNBLHbtJFy025hd64hEGFIiwX4HTk3MEJPeY23+izkWpAOq2a9zfhMLEOEQWt1MVu7I230XW3AKYaiCAf4bfwWeixlHJb8aoPxH1WuqMBpy1w6mIEgi4Y2+3fZaTovlLsOivfsl4/XNvkVR1NfGxzGPexrpLhjSQC4jcAHfcfFSXRvWMioniR7WBtRJHdxAGY5SG68zfZRGBUHY/kujT4lTBVAZPiYR/wBhZWyIinXJREREREREREREXF8YIIIBB3B1BXCClYwWY1rR3NAH0XaizJ0RYONsJppgL3MclrHW+Q2Wm6NqgvwynLiSQ1zTc3PZe4AfCypZGAgg7HT4qN6Jnn2FzDvHNK35g/tVpl8O7oW/QrXdWlkRFUWyIiIiIiIiIiIiIi+OcALnQDdEWo4n4ajrIcjuy9usUg95juRHhtcftsorhno/qTMfbiDCyQyBocCJZSAMxty0G/lzKzKWmmxeV8xmlgpGksibGcrpLHtOPn5Hu5FZzujKJusFTVxO7xJcX7yLC/xCpObxHZw356r01KscFSOGfWgnbKTlJ1vNjzgGD1VmikOG8XqYqp1BWOEjsmeGUaF7L2II79/gd91Xq0x4cJXBxOHdQflJmRII0IO6IiLdV0RERERERERF8c4AXOgG6ItHxc2rEIkonAPjOcsLQetaBqzwPluoXoyxyd0nUQMYWue+ape7N2A42axuvvac7/IrcR4xX4lLI6gkZT0rDkEjmgukIPac24JHy+Oyn4SxOlLn01VBIXHM9r4g3O7xIB+oXZphtOk6lULcx5zbvA22vYqM3MhX6Kc4U4qdUmSCePqamG3WM5EHZzfD47jU3VGuVUpupuyuW4MoiIo1lERERERERFqOLSfYanLv1Mn+Q3+V1t1xewOBBAIIsQdiOYWHCQQpKT+HUa/kQfRaTgVrRh9Nltbqxt365vndb1QkFNWYW5zIYXVVG4lzWtP2sV9wBu4enjprfvfxzUyjLS4fU5zoDK3Kxp7yf2XCgZVDWhrtQuriMDUr1XVaRBa4kzIETfxSZBG8r7O7rcdjDdeopyXeBcXWB9HNPqrNTvCPDT6frJqh4kqZyDK4bDuaPAfh3KiW9IEAk7lVcfUY57WUzIY0CecXJHSSY6IiIpVQRERERERERT3SDVOjw2pcw2OS1/Bzg0/IlUKw8Xw1tRBJA/3ZGlp8L7HzB19FLRcG1GudoCFg6LG4VomxUdOxgsBGw+ZLQ5x9SSfVbVefYLxa7DmijxJr29X2Ypw0uY+Me7t3Cw+F/HYV3SlRgWpy+plOjI42O1PIEkC3oCrNTCVnPJAkHcad5WA4Quqk7XEExbs2laH+JL2EA+lvgrZS3A+AzRddU1VhUVLszwPuNHuM9L/QclUqPFOBeGgzAA9B90aiIiqrZERERERERERERERERERERERERERERERERERERdc0DXjK9ocDyIBHwK66bDoo9Y442f3WgfQLIRZkxCIiIsIiIiIiIiIiIiIiIiIiIiIiIiIiIiIiIiIiIiIiIiIiIiIiIiIiIiIiIiIv/9k="/>
          <p:cNvSpPr>
            <a:spLocks noChangeAspect="1" noChangeArrowheads="1"/>
          </p:cNvSpPr>
          <p:nvPr/>
        </p:nvSpPr>
        <p:spPr bwMode="auto">
          <a:xfrm>
            <a:off x="155575" y="-1385888"/>
            <a:ext cx="2247900" cy="289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data:image/jpeg;base64,/9j/4AAQSkZJRgABAQAAAQABAAD/2wCEAAkGBhMSERUSERQTFRUWGRgaFhgYGBwdGBgYHhUWGBUYHhsZICYfGB0jGhwYHy8gJCcqLCwsFx4xNTAqNSYtLSkBCQoKDgwOGg8PGjYkHyQwKjUvNSk1Li0sNC0qLDIsLywsNSwpNCkqMS0qLCkvKS0pLDUsKSwsKiw0LCopLC0sLf/AABEIAPMAvAMBIgACEQEDEQH/xAAcAAEBAAIDAQEAAAAAAAAAAAAABgQFAgMHAQj/xABKEAABAwIEAgcFAwYMBQUAAAABAAIDBBEFEiExBkEHEyJRYXGBFDKRobEjQtEzUpKiwdIVFhc0Q1RicoOywuEkNYKz8CVEU3ST/8QAGgEBAAIDAQAAAAAAAAAAAAAAAAMEAQIFBv/EADkRAAEDAgQEAwYEBAcAAAAAAAEAAhEDIQQSMUETUWFxIoGRBRQyobHRQsHh8DM0UmIVI1OCkqLS/9oADAMBAAIRAxEAPwD3FERERERERERERERERERERERERERERERERERERERERERERERERERERaviPiGOjhMsmvJjRu93Jo/HktoomdntONZJPydJEHtbyL3ZTm9Lj9AKOo4tFtSruCosqvJqfC0EmNSBt5kgdF9bxLiknbjw9rWb2fJ2j5e7b1CyKPj7LI2Kup5KRztGucbxk/37C30HMqAxjpPrJJHOhkEcYd2QGtvblfNcm4VXUYoa7A5ZqhozNDrG1gXNcMrh3XOht4qm2tmJyuMjnEL0df2ZwmsNei0NcQPAXZmk6TJIK9BRazhiVzqOnc/3jEy/6IWzV8GRK8lUZkeWciR6IiIsrRERERERERFrOIcfjo4HTy7DRoG7nH3WjxP0BPJbNQ/EMftGMUlO/WOKN05byc8Eht/IgfNWMPTD3+LQAk9gsErhBi+NTtD46amhaRcCRxzEcgRfT4Bc/wCO9XSkfwlSZIyQOuhdmY2+1xqfn6FRXH/G1WauWFkj4o4nlrQwlpNt3EjU33ttayreEsbfWYTUe1dvI2VhcfvNEeYE95F9/Jdaph8tNtR7G5TGkyJ6zdRg3hXsMzXtD2EOa4AtI2IIuCPAhc1MdGrnHDKbNe+V1r93WODfkqdcWqzh1HM5Ej0UguEREUayiIiIiIiIihsdlNBiQrXgmnnYIpXAX6twtlJ8NB+t4XuV1z07XtLHtDmnQgi4I8QVHUZmFtVbwmIFB5zCWkEEdDy6ixHZQUvRnQ1LjPDM4RuNyGOYWi+pANuz5G9lw4jqopY4sIw+z7loeWnM2OMG7i53M3sT+JssvEuCMLbURRPjc18+bI1rnZTlALvJVOEYDBSty08bWA7kbnzJ1KrtpTIAA5x+7LtVfaAYGVHPe+LsDgAJ0kmTmgj5arLpoAxjWN2aA0eQFh8l2oiuLzZJJkoiIiwiIiIiIiIiieN6aSnqYMTiaXiIFk7Bv1Rv2h5XPlpyurZFLRq8J2aJ59isESvOcTwTCsTk9qFUI3OAzgPY0mwsMzZBdptpcdy44zicHs4wnCQJHyDKSw3axhI6x7n8yeZ8fIHK6Q+H6OClkqRSwmUFgboQCXPA1DCL6XKrcFwaGnjAhiZFcAuDRztzO5t4rpGu1tNr5JANgYiRGvOJWkXXdhOHNp4I4WbRsa0eNha/qdfVZaIuSSSZKkRERYRERERERaviHiCOji62QOcC4NDW2LiTyAJF1gkNElb06bqrgxgknRbRFHfypUo/Kx1MR/tx/gVmnjvD5Iz/AMS0BwIPvNcLi3dcHxUYrUzoVcd7NxTfipujoJ+iw+Jf+a4b/j/5Aq8OvsvDcQfkqIY4K5joWF/VSknNC14s8O0ve21u/S3K+wDiPC6KAQx1IIuSScxJcbXPu6bbBV6VYFzpt59Aux7Q9mPbQpZJcQIgNOmZxk8tRbXVWqKTl6UMPb/Sud5Md+C+UvSbSSSMjaJvtHBjXFlm5ibDn3qxxqf9QXI/wzGRPCd6FVqIilXPRERERERERFPP4/oWyOifUNY9ji1wcHCxBsdSLbrPi4lpXC7aiA/4jPxUpo1Bq0+ixIUr0mYlFLRObFIx5jniEga4EtOYix7tfot7wlxP7aJnNjLY45CyN979YANXWsLctNd1H8c8PUE95YKqlhmJ7Y6wZJNb3cGEkOvre2vzG6wHi3DKOnjp21UZyNAJAd2nbudoObrldJ9JpwwaxpJnkbaT30stJvdWqKa/lIw7+tR/B37q4P6TMOH/ALlp8mv/AHVQ91rf0H0K3zBVCKbwfpBo6qcQQve57gSOwQ3QXOp8FSKOpTfTMPEHqgMoiIo1lFG9KI/4aH/7Ef8AqVko3pPcOogFxrUR/wCq/moa/wDDK6Xsr+cp91sOM8dkpI4nxtY4Olax4dfVpvtY7+axOLPY6VrZHUcc0sjsrGNY3M93PkfoTchYXSTWZZKIPa8xNl6yQtbf3Mtm+tysTF8cNZJT1VJDNIKSS72Fli5rwNW73Iy7b6hQ1H3cN7R+a6eDwp4dGpENOfMQYB2a0mbSRHmu7D8cw4slNRRx08kIzPifE0uINsuXsi97gWsNxy1TC8UjlkDf4LbEJGPdDI6NhDsrbjMAwZQdOZ3HetfjPD9Vi0vW+z+yNYwhplvnkN7tBHIX8NLnfYbmnmxeTLC6KCBo0fLmvmFrHKATYn69y0BdOlug1+ys1GUWskOGY6h1Q+C1og+K+1zt1Wqwji187KWGljhFS8kzlsYysja8gki2mYC/qO8Lc8dfznDb7e0j43ZZaTh/hfEsOBfCynlL9HsJ7QseyQ7TTna/PZbjpCcW+wyuFiypiLuYGxOvPZBm4Rz62/f3WKgo+/M93ILTn0MmSDruAJhvTdWgX1EV9eSRERERYeM/zea2n2b/APIVmLFxUXglH9h/+UrZnxBFJ8AYPBPhlO6aGKRxa4Fz2NLjaR7R2iL6AAeiwODeG6KugfJNSQse2V7CGZwNLW0zdx+S3PRaf/Sqfw6z/vPU7gPERw6WrjmpqotdUSOY5kRLbXsNTa999F1yajn1m0yZDrQepUdrSuOM1GFUdSYBQdaIwDM9oLhHcXGh301Oo9VscZ4iwynEfVUkc+dnWWjiYcsf55uNOengb2WroKyrY+qmhoZZmV3ajzWaWe80tkHdqeYBFtddOrh3Aq/C5HFtIKl0sbGtc2QBsZuXOab62va+w7I1U5psjxOkjm74jvvaCsSsqt4opoZaiB1BA6UGP2VjYReQPbmGbTQjS9u+3K6reG8GvA11VS0sc1zcRsba1+zyNjblcqOpuCsTfVSVznwwzmzmAdtpNspZrfKA0AX1VzwzV1b43e2wsieHWbkdcOFhd25trfmquLLAwcNwOk3vMbdO0+Sy3W6n6yJrcepwAAPZn2AFhu/uVyonGhlxyid+dDK35PP7VbKpibimf7fzK2G6IiKotkUTxfgddUzAsjpXxROa6IPLg4mwzXsRpfltoFbItHsDxBVrC4l2GqcRgBPVRnt2Nf1ej/Td++nX42f6OiHq794qzRacL+4/vyVj38f6LPQ/+l5xxBiuLU0bZJpaeNrntZ9mzMRe+uoPIFbQcK4idXYm4f3Yhb6hc+lRl6AuH3JI3fMj9qrYZA5ocNiAR6i6jFMF5aSdtyrtTGObhqdWmxoJLgfC06RGoPNSH8Qp3ayYjVuP9k5R8LlariHg2mhaw1WJTRxl39PI0hz/ALpbmsARryPovR15Z004cyqqMLpJNBNUFrnD3gw5A4A8ib/EBScCmdvqqY9q4tpkOjsGj8l6HhWOU84+wqIprDUska4+uU6LYLwvhLg+mw7Fo6SvjvJm6ygqg5zRIQdI3gHKXA8u/TUOavdFMuYiIiIsDHccho4H1NQ7JGy2Y2J3cGtFhqSSQPVefYn0+4Z1bg32h9wR2YwNxb77grLjTiunoKV01TZw2ZHpmlfyYAfmeQ1Xk3EPAldW0UtfUxOfVzmJsFOwaUsBeCbN/Otoe4OcTqTYiq+FaTFYKSH2Q0ssD2iSMSZmuDXjOL7WOu11tvbsc/q9D+m799V9BTCOJkY0DGtaPINAXerhxZcZcxpPb9VrlUNJi2NNsHU9CC42F5Dqd7Dt6m19Fy9hxuTUz0kP9lrC63qWn6r70l6ewyfm1cY+N/wVspX1crGvDG3nbl3JWIuon+LeLO97EWj+7EP9k/iJVv8Ay2KVLh3MaGfMOP0Vsih98qbQOzW/ZZyhSmD8AinqWVHtVVLkDhllcHA5hbe2g8OdgqtEUFSq+qZeZWQIRERRrKIiIiIiIilePKyKSkqqcSMMrYw8suMwDXNde3kPmvvC3F8EogpWkul6hrnWF2tIaAWk8nKQ4xngrpHihgnfO12V00Tew/s5XBxB1FtL/UFZnCuPRYbEI6ikqYST25nR6Od59w5AXVDinizNua9YfZ7fcQwNJfMhtgQSACeZFhA1XpixqnDopHRvkjY90RzRlwBLHWtdpOxsudHWMlY2SJwexwuHA3BXcr+q8oQWmDqpvj3g1mI0piJySsOeCTnHINj5HY/HcBa3o341fVNfSVgyV1N2ZmHd4GglHeDpe3Mg7EK2UrxBwMJ66lr4ZOpmgeOscG366HnGdRyuLm+jj3BFhVSwsaxmKkgfUTuDI4xdx+gHeSbADmSFLYx0x4XTOdG6cve0lrmxsc6xBsdbZT6Faus4twPGOqhmn9yQPbHIXRBzgCA12azXA32v9URdPBuByYrUjGMQYRGP5jTu91jL6SkcydweZ12y29QXFjAAAAABoANgOQXJEREXCeZrGl7yGtaCSTsANyURQHSZjMEkAZHKx0lPUwl7QdWkZhr5X5bKm4W4mFa2SRsbmRtkLI3E/lAAO1awtry1XnPFtbRYi8PpYKx0gPbkhhuHN53Fxc9zvjdVvD3HtCxsdLaSmygNa2ZmXw1dtcncm2q7NbDxh2tawlwny0n9FGDdWqJdFxlIiIiIiIiIiIiIil+kXEXxUZZHo+dzYge7NfN8gR6qoUt0i4c+WkzxC74XtlA7w29/PQ39FFWnIYV72dk96p59JGunSfNbrA8HZSwMhjAAaNT+c77zj4krMliDgWuAIIsQRcEcwQd1g4DjsVXC2WJwII7Tb6sdzaRyI+e654zjUVLEZZnBrRsObjyaBzJWwLQ2RoonsrOrlrgc5PnKmOAGdVPX07PyUUwLB+bmzXH6o+CtVJ9HdA8QSVMotJVSOlI7m/cH1PkQqxaUBDArHtRwdinwZiAe4ABPqCihulvH5YKRlPTEiorJGwRkbjNo8g8jYht+Wa/JXK826ZLxHDq0gmKlqmOltuGlzdf1beZCmXOWgq+NsN4fy0VNTCoqIwBNIMrTnIBdeQgkn+yNBtpZUeC1GFcQ0zyadgkGkjS1omjJvlcHt1IPI7aEELzfpO6Lqp9RLX0TTU09Q4Sjqu08F/aPZGrm31BF9CFv+iHhyXCYKrEsQaYGdUAxrzleQCXG7TqCTlAB1udkRVvQ1icrqWelmeZHUdQ+FrybksHui/O2o8rDkvQV590KULmUDppLCSqlfUEcw15swnwOUuB7nL0AORF9UT0gSOnlpcOYSBUPLpSN+rZqR9T/ANIVsofjpxpqyiryCYoi6OUj7oeLB3zPwHereD/ijnBjvFvmtXaKyo6RkTGxxtDWNADWjYBYmO4LFVQuima1wINiRq020cDyIWbBO17Q9jg5rhcEG4I5EEbrScbcQspKWRxcOse0tib95ziLCw30vc/7qKkHuqAN+KVkxCwei+ufJh0eckljnsBPNrXdn4DT0VatFwRg5paGGJ/v5cz/AAc4lxHpe3ot6tsS5rqzy3SSg0RERV1lERERERERERERRXFXBdMyOarj62GRjHPPUvyZiBe2xAv4BfOF+C6WWOGrl66Z7mtcBO/OGne2wB171QcTua6lqIszc7oJSG3F7ZHC9t7XWDwJXsNDSsL25zHo24zENcWkgbkabqrw2cXTb5yu6MViTgsweZzR1y5TbtZUiIojjrpC9mc2jome0V8ukcTdRHce/J3ADWxtpqbDVWlwlMdMuO1FNKDDiMkTnRjq6WGMF5N3F0j3XGVtueuxsNCVvuiulmqsIviMhqW1JeQJNSIj2cpPO5aXeGYLI4N6NWU7ZJq13tNZUNcJ5Xa2DhZ0bL7Ntpfn4CwFDwpw2ygpWUsT5HsjzZS8gus57nW0AFhdEUW3oyrqMkYTiT4oSSRBM3rGsvqcp10/6fMlc6fornqZGSYxWvq2sOZsDW5Ic3eQPe9APOxIXpCIi/PfHvB09TjlVFShri2GGUQlxYJI2sjjLGkEAWOwuNyqromnwqKd8cUUtHXFuSSCeRxJ1DiGZrB+19g63Ky9TFDH1nXZGdYW5S/KM+W98ube19bLScXcB0uIstOy0jfcmZpKw7izuYvyNwiKiXVVUrJGOjkaHMcLOaRcEdxXmEHElfgjhFiearorgR1jAS+PXQSjc+uvcXbL0vDcTiqImzQPbJG8Xa5puD/v4bhAYRefcVcGmhppaihqamEMAcYg8lmrgDbmN789luuFuCYG9XVyOlqJnNa5r5nZst2gjKOVr8725LP43kY+iqoszc/UudluMwFtHW3tcbr5wXi8T6Wmhzt60U8biy/aygBma3mum6tWdh5m835xG+60gSqJERcxboiIiIiIiIiLzTAOGRWTVjnT1MQZUyNDY5LDfUm4Oqje8tIAEyruFwzKzXve/KGxtOpjmvS0UJDwNSPlfC2trHSR2L29cLtvtfsf+XWS7o1hGvtVa3/GH7q1zvP4fmpjhcM0wap/4HfzWRxvws+oDZ6YhtTGCAb2D2G+aM/E28z3rR8AYNFSfbVk0LZ7ZWMdIy8bP0tz4bDzKyouBaKSZ8DqmqlkYAXxvl2B2+6L8tjzC5VGA4LTyCnlbG2QgGz3PJ12u69m38SFXLfHxIA7nf01XWZXAw5wge5wInwsvl11LvhvOnnBVbUyCaJ7YZmtc9jg2Rpa4scWkNeBexINjbwWi4I4Cgw1hcD1tQ/Waof77yTc7k5W35X13NytRivC+DxTxwSNLZJSMrWvfzNm31Ibc6Ba+rwfBohNnM32L8jmZzdztdGjc7HVSms4ax6/oqLPZ1GpBYX308HWP6+a9IOJwi95Y9N+23T5rIBXm0nBdLLh0lQylfBII3uY1z3F3ZBLSQTzA5jmrHg6p6yhpnD/AONo9QMp+YW7KjiYI2n92VfFYSlSp56biYdlMgC8dHEHdblERTLmIsXEMVhgaHTyMjaTYF5ABPdqspSHSo/Lh73hrHFr4/faHWu8A2v528iVNQpipUaw7lYJgKjFTBPGe1FLG4EO1a5hHMHcEKZ4egwrCxKyCojYJH53MdMHZTa1gL9kW9dB3LGxTgDCo4jUzx9WwBpdle/KLkAdkHvIGi78OwXCOtkgZDFniY17y4EjI5ocHZnbixF+64VgUaMZhmI7D6z1CxJWj49qcPqR11PVQsqWi2bMbSMsQWOsDyJsfTnp09H2L4fQxufPVRuneACQHkMYPdYDl9T5DuVZkwljmDJSXkY6RlmNIcxoJc4EAjQA/ArtqZ8NjpRVmOn6kgFrhE03ubAAZb3vpZW+MOFwcroPb005rWLysaXpUw8bSud/djd+C6x0s4f+fJ/+bln4HxBQzwPngDAyMEyDIGuYACdW27hp3rVs6R6d9LLUtp5S2J7GuBa0HK86PB1BHhvt33UIoMJIFJ1iBqBc6fhWZ6rkelyh5Cd3lEfxXOk6TI3zRRGmqmdc7Kx72BrSe/U3NtL271l0fGPXVvs1NF1kTG3mmDrNYSCWgDn3ed+4rA43Fq/C3chNIPiI7LLaVLPkLCCQTczsSNAPmknWVbIiLlrdFG8CdmoxGPuqC79LN+CsSV5vg3FdJFiFXN17BDMGEGz7lzbDbL4u+SgquDXNJP7hdbAUn1aNdjGk2Ggm4cLekrCnpA4YuS4smjkDw4Gxyhxc0X7jYeuXwU7WcRyO9pbKXFlQxjiNSGyANex3hexFu4juVdjFfgtVP1ssrw42D8oeGvA2zdm55bW2CzH4tgl5S57HCYMDm5ZCLMFmWGXs2027lScydHAeff7r09HEmmAX0HuJj8JsRlFj/tkeQ5rV8F8Rw+1T1NRKxn2MEd3u1c4MaHWG59zl3rXw11BN/CEtW9pke93UusS7LY9WWeN7b9wuqAYjgIcZPsi6w0MchGgsOyRa6HjDCsw6qlMjm+7kpxp5XtzWYsAXDfrqos5L3Pp0agkNGzYDYsCRvF/otDw5iZo5hUYhFI7rIY+odkzHs2DRrs6wHjseaxOHsTa2qnr56V8sfWm77awlxJBLNifHl5kK6/lBe78nh9c7/DIHx1XUziar7WTCXgOJLrva3MToSRk1J8VnI20O06StTiKpzl9EAuAB/wAxrbDYXEW8idosqqmq46mDPE4PjkaQD3jUHfxuFO9F0xND1Z/opJGfrZv9S6YOIK9rQ2PCsjRsBMwAeQyiy7ujygnibU9fE6HPMXtaSCO0NQCN7aaqyH5ntI67ELivw/BwtVriIlpaMzXG0j8J5FVyIisrhoo/pY/5XN5x/wDdarBSHStmOGyta1zszowbAnKA8OubbDsgX8Vawf8AMM7j6rV2hTpEgL8HmDeTI3ejXscfkCp+WojlxCN0Tmls2HvEliNBkJF7bG4aNe4LZU/SbTCJrJ4ahrC0Nc50XYPZsR4jdYNDxPgtKXimjeesBa8sY89k7tu46DwC6NFlWmwsLDN4jS8C/aJC1MFQWGVssXsnWA9XneYnHm132crfK4vbxPet7LiMRwOKIyRl8U+YxZhnLBI64y3v96/kqSm43wtsTIIqaaRkd8jepzZb3uQXEm5udVr4sZwRgyvopWHftxEu3uNc11edVc8gmk4QZtHX7rSOq6pmRVtY4YU1zWPpnsqLNyx+59mNdnXDR6eaxMT4wLsLbQMhf1rGZKjM02jbGd/MkDU7a+CroOkqC1qWjq5B3Rw2F/Rdn8daw6x4VUa/nODL+d2qqH1ARmp2bES4AyOc6/oFtbmtJwljbsLiZFW05jils9s7ATdzgDaQbhwGnhbbmt30l9kUU35lXFfyN7/RcZOJ8ScO1hN29xnYdjcaZf2LScaYpiFVTdW7DZYwHscHh4eQQdOw1tzvutGsL67ahAB38QOvnKzoIXqSLooahz42Pcx0bnNBLHbtJFy025hd64hEGFIiwX4HTk3MEJPeY23+izkWpAOq2a9zfhMLEOEQWt1MVu7I230XW3AKYaiCAf4bfwWeixlHJb8aoPxH1WuqMBpy1w6mIEgi4Y2+3fZaTovlLsOivfsl4/XNvkVR1NfGxzGPexrpLhjSQC4jcAHfcfFSXRvWMioniR7WBtRJHdxAGY5SG68zfZRGBUHY/kujT4lTBVAZPiYR/wBhZWyIinXJREREREREREREXF8YIIIBB3B1BXCClYwWY1rR3NAH0XaizJ0RYONsJppgL3MclrHW+Q2Wm6NqgvwynLiSQ1zTc3PZe4AfCypZGAgg7HT4qN6Jnn2FzDvHNK35g/tVpl8O7oW/QrXdWlkRFUWyIiIiIiIiIiIiIi+OcALnQDdEWo4n4ajrIcjuy9usUg95juRHhtcftsorhno/qTMfbiDCyQyBocCJZSAMxty0G/lzKzKWmmxeV8xmlgpGksibGcrpLHtOPn5Hu5FZzujKJusFTVxO7xJcX7yLC/xCpObxHZw356r01KscFSOGfWgnbKTlJ1vNjzgGD1VmikOG8XqYqp1BWOEjsmeGUaF7L2II79/gd91Xq0x4cJXBxOHdQflJmRII0IO6IiLdV0RERERERERF8c4AXOgG6ItHxc2rEIkonAPjOcsLQetaBqzwPluoXoyxyd0nUQMYWue+ape7N2A42axuvvac7/IrcR4xX4lLI6gkZT0rDkEjmgukIPac24JHy+Oyn4SxOlLn01VBIXHM9r4g3O7xIB+oXZphtOk6lULcx5zbvA22vYqM3MhX6Kc4U4qdUmSCePqamG3WM5EHZzfD47jU3VGuVUpupuyuW4MoiIo1lERERERERFqOLSfYanLv1Mn+Q3+V1t1xewOBBAIIsQdiOYWHCQQpKT+HUa/kQfRaTgVrRh9Nltbqxt365vndb1QkFNWYW5zIYXVVG4lzWtP2sV9wBu4enjprfvfxzUyjLS4fU5zoDK3Kxp7yf2XCgZVDWhrtQuriMDUr1XVaRBa4kzIETfxSZBG8r7O7rcdjDdeopyXeBcXWB9HNPqrNTvCPDT6frJqh4kqZyDK4bDuaPAfh3KiW9IEAk7lVcfUY57WUzIY0CecXJHSSY6IiIpVQRERERERERT3SDVOjw2pcw2OS1/Bzg0/IlUKw8Xw1tRBJA/3ZGlp8L7HzB19FLRcG1GudoCFg6LG4VomxUdOxgsBGw+ZLQ5x9SSfVbVefYLxa7DmijxJr29X2Ypw0uY+Me7t3Cw+F/HYV3SlRgWpy+plOjI42O1PIEkC3oCrNTCVnPJAkHcad5WA4Quqk7XEExbs2laH+JL2EA+lvgrZS3A+AzRddU1VhUVLszwPuNHuM9L/QclUqPFOBeGgzAA9B90aiIiqrZERERERERERERERERERERERERERERERERERERdc0DXjK9ocDyIBHwK66bDoo9Y442f3WgfQLIRZkxCIiIsIiIiIiIiIiIiIiIiIiIiIiIiIiIiIiIiIiIiIiIiIiIiIiIiIiIiIiIiIv/9k="/>
          <p:cNvSpPr>
            <a:spLocks noChangeAspect="1" noChangeArrowheads="1"/>
          </p:cNvSpPr>
          <p:nvPr/>
        </p:nvSpPr>
        <p:spPr bwMode="auto">
          <a:xfrm>
            <a:off x="307975" y="-1233488"/>
            <a:ext cx="2247900" cy="289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662113"/>
            <a:ext cx="22479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705600" y="45720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Concurrency adds a layer of complexity.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371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Resource Arbitration – example: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800" dirty="0"/>
              <a:t>In reader / writer scheduling… </a:t>
            </a:r>
          </a:p>
          <a:p>
            <a:r>
              <a:rPr lang="en-US" altLang="en-US" sz="2800" dirty="0"/>
              <a:t>For a shared resource, like a </a:t>
            </a:r>
            <a:r>
              <a:rPr lang="en-US" altLang="en-US" sz="2800" dirty="0" smtClean="0"/>
              <a:t/>
            </a:r>
            <a:br>
              <a:rPr lang="en-US" altLang="en-US" sz="2800" dirty="0" smtClean="0"/>
            </a:br>
            <a:r>
              <a:rPr lang="en-US" altLang="en-US" sz="2800" dirty="0" smtClean="0"/>
              <a:t>DB </a:t>
            </a:r>
            <a:r>
              <a:rPr lang="en-US" altLang="en-US" sz="2800" dirty="0"/>
              <a:t>table…</a:t>
            </a:r>
          </a:p>
          <a:p>
            <a:r>
              <a:rPr lang="en-US" altLang="en-US" sz="2800" dirty="0"/>
              <a:t>Why give priority to the readers?</a:t>
            </a:r>
          </a:p>
        </p:txBody>
      </p:sp>
      <p:pic>
        <p:nvPicPr>
          <p:cNvPr id="18434" name="Picture 2" descr="http://swinbrain.ict.swin.edu.au/w/images/3/34/ReaderWriterLockAcquisiti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743075"/>
            <a:ext cx="288607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19201" y="4687669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Right - </a:t>
            </a:r>
            <a:r>
              <a:rPr lang="en-US" dirty="0" smtClean="0"/>
              <a:t>Reader / writer concurrency – almost everyone gives priority to readers – 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18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Resource Arbitration – options: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229600" cy="4525963"/>
          </a:xfrm>
        </p:spPr>
        <p:txBody>
          <a:bodyPr/>
          <a:lstStyle/>
          <a:p>
            <a:r>
              <a:rPr lang="en-US" altLang="en-US" dirty="0"/>
              <a:t>Scheduling policy</a:t>
            </a:r>
          </a:p>
          <a:p>
            <a:pPr lvl="1"/>
            <a:r>
              <a:rPr lang="en-US" altLang="en-US" dirty="0"/>
              <a:t>FIFO</a:t>
            </a:r>
          </a:p>
          <a:p>
            <a:pPr lvl="1"/>
            <a:r>
              <a:rPr lang="en-US" altLang="en-US" dirty="0"/>
              <a:t>Fixed-priority</a:t>
            </a:r>
          </a:p>
          <a:p>
            <a:pPr lvl="2"/>
            <a:r>
              <a:rPr lang="en-US" altLang="en-US" dirty="0"/>
              <a:t>semantic importance</a:t>
            </a:r>
          </a:p>
          <a:p>
            <a:pPr lvl="2"/>
            <a:r>
              <a:rPr lang="en-US" altLang="en-US" dirty="0"/>
              <a:t>deadline monotonic</a:t>
            </a:r>
          </a:p>
          <a:p>
            <a:pPr lvl="2"/>
            <a:r>
              <a:rPr lang="en-US" altLang="en-US" dirty="0"/>
              <a:t>rate monotonic</a:t>
            </a:r>
          </a:p>
          <a:p>
            <a:pPr lvl="1"/>
            <a:r>
              <a:rPr lang="en-US" altLang="en-US" dirty="0"/>
              <a:t>Dynamic priority</a:t>
            </a:r>
          </a:p>
          <a:p>
            <a:pPr lvl="1"/>
            <a:r>
              <a:rPr lang="en-US" altLang="en-US" dirty="0"/>
              <a:t>Static scheduling</a:t>
            </a:r>
          </a:p>
        </p:txBody>
      </p:sp>
      <p:pic>
        <p:nvPicPr>
          <p:cNvPr id="19458" name="Picture 2" descr="http://cs.nyu.edu/%7Egottlieb/courses/2000-01-spring/os/chapters/figs/process-stat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84511"/>
            <a:ext cx="4495800" cy="3278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495800" y="5181600"/>
            <a:ext cx="441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Above - </a:t>
            </a:r>
            <a:r>
              <a:rPr lang="en-US" dirty="0" smtClean="0"/>
              <a:t>Memory allocation algorithm – more complex than you’d think it needs to be?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4986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multi-processing?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We started this discussion a couple classes ago.</a:t>
            </a:r>
          </a:p>
          <a:p>
            <a:r>
              <a:rPr lang="en-US" dirty="0" smtClean="0"/>
              <a:t>I put link out on schedule page, about multicore.</a:t>
            </a:r>
          </a:p>
          <a:p>
            <a:r>
              <a:rPr lang="en-US" dirty="0" smtClean="0"/>
              <a:t>A good opportunity to share experience.</a:t>
            </a:r>
          </a:p>
          <a:p>
            <a:r>
              <a:rPr lang="en-US" dirty="0" smtClean="0"/>
              <a:t>To begin with, everyone knows that the thing doesn’t run twice as fast on two processors.</a:t>
            </a:r>
          </a:p>
          <a:p>
            <a:r>
              <a:rPr lang="en-US" dirty="0" smtClean="0"/>
              <a:t>Now we’re faced with “more processors” being the performance solution provided by hardware…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4953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Multicore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From the website intro: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Scalability-problem, where number of threads increases beyond the number of available cores.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Memory-problem can occur in shared memory architecture when data is accessed simultaneously by multiple cores.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I/O bandwidth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Inter-core communications,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OS scheduling support-Inefficient OS scheduling can severely degrade performance.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3944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From the other website intro: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costing/pricing model, which is still evolving from the traditional supercomputing approach of grants and quotas toward the pay-as-you-go model typical of cloud-based services;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submission model, which is evolving from job queuing and reservations toward VM deployment;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bringing of data in and out of the cloud, which is costly and results in data lock-in; and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security</a:t>
            </a:r>
            <a:r>
              <a:rPr lang="en-US" dirty="0"/>
              <a:t>, regulatory compliance, and various "-</a:t>
            </a:r>
            <a:r>
              <a:rPr lang="en-US" dirty="0" err="1"/>
              <a:t>ilities</a:t>
            </a:r>
            <a:r>
              <a:rPr lang="en-US" dirty="0"/>
              <a:t>" (performance, availability, business continuity, service-level agreements, and so on).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182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Customers care about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systems are sold by performance!</a:t>
            </a:r>
          </a:p>
          <a:p>
            <a:pPr lvl="1"/>
            <a:r>
              <a:rPr lang="en-US" dirty="0" smtClean="0"/>
              <a:t>Customers divide the cost by how many users it will handle at some standard rate of user activity,</a:t>
            </a:r>
          </a:p>
          <a:p>
            <a:pPr lvl="1"/>
            <a:r>
              <a:rPr lang="en-US" dirty="0" smtClean="0"/>
              <a:t>Then they compare that to the </a:t>
            </a:r>
            <a:br>
              <a:rPr lang="en-US" dirty="0" smtClean="0"/>
            </a:br>
            <a:r>
              <a:rPr lang="en-US" dirty="0" smtClean="0"/>
              <a:t>competition.</a:t>
            </a:r>
            <a:endParaRPr lang="en-US" dirty="0"/>
          </a:p>
        </p:txBody>
      </p:sp>
      <p:sp>
        <p:nvSpPr>
          <p:cNvPr id="4" name="AutoShape 2" descr="data:image/jpeg;base64,/9j/4AAQSkZJRgABAQAAAQABAAD/2wCEAAkGBxAPDw8PDw8PDw8PDg4QEA4PDw8QEA0QFBEWFhQRFRQYHCggGBolHRUUIjEhJSkrLi4xFx8zODMtNygtLisBCgoKDg0OGxAQGywkHyQuLC0sNCwsLCwsLSwvLCssLCwsLCwsLCwsLCwsNCwsLCwsLCwsLCwsLCwsLCwsLCwsLP/AABEIARMAtwMBIgACEQEDEQH/xAAbAAACAwEBAQAAAAAAAAAAAAAAAQIDBAUGB//EAEEQAAICAQMCBAUBBQYEBAcAAAECABEDBBIhMUEFEyJRBmFxgZEyFCNCocEkYnKx0fAzUrLhNEOC8XODkqKzwsP/xAAZAQEAAwEBAAAAAAAAAAAAAAAAAQIDBAX/xAAnEQEBAAICAAQGAwEAAAAAAAAAAQIRAyESMUFRImFxgcHwBDKxkf/aAAwDAQACEQMRAD8AoAjEdR1PXecjUdSVR1AjUdSQEdQI1GBHUdQFUKkqhUBVHUdR1CUajAkqjqQERFUlHUBKImEmBERIShUVSZEVSRCoVJ1CoFdRyVQkCiMCSqFSypVHUdRwFHCMQFUdQjqApKonagSe0vy4tuzkHdjR+P743V9RdfaRub0nXW1NRiYfE8m19OeT+8yGhfqIwZKH5qdAyJlu2J11sKtrvHK7itjpuq6gRLNHzpiPfVhR7WyGue3ST8seZqEYrvwK29Va9r+YFH2u5njye61wUVCOE1UAjIhGISgRCpMCIiBCoVHUIQiRCShCVEcdRgSypQkqhUCMYjqOoCqOoSUgU6k0h/3Xf+ks1mrJGLy03EYMQIO4GwvPbuKIsjqJm8TYBFuv1gc8djDJ4ko8uvUPJUDbyhUccEXydvWu3Q9Jz55WZ/ZtjN4sfiJyl9OQPL9eT1vt8tW8hjtJBJ5G6PBqWyM5DqExqD5hBBIN8lTZN8VyO/EyZsD6p1C5MiKrHqxNE4gCSpA4PIsACvvLPCNPlybmHG3Hp8mRdtAjc+0ew2lQent3E5MuWy7+f+Oicc1p0XJ/YioCqcuuwIzMK2BsWUsaIvtXNdZ18mEJn8RoC/MCuRfqfzA3+X9Z5UKVynC2TIA7DLsdrVWG9FKjp0d+tde/bu6EHGjYtnpZNHk86wPMY4fWNvaiRzL8dt5NK5yTDayEI56DkEYgISBICRYRiOBXUKkiIoCqEdQgVRx1CpKEY6jqFSQoRwgKMR1CBzfiLFv05FMfXjvahcgbhuND5XIaTwsLiXyyaKAqrjaVJF9v0/Tmp1hJTK8cuW6vM7Jpxh4bvGXGuU42rbuVCXVttKQTVkD2v7TH4R8MMMT5lzPjfDqceLKQSBlVkYsDzfJRevY/aejXGo3ED9Rs9+fv0ksGLIdDlXGwxlvEMR3nbwPIykUD1vjpODm4LhPP1v8Arq4+WZXycXyAzHcPSWTGpHHm81YYVyCx+vHtOyMBxgY2ILY/QSCTe3jqee05x0+RKYjzvKKHFjXahslN5Bv5HrOvqcm53bszs35JM6P4/Hcbbf3tlzZyzUUwEcKnWwEcISACOEcCJEKjhAVRSdRQKo46hUsFFJVHUIQqMCSqFQI1HUdQkCXlNt316dxW/wC8ADX8xLgg/Zw1Dd+05BfehjTi/bmZdRkCIHyahExBnHkswT95WP1mzyCGqvdePlLWa5MWkxsWFPqchVgGZa8rEb4+R+8wue7N+/4azHr7E3Q/QzoaUH9iy9K83Qkk9R/ZR0E4ObxbDsP7xdxRyEB9VDi66gdPzOudfiwaHM2XKmNfO0NlzRv9kXpK8uU8eKcJfDUDiHlo/dsmVSOwChCP+oyo8Ay7T5ly6XFkxsHRs+Yqw6EFMXMrZLVvYUD7+oNX/SZrhl8O/qplO1mpw7G23fpxtf8AjRW//aVzRq8gbPkU3aaLRZBxXLIi2PfgTPHHl4sdmePhohCOaKFHCOAoRwkJEI4QK6jqSqEkRqElCoEahUlUKhCNQqSqAEDy3xfpX1e3TJhZ/JGTK72ACuQYwEQE/wDEvGaPzIPB44Oo1X7Th0Oiwq2NcGTMwfIHyEqyItuqIaG7GQOL9Q4sT6O10efSAxruGIA6+1L0/wBTPJap2w6tNa74Tu1KZ8gxo3kuuMbdvlnkhqYknoeehM4ubj739XVxZ+iPgvgemQ5nzZ8GbIu5QiN5ePFtFn0WCH975E2+E4tPqtN5+rzqmp8/Bhxrjz5sJLrjq0TdX6VHNe/vKPiDOviWkDF9IMmJkKYw+JmbENOuOyxfh9rbuejIBUxeH/BuXUYBmRjsw5E3MzUxZhxZUgjg9R8pnevD+7Wne274r8RGn0+HT4s+3Ni1OXIVyk3mxNiU8OQRu3KBzXUTymk+INVkJGPzDj3o2Vjly7MYHAv9KgUW4PWeux6HQ4s2HCdMmVsYynZufM+7y352t23qDbcDrxI+BeAXk1PmEjCuVHx6cMrKm5sh6j9PU/prr1IqWuN8Wp7omU19ndbXrk1zoAH2+HaMJkTa20FUOQOb49SKAO/PtNVTJi0YTUjKqnnB5TlTQP6itqT73055m2dPBjcZZff8Rhy2WyxCo6jhNmZRwqOQko6hJQIxwjgKoqko4EKjqShAjUCJOECuoASdR1JCAnIz+Gt+04WDMMYv0ADaxLZGYMa6cgAf59uxUcrZsl0+ceJeEqo1R0+kzZFWseMLjc7ch/XtAWyoNHdyKNe09x4f4MNV4RqsLsUQajTM1D1krQoH+E89aM1Yl9IPNMcoB4BO0qh6fNTNXw+WGg1dVR1GIHg31BFficWWE3Pq6ZndX6OFpPCMWmz4GwIUG3MmQgb96tiyUXJs3vK+rr26EzVi0YXM+bkEqVoGlcEg2w7kEGj7GbSIqnXOOSsLnUYpKopooUI4VAUcI5AUI6hAIQhAdR1COElUI4QFHCOoChUlUKgRqMCCG/y38iR/STAgYtBnDoyU4OJswN8A782Qhl+Ro8/3T7S3wLVf2fPiHRmXKbU3wyAfTqe3tKyCMCvdGnCnkizq84IZRyV5Xj8EEWMHgfiuE5HSyjNjcHG4sgrlTncOCho03HSuCCJxb7kvv+XRrq/T8PQ6LSjJ55JI8vGjLXc/vLv/AOkTNU6fhI/8T/8ABx//ANZgqb8eVuWU/fJllJ4YqqRWiARyCLEu2zmfDuEJpwFui5NXwLVeB7CaW9xXXTbthUtKyJWWVQqFSW2FQI1COoQFCOEBwiuFyUncIoQHcYMUcgMRyMYgLCOP/Vk//I05njfxBj0rJjKnJlyKzKm9MaqB/E+RyAoli582QvjxIcIXI6tqMgBBG8m8SX6jz1NAf3ukhi+G9MM41BQvmCkM+Rjk8wn+Jg3FjsRVdOlCU7s+FbrfbyPinie3E2qwsWybWxsEV82NSMu8nepCqtZTyQbN0RfOPwrW6rC+/Jj5dxi8wtVK7k0KPHqK89NoIIIJE9/8RZXxactixK/rxbgcgxbV8xRd1z+Rx+Jm8OfGuHyhkXDqs2XZgyHE2Swq73AAoKdoPJPacnJhrKRvhluWtvwv4wca6hdcE05XT41XMcm/DnCeYr5BlACjkrweeZvBsAjkHkEcgief1nw4+Utu1BtmRmcYkQEqDYKj9VgjqbFTXpvh9ceNMX7Rq2RFCgeecfAFAfuwpmvFjljbtnncbI6jGhZ6DvMHgP8A4dOb5bkfYf0mTX+Aaby2DISrK4LZMmTIykgncHckg9vuJt8D0A02BcAbeuMsFNAcXwOOv197mm74op1puqIrJxGXVV1FUmRFUkQqKpOoqgQqEnUJKFUcdQkhRxQgOMGKoQJRyEJAnjFD7sfySZMGVCTEaNvOeI+ILnTX6coVZVchrNOMbIvtxyB+Zbo8YOTAxqky5WXnlXKKu76bWcc+88t4x4gcWr1e4IqlcyB3DneS6Glrix9u/PaPwfxfFibEMj2j7nLoo/U+UqVAX1UQEI+hnDllvKb93Vjj8Ne18F1TZNXqbdtvkenHQ2DkjcD1ulE61zyHwvp8mHVZSjHJjAGnyB8nOJ/LLFu5JFgV8/lz6u5vw71d+7Lk11pZFIbpK5szOEVxyAQqFQqBEiKpKopIjHHFAqhCFSyBCEICjhCAQhHABJCKEIeI+JvAMmZtRqGXGqYir48YH7zKTe71BqFkjqP4R0m/wnwZcoU7MOzAuMurYwxfGc1AL7ENkFn2BHednx4f2fKehpbruNw4j+F1/das+2HAL476rF/pOLmwkzn1/Lq48rcb++heH+GJhy52QbVyPjcIoVUVvL2NQHegPzOhCoTrxxmM05rdlGIQkiQMkJXHcCyOVgyUhKUiYXCoChHUUCqEKhUsgoSW2FQFCOoVCCjjqFQFHHUKgcz4kyBdJmYkBQEskXxvWQ+G85CZwEdg/l4mKAFcQGTHkGRyTwporxfLL8yLPiQ/2XJ0o+WOTX/mLK/hjV41GXEzKuTPtTEDQ3t52Jq3dBwjdT2+k4/5F+OfZ08P9a68VRwnW5yhCEAikoQgo4QqEncdyMcgOKEUCuSEUdSyDihY5+XWU6nUDHRPTmVuUndWktWI4N/KTmDFlvIQB/CDd8cEix27zbpjajjsDK4Z+JOWOkNRl2ANVi+fl15jGUVfehY9rmfNiIYDnZ6jfN9htr739vzXgz3SmrG0myOGN/joeO8pc7L2v4ZY6IjkFyAng8Drdj7f5SSMCAfea7jLTkfFmIPpHBXdT4iD/wAp8xRfv0JHHuZZ8MenHnJ4GTCB8i66rTkqD703ST+JMW7S5F3Mt7eVNHhgev2r7yfgemV9MGdFY4jlfESLKOc2lQuD29LsP/UZy/yP74/Z0cX9a3RSVQqdbmRjhUKhIhHCAo4QkAhHCAoRwgVCItR5HFdew+smIsg47fe5NIx6pigJuxQsn25H9Y9blXYea4PNf1PBkCh59KgEm7agK7kc8deZSuLaoU0A1Iep2tuCkWevHI+s58rZttjJS2re5Te8ZEAIB3dW9JHvtrv0mnLlC0rMLoEH3Wx0+0p1RQAMeBjbG/p53AGmBFexks2kGQFkN1Tf8yk2aU12I6/aU77kW+dag4dhxfqquO6hr/8At/lMeQjza6Lt/UWA4JFgd76R6XP/AMMt1tztIIZaAFcnpZq49RjLZ8A/R6WYm+QDZrnpdH8HpJt3ESaqzDk3WuP9IFB6O0G+xPU/maulAHg9D/CBRlGfKESsa9CBfc21Ej3P+ssRiABzSkkHrwq9L7n/AH8zeXvStnqzfEP/AASPkT9aUy/4db+x5O9DL+P2nRzB8SZHOHcqEgNXHG4MGHv0A5l/ghyHTAYygQNmOoLht3lnNpwvlkcbt4TrxtDdyJjzXecacU+GthzG+1cUf+Y2bA/37y5Tf/vf3mN2+xpu3J9NLwO/UTdjFDmr7zpxvbHKdIM1V8zUnUqwi2dqrnbZ7kcEj/L7S6paXatmiqEdQkoKKShAjHHCQIwkqhArEixH4+vJ9v8AKTEry4yTwBfZvaKmM7MT+ncLJPBIN/MAd/8ASYsz7GC3uTJ0HUoy42JUn3oD8TTqGo8ruIIvIw3LRFXX8PY8TPr8K16Sd2NhkCAimKUTXFXzx0F10mGfbbEZNR5av6OCB1AvIeg4Js3wPaavCM/oVOjLuUi/YkAn7UfvOU2Y6k4wrWtKPQAS1DqR0qiDVdx8prx3iyk9VZjw4quAHArg8BT/APLPymWOXxS+i9x616tOPGzNlyryAaCn9JG2m+h3A8/ITHgcuAx5ZyAAbtVJRRx7WGav7x9p09FiOMKGYAMivX9/qwPvX9flOPjws3lJio15akljQ9DFi3FlQKFe/eWy3180TXfybvM35EUAuiDcQABubbSAfKjd/T34nnRtyozCyS23gjbwKuueQOPkZaM64VKgqz8l2LDc/Ysfpx24HT2lGky+Y7uhAXbVkkKwVjZrvySP5y115KzfmfxAKwGuzkEkdfQ0u+GTu0mRbo7Mh4uxeq0wvr3r+UyfEWMrh6krvuuAAdrDp1P3P/bT4JmVNA+5gC2PPsFgMxGowNS+5ABPHtMue/FF+KdVAKfOax6kAN1xtHSh/iI468DrL8wYgryCwKEEdS3FjnsA31mPw1ic2JroNhyBrFD0bACD7UT37zVqR5gbIoqrC5HBCqq/q+ZJPtwQBNcbuVTLziWPOf4SNoFj5KOOg+n8/lL8b1tBNluR+P8AsZlw6Zt1Wp9K7yeFW6IUdbP9Pa5rwYwKAYEEV6eB8gPlX+UvjarlItqKpbti2zTbNXUKk9sKjYhUJKoQIwjqEkQETNXt+QJICLygTdc/U8/WQMmTUIvqC1fG7bYBPcjr/v8AGHTteTaCCiqzLVUjWCR7AXz/ALE6b42PFcXzfH9es52qzLQIUeaCyoARuYAkNjCjkA19uvaY5NcWFgq6pGQZFTKr7RuFhhyx4N0b+vHsKmvxQo2EEf8Al5cQYbQLJyKCoHXlSfs34h4iljHlV6/eKCtWyAkoVe65BbnpW3vHqtO2/CiuzI+fCMm7bwDThR8gQOD7/PnG7niazV006/W5FRWZEW2RUG4lvXx6qHuRcyeDbmzOi8LgBVsgUAuM5V9oPVaIo/ILXuOxmQHKpA3nEK7GnIrb7fpN1/hnJdiuo1V+hPJ02Q7D6vOZ8mNTYrfxjQVzZr2Al7vxb2rPLTVr0GN/LxqN+YFgAoPA4dyx6sbFX1NfMivBsVgECLuFiqUAbue3A6fmb9DjbYMhBOTIqs5u9vHCD5C/vZPeYvEUVWV2GzYvmbjttyrD0fQ7iOO+32EnL3Rj7MnxF+8wAl3H79CBYBO3dwfde359+NvgmkxNovMKB3QZChNMcbHVYUYpf6SVZlNdjUweNu7YUYgLibKpQ3uLjadpPZbBvufpzOn4MC3huUcUcOQDqCxOswgg/Lpz85hzXyrXjnm5xzhnGPGRtKPZo8AjGxb2scgHp0m3WFsaY0RvTvVVBQOygKLuqtQA3b+HrMLZBjy5yTbbcPDWeq7j06cbav2HtNuDzGQO5B4Hl7/WWG4HJYB4J5Py49jLTfcRddVpO/y6KMo4vcVDHrZPNgn+dy/So5NsoAF0Lvkngn2of1kDmGRmW93lsPTtoFh0P90A379B978dg2evduAKqz/szeMa0mKo6hU0ZlUW2SjkJR2xFZKEbNK6hJGEnaFQEkIrjEbSza16FAndVqADd/X7jj6TGNGoC5GpnUqt9AWPUcfXr9Z1PKW7I5lOTCCw7BBdn+E+/wDv+spZtaV5vxzRsuLVZEJBdSHG2iDsG3KD2ZALJ6kDvSiXarxEJpcD3vZs2jzZAQduPI+fGdgajQG4ijZHH0luuz5XZsaKuxRta7JyKW6AA/4R+aM5mEX4bWU22A4VVVPBODOvLHqT+778dZz5Xu69q3k6m/d6ryvKx7LDEqzu575D6i5HezZ+X2nJ1WD+3Y8abio05ZtwJDMj0Lbsbynr3JPzm7WsSEJtVLYyW/SCjHnp049zKMjrj1qWfSdJlX1bRQbIp549kPboOZplrX/GeO/9b21Xk423hmffsTEu0vkLC1Cc9Kvk9ApJqjKm0r5SM2dXUoCEx42BGFSQSWo+tyAO1DoO5PM0mdsuc6kkIp/dYUKFmCNy2WiQQWPl8HoGFgWb6+jxFW2btxHqZ64YCuTXXk9P5yZZkizwvP8AxLqVxouJwVD6kNiJDgOzbt612N2ef+frNuj1Ljw9cWPGzHJizq2RSAunH7SjJka+oJULx3Mn8X47xI3FDKCenPb2+Y/Ev8NNeFnk7jgzlQotiRrMRpV7mlJ+05+fptxds+hVCNUQeFfLvatzF8Y8sAsOSF8uyD7j5iafFM4XGpKruZaDGlZeBbBvpcx+GD92jZBQ1L5cyYkO1sgysz+rm/4gDdAWAb6yOm0m4qfJoVWMBmyKzek7mA6EWQTyBZo8c378PXqjrf0dLR5Ux7ULK7OR0rmhyBL8Zul/SSP02OVs1X1C/gTn4QqMNxViPRYLUN3AI9ufr9ps0bY0aqVWO5gP8RBoew5vp3l8b6VTKN7NSk0TQ6DrBG3AEdCLmPUOQRdjnaarobJH8vryJfpjxyQCw4UdF71/O5r4u2fh6aAJEyQgRJ2jSEVxmRIkoBigRCBUZIQhJDlWpUbSe/v9TFCL5E83FyLt075Be+wQxJJB8ztfT/tOfuL6XxENyCrmvmdKWP8AOEJyZen76V04+v76x1WQEYL7sgPJ5vC5/oPxObr1B1q4iBsP7GhX3RsyllvrR3tx7EjpCEZ+U+sMfN3fEFFv14yKRyeCACCPbkD8R6NiM+VQeFPA61apdfk/mEJpfP8Afmznl+/JxPjDGCmBze5c+RVNmgC69ukt8N0qDRZ843DNh0mTJiyB3DYn/agm5SDx6bH3MUJz87biS0I8rT4ilgtgwbiSWLbk5u+vX7cV0nd8L06eWDt/TsQAWAFoEihxCE1nnPopfKnq9MisGVQCSx46X5fXb0mTF6dWuMABBvO0AVfP+ghCWz859Yrj5VvCBtS+4A7cOIrfYsz7v+hfxLs6jnjoL+9Hn+QjhLqXzTToPoJMQhJQg4lbQhJKRhCElD//2Q=="/>
          <p:cNvSpPr>
            <a:spLocks noChangeAspect="1" noChangeArrowheads="1"/>
          </p:cNvSpPr>
          <p:nvPr/>
        </p:nvSpPr>
        <p:spPr bwMode="auto">
          <a:xfrm>
            <a:off x="155575" y="-1790700"/>
            <a:ext cx="249555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PDw8PDw8PDw8PDg4QEA4PDw8QEA0QFBEWFhQRFRQYHCggGBolHRUUIjEhJSkrLi4xFx8zODMtNygtLisBCgoKDg0OGxAQGywkHyQuLC0sNCwsLCwsLSwvLCssLCwsLCwsLCwsLCwsNCwsLCwsLCwsLCwsLCwsLCwsLCwsLP/AABEIARMAtwMBIgACEQEDEQH/xAAbAAACAwEBAQAAAAAAAAAAAAAAAQIDBAUGB//EAEEQAAICAQMCBAUBBQYEBAcAAAECABEDBBIhMUEFEyJRBmFxgZEyFCNCocEkYnKx0fAzUrLhNEOC8XODkqKzwsP/xAAZAQEAAwEBAAAAAAAAAAAAAAAAAQIDBAX/xAAnEQEBAAICAAQGAwEAAAAAAAAAAQIRAyESMUFRImFxgcHwBDKxkf/aAAwDAQACEQMRAD8AoAjEdR1PXecjUdSVR1AjUdSQEdQI1GBHUdQFUKkqhUBVHUdR1CUajAkqjqQERFUlHUBKImEmBERIShUVSZEVSRCoVJ1CoFdRyVQkCiMCSqFSypVHUdRwFHCMQFUdQjqApKonagSe0vy4tuzkHdjR+P743V9RdfaRub0nXW1NRiYfE8m19OeT+8yGhfqIwZKH5qdAyJlu2J11sKtrvHK7itjpuq6gRLNHzpiPfVhR7WyGue3ST8seZqEYrvwK29Va9r+YFH2u5njye61wUVCOE1UAjIhGISgRCpMCIiBCoVHUIQiRCShCVEcdRgSypQkqhUCMYjqOoCqOoSUgU6k0h/3Xf+ks1mrJGLy03EYMQIO4GwvPbuKIsjqJm8TYBFuv1gc8djDJ4ko8uvUPJUDbyhUccEXydvWu3Q9Jz55WZ/ZtjN4sfiJyl9OQPL9eT1vt8tW8hjtJBJ5G6PBqWyM5DqExqD5hBBIN8lTZN8VyO/EyZsD6p1C5MiKrHqxNE4gCSpA4PIsACvvLPCNPlybmHG3Hp8mRdtAjc+0ew2lQent3E5MuWy7+f+Oicc1p0XJ/YioCqcuuwIzMK2BsWUsaIvtXNdZ18mEJn8RoC/MCuRfqfzA3+X9Z5UKVynC2TIA7DLsdrVWG9FKjp0d+tde/bu6EHGjYtnpZNHk86wPMY4fWNvaiRzL8dt5NK5yTDayEI56DkEYgISBICRYRiOBXUKkiIoCqEdQgVRx1CpKEY6jqFSQoRwgKMR1CBzfiLFv05FMfXjvahcgbhuND5XIaTwsLiXyyaKAqrjaVJF9v0/Tmp1hJTK8cuW6vM7Jpxh4bvGXGuU42rbuVCXVttKQTVkD2v7TH4R8MMMT5lzPjfDqceLKQSBlVkYsDzfJRevY/aejXGo3ED9Rs9+fv0ksGLIdDlXGwxlvEMR3nbwPIykUD1vjpODm4LhPP1v8Arq4+WZXycXyAzHcPSWTGpHHm81YYVyCx+vHtOyMBxgY2ILY/QSCTe3jqee05x0+RKYjzvKKHFjXahslN5Bv5HrOvqcm53bszs35JM6P4/Hcbbf3tlzZyzUUwEcKnWwEcISACOEcCJEKjhAVRSdRQKo46hUsFFJVHUIQqMCSqFQI1HUdQkCXlNt316dxW/wC8ADX8xLgg/Zw1Dd+05BfehjTi/bmZdRkCIHyahExBnHkswT95WP1mzyCGqvdePlLWa5MWkxsWFPqchVgGZa8rEb4+R+8wue7N+/4azHr7E3Q/QzoaUH9iy9K83Qkk9R/ZR0E4ObxbDsP7xdxRyEB9VDi66gdPzOudfiwaHM2XKmNfO0NlzRv9kXpK8uU8eKcJfDUDiHlo/dsmVSOwChCP+oyo8Ay7T5ly6XFkxsHRs+Yqw6EFMXMrZLVvYUD7+oNX/SZrhl8O/qplO1mpw7G23fpxtf8AjRW//aVzRq8gbPkU3aaLRZBxXLIi2PfgTPHHl4sdmePhohCOaKFHCOAoRwkJEI4QK6jqSqEkRqElCoEahUlUKhCNQqSqAEDy3xfpX1e3TJhZ/JGTK72ACuQYwEQE/wDEvGaPzIPB44Oo1X7Th0Oiwq2NcGTMwfIHyEqyItuqIaG7GQOL9Q4sT6O10efSAxruGIA6+1L0/wBTPJap2w6tNa74Tu1KZ8gxo3kuuMbdvlnkhqYknoeehM4ubj739XVxZ+iPgvgemQ5nzZ8GbIu5QiN5ePFtFn0WCH975E2+E4tPqtN5+rzqmp8/Bhxrjz5sJLrjq0TdX6VHNe/vKPiDOviWkDF9IMmJkKYw+JmbENOuOyxfh9rbuejIBUxeH/BuXUYBmRjsw5E3MzUxZhxZUgjg9R8pnevD+7Wne274r8RGn0+HT4s+3Ni1OXIVyk3mxNiU8OQRu3KBzXUTymk+INVkJGPzDj3o2Vjly7MYHAv9KgUW4PWeux6HQ4s2HCdMmVsYynZufM+7y352t23qDbcDrxI+BeAXk1PmEjCuVHx6cMrKm5sh6j9PU/prr1IqWuN8Wp7omU19ndbXrk1zoAH2+HaMJkTa20FUOQOb49SKAO/PtNVTJi0YTUjKqnnB5TlTQP6itqT73055m2dPBjcZZff8Rhy2WyxCo6jhNmZRwqOQko6hJQIxwjgKoqko4EKjqShAjUCJOECuoASdR1JCAnIz+Gt+04WDMMYv0ADaxLZGYMa6cgAf59uxUcrZsl0+ceJeEqo1R0+kzZFWseMLjc7ch/XtAWyoNHdyKNe09x4f4MNV4RqsLsUQajTM1D1krQoH+E89aM1Yl9IPNMcoB4BO0qh6fNTNXw+WGg1dVR1GIHg31BFficWWE3Pq6ZndX6OFpPCMWmz4GwIUG3MmQgb96tiyUXJs3vK+rr26EzVi0YXM+bkEqVoGlcEg2w7kEGj7GbSIqnXOOSsLnUYpKopooUI4VAUcI5AUI6hAIQhAdR1COElUI4QFHCOoChUlUKgRqMCCG/y38iR/STAgYtBnDoyU4OJswN8A782Qhl+Ro8/3T7S3wLVf2fPiHRmXKbU3wyAfTqe3tKyCMCvdGnCnkizq84IZRyV5Xj8EEWMHgfiuE5HSyjNjcHG4sgrlTncOCho03HSuCCJxb7kvv+XRrq/T8PQ6LSjJ55JI8vGjLXc/vLv/AOkTNU6fhI/8T/8ABx//ANZgqb8eVuWU/fJllJ4YqqRWiARyCLEu2zmfDuEJpwFui5NXwLVeB7CaW9xXXTbthUtKyJWWVQqFSW2FQI1COoQFCOEBwiuFyUncIoQHcYMUcgMRyMYgLCOP/Vk//I05njfxBj0rJjKnJlyKzKm9MaqB/E+RyAoli582QvjxIcIXI6tqMgBBG8m8SX6jz1NAf3ukhi+G9MM41BQvmCkM+Rjk8wn+Jg3FjsRVdOlCU7s+FbrfbyPinie3E2qwsWybWxsEV82NSMu8nepCqtZTyQbN0RfOPwrW6rC+/Jj5dxi8wtVK7k0KPHqK89NoIIIJE9/8RZXxactixK/rxbgcgxbV8xRd1z+Rx+Jm8OfGuHyhkXDqs2XZgyHE2Swq73AAoKdoPJPacnJhrKRvhluWtvwv4wca6hdcE05XT41XMcm/DnCeYr5BlACjkrweeZvBsAjkHkEcgief1nw4+Utu1BtmRmcYkQEqDYKj9VgjqbFTXpvh9ceNMX7Rq2RFCgeecfAFAfuwpmvFjljbtnncbI6jGhZ6DvMHgP8A4dOb5bkfYf0mTX+Aaby2DISrK4LZMmTIykgncHckg9vuJt8D0A02BcAbeuMsFNAcXwOOv197mm74op1puqIrJxGXVV1FUmRFUkQqKpOoqgQqEnUJKFUcdQkhRxQgOMGKoQJRyEJAnjFD7sfySZMGVCTEaNvOeI+ILnTX6coVZVchrNOMbIvtxyB+Zbo8YOTAxqky5WXnlXKKu76bWcc+88t4x4gcWr1e4IqlcyB3DneS6Glrix9u/PaPwfxfFibEMj2j7nLoo/U+UqVAX1UQEI+hnDllvKb93Vjj8Ne18F1TZNXqbdtvkenHQ2DkjcD1ulE61zyHwvp8mHVZSjHJjAGnyB8nOJ/LLFu5JFgV8/lz6u5vw71d+7Lk11pZFIbpK5szOEVxyAQqFQqBEiKpKopIjHHFAqhCFSyBCEICjhCAQhHABJCKEIeI+JvAMmZtRqGXGqYir48YH7zKTe71BqFkjqP4R0m/wnwZcoU7MOzAuMurYwxfGc1AL7ENkFn2BHednx4f2fKehpbruNw4j+F1/das+2HAL476rF/pOLmwkzn1/Lq48rcb++heH+GJhy52QbVyPjcIoVUVvL2NQHegPzOhCoTrxxmM05rdlGIQkiQMkJXHcCyOVgyUhKUiYXCoChHUUCqEKhUsgoSW2FQFCOoVCCjjqFQFHHUKgcz4kyBdJmYkBQEskXxvWQ+G85CZwEdg/l4mKAFcQGTHkGRyTwporxfLL8yLPiQ/2XJ0o+WOTX/mLK/hjV41GXEzKuTPtTEDQ3t52Jq3dBwjdT2+k4/5F+OfZ08P9a68VRwnW5yhCEAikoQgo4QqEncdyMcgOKEUCuSEUdSyDihY5+XWU6nUDHRPTmVuUndWktWI4N/KTmDFlvIQB/CDd8cEix27zbpjajjsDK4Z+JOWOkNRl2ANVi+fl15jGUVfehY9rmfNiIYDnZ6jfN9htr739vzXgz3SmrG0myOGN/joeO8pc7L2v4ZY6IjkFyAng8Drdj7f5SSMCAfea7jLTkfFmIPpHBXdT4iD/wAp8xRfv0JHHuZZ8MenHnJ4GTCB8i66rTkqD703ST+JMW7S5F3Mt7eVNHhgev2r7yfgemV9MGdFY4jlfESLKOc2lQuD29LsP/UZy/yP74/Z0cX9a3RSVQqdbmRjhUKhIhHCAo4QkAhHCAoRwgVCItR5HFdew+smIsg47fe5NIx6pigJuxQsn25H9Y9blXYea4PNf1PBkCh59KgEm7agK7kc8deZSuLaoU0A1Iep2tuCkWevHI+s58rZttjJS2re5Te8ZEAIB3dW9JHvtrv0mnLlC0rMLoEH3Wx0+0p1RQAMeBjbG/p53AGmBFexks2kGQFkN1Tf8yk2aU12I6/aU77kW+dag4dhxfqquO6hr/8At/lMeQjza6Lt/UWA4JFgd76R6XP/AMMt1tztIIZaAFcnpZq49RjLZ8A/R6WYm+QDZrnpdH8HpJt3ESaqzDk3WuP9IFB6O0G+xPU/maulAHg9D/CBRlGfKESsa9CBfc21Ej3P+ssRiABzSkkHrwq9L7n/AH8zeXvStnqzfEP/AASPkT9aUy/4db+x5O9DL+P2nRzB8SZHOHcqEgNXHG4MGHv0A5l/ghyHTAYygQNmOoLht3lnNpwvlkcbt4TrxtDdyJjzXecacU+GthzG+1cUf+Y2bA/37y5Tf/vf3mN2+xpu3J9NLwO/UTdjFDmr7zpxvbHKdIM1V8zUnUqwi2dqrnbZ7kcEj/L7S6paXatmiqEdQkoKKShAjHHCQIwkqhArEixH4+vJ9v8AKTEry4yTwBfZvaKmM7MT+ncLJPBIN/MAd/8ASYsz7GC3uTJ0HUoy42JUn3oD8TTqGo8ruIIvIw3LRFXX8PY8TPr8K16Sd2NhkCAimKUTXFXzx0F10mGfbbEZNR5av6OCB1AvIeg4Js3wPaavCM/oVOjLuUi/YkAn7UfvOU2Y6k4wrWtKPQAS1DqR0qiDVdx8prx3iyk9VZjw4quAHArg8BT/APLPymWOXxS+i9x616tOPGzNlyryAaCn9JG2m+h3A8/ITHgcuAx5ZyAAbtVJRRx7WGav7x9p09FiOMKGYAMivX9/qwPvX9flOPjws3lJio15akljQ9DFi3FlQKFe/eWy3180TXfybvM35EUAuiDcQABubbSAfKjd/T34nnRtyozCyS23gjbwKuueQOPkZaM64VKgqz8l2LDc/Ysfpx24HT2lGky+Y7uhAXbVkkKwVjZrvySP5y115KzfmfxAKwGuzkEkdfQ0u+GTu0mRbo7Mh4uxeq0wvr3r+UyfEWMrh6krvuuAAdrDp1P3P/bT4JmVNA+5gC2PPsFgMxGowNS+5ABPHtMue/FF+KdVAKfOax6kAN1xtHSh/iI468DrL8wYgryCwKEEdS3FjnsA31mPw1ic2JroNhyBrFD0bACD7UT37zVqR5gbIoqrC5HBCqq/q+ZJPtwQBNcbuVTLziWPOf4SNoFj5KOOg+n8/lL8b1tBNluR+P8AsZlw6Zt1Wp9K7yeFW6IUdbP9Pa5rwYwKAYEEV6eB8gPlX+UvjarlItqKpbti2zTbNXUKk9sKjYhUJKoQIwjqEkQETNXt+QJICLygTdc/U8/WQMmTUIvqC1fG7bYBPcjr/v8AGHTteTaCCiqzLVUjWCR7AXz/ALE6b42PFcXzfH9es52qzLQIUeaCyoARuYAkNjCjkA19uvaY5NcWFgq6pGQZFTKr7RuFhhyx4N0b+vHsKmvxQo2EEf8Al5cQYbQLJyKCoHXlSfs34h4iljHlV6/eKCtWyAkoVe65BbnpW3vHqtO2/CiuzI+fCMm7bwDThR8gQOD7/PnG7niazV006/W5FRWZEW2RUG4lvXx6qHuRcyeDbmzOi8LgBVsgUAuM5V9oPVaIo/ILXuOxmQHKpA3nEK7GnIrb7fpN1/hnJdiuo1V+hPJ02Q7D6vOZ8mNTYrfxjQVzZr2Al7vxb2rPLTVr0GN/LxqN+YFgAoPA4dyx6sbFX1NfMivBsVgECLuFiqUAbue3A6fmb9DjbYMhBOTIqs5u9vHCD5C/vZPeYvEUVWV2GzYvmbjttyrD0fQ7iOO+32EnL3Rj7MnxF+8wAl3H79CBYBO3dwfde359+NvgmkxNovMKB3QZChNMcbHVYUYpf6SVZlNdjUweNu7YUYgLibKpQ3uLjadpPZbBvufpzOn4MC3huUcUcOQDqCxOswgg/Lpz85hzXyrXjnm5xzhnGPGRtKPZo8AjGxb2scgHp0m3WFsaY0RvTvVVBQOygKLuqtQA3b+HrMLZBjy5yTbbcPDWeq7j06cbav2HtNuDzGQO5B4Hl7/WWG4HJYB4J5Py49jLTfcRddVpO/y6KMo4vcVDHrZPNgn+dy/So5NsoAF0Lvkngn2of1kDmGRmW93lsPTtoFh0P90A379B978dg2evduAKqz/szeMa0mKo6hU0ZlUW2SjkJR2xFZKEbNK6hJGEnaFQEkIrjEbSza16FAndVqADd/X7jj6TGNGoC5GpnUqt9AWPUcfXr9Z1PKW7I5lOTCCw7BBdn+E+/wDv+spZtaV5vxzRsuLVZEJBdSHG2iDsG3KD2ZALJ6kDvSiXarxEJpcD3vZs2jzZAQduPI+fGdgajQG4ijZHH0luuz5XZsaKuxRta7JyKW6AA/4R+aM5mEX4bWU22A4VVVPBODOvLHqT+778dZz5Xu69q3k6m/d6ryvKx7LDEqzu575D6i5HezZ+X2nJ1WD+3Y8abio05ZtwJDMj0Lbsbynr3JPzm7WsSEJtVLYyW/SCjHnp049zKMjrj1qWfSdJlX1bRQbIp549kPboOZplrX/GeO/9b21Xk423hmffsTEu0vkLC1Cc9Kvk9ApJqjKm0r5SM2dXUoCEx42BGFSQSWo+tyAO1DoO5PM0mdsuc6kkIp/dYUKFmCNy2WiQQWPl8HoGFgWb6+jxFW2btxHqZ64YCuTXXk9P5yZZkizwvP8AxLqVxouJwVD6kNiJDgOzbt612N2ef+frNuj1Ljw9cWPGzHJizq2RSAunH7SjJka+oJULx3Mn8X47xI3FDKCenPb2+Y/Ev8NNeFnk7jgzlQotiRrMRpV7mlJ+05+fptxds+hVCNUQeFfLvatzF8Y8sAsOSF8uyD7j5iafFM4XGpKruZaDGlZeBbBvpcx+GD92jZBQ1L5cyYkO1sgysz+rm/4gDdAWAb6yOm0m4qfJoVWMBmyKzek7mA6EWQTyBZo8c378PXqjrf0dLR5Ux7ULK7OR0rmhyBL8Zul/SSP02OVs1X1C/gTn4QqMNxViPRYLUN3AI9ufr9ps0bY0aqVWO5gP8RBoew5vp3l8b6VTKN7NSk0TQ6DrBG3AEdCLmPUOQRdjnaarobJH8vryJfpjxyQCw4UdF71/O5r4u2fh6aAJEyQgRJ2jSEVxmRIkoBigRCBUZIQhJDlWpUbSe/v9TFCL5E83FyLt075Be+wQxJJB8ztfT/tOfuL6XxENyCrmvmdKWP8AOEJyZen76V04+v76x1WQEYL7sgPJ5vC5/oPxObr1B1q4iBsP7GhX3RsyllvrR3tx7EjpCEZ+U+sMfN3fEFFv14yKRyeCACCPbkD8R6NiM+VQeFPA61apdfk/mEJpfP8Afmznl+/JxPjDGCmBze5c+RVNmgC69ukt8N0qDRZ843DNh0mTJiyB3DYn/agm5SDx6bH3MUJz87biS0I8rT4ilgtgwbiSWLbk5u+vX7cV0nd8L06eWDt/TsQAWAFoEihxCE1nnPopfKnq9MisGVQCSx46X5fXb0mTF6dWuMABBvO0AVfP+ghCWz859Yrj5VvCBtS+4A7cOIrfYsz7v+hfxLs6jnjoL+9Hn+QjhLqXzTToPoJMQhJQg4lbQhJKRhCElD//2Q=="/>
          <p:cNvSpPr>
            <a:spLocks noChangeAspect="1" noChangeArrowheads="1"/>
          </p:cNvSpPr>
          <p:nvPr/>
        </p:nvSpPr>
        <p:spPr bwMode="auto">
          <a:xfrm>
            <a:off x="307975" y="-1638300"/>
            <a:ext cx="249555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http://upload.wikimedia.org/wikipedia/commons/thumb/2/2d/Cell_Phone_Tower.jpg/330px-Cell_Phone_Tow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352800"/>
            <a:ext cx="2095500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10000" y="5553670"/>
            <a:ext cx="26995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“And, how many simultaneous cell phone calls will yours handle?”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10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“The tail at scale” article: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Even rare performance hiccups affect a significant fraction of all requests in large-scale distributed systems.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Eliminating all sources of latency variability in large-scale systems is impractical, especially in shared environments.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Using an approach analogous to fault-tolerant computing, tail-tolerant software techniques form a predictable whole out of less predictable parts.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5752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the tail that users see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967" y="1619515"/>
            <a:ext cx="6276633" cy="4400285"/>
          </a:xfrm>
        </p:spPr>
      </p:pic>
    </p:spTree>
    <p:extLst>
      <p:ext uri="{BB962C8B-B14F-4D97-AF65-F5344CB8AC3E}">
        <p14:creationId xmlns:p14="http://schemas.microsoft.com/office/powerpoint/2010/main" val="38021336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Performance Engineering – </a:t>
            </a:r>
            <a:br>
              <a:rPr lang="en-US" dirty="0" smtClean="0"/>
            </a:br>
            <a:r>
              <a:rPr lang="en-US" dirty="0" smtClean="0"/>
              <a:t>There’s a book on it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8925" y="1600994"/>
            <a:ext cx="3486150" cy="4524375"/>
          </a:xfrm>
        </p:spPr>
      </p:pic>
    </p:spTree>
    <p:extLst>
      <p:ext uri="{BB962C8B-B14F-4D97-AF65-F5344CB8AC3E}">
        <p14:creationId xmlns:p14="http://schemas.microsoft.com/office/powerpoint/2010/main" val="1105329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performance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Starts with asking the target customers the right questions.</a:t>
            </a:r>
          </a:p>
          <a:p>
            <a:pPr marL="742950" lvl="2" indent="-342900"/>
            <a:r>
              <a:rPr lang="en-US" dirty="0"/>
              <a:t>How fast </a:t>
            </a:r>
            <a:r>
              <a:rPr lang="en-US" dirty="0" smtClean="0"/>
              <a:t>SHOULD </a:t>
            </a:r>
            <a:r>
              <a:rPr lang="en-US" dirty="0"/>
              <a:t>the system respond, on average, to 10000 simultaneous web users trying to place an order?</a:t>
            </a:r>
          </a:p>
          <a:p>
            <a:endParaRPr lang="en-US" dirty="0"/>
          </a:p>
        </p:txBody>
      </p:sp>
      <p:pic>
        <p:nvPicPr>
          <p:cNvPr id="2050" name="Picture 2" descr="http://www.ivestraining.com/wp-content/uploads/2012/07/order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733800"/>
            <a:ext cx="3705225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34000" y="4872037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 1000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38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key factors all relate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89088"/>
            <a:ext cx="8229600" cy="4525963"/>
          </a:xfrm>
        </p:spPr>
        <p:txBody>
          <a:bodyPr/>
          <a:lstStyle/>
          <a:p>
            <a:r>
              <a:rPr lang="en-US" dirty="0" smtClean="0"/>
              <a:t>Resource consumption generates the responses, up to the capacity.</a:t>
            </a:r>
          </a:p>
          <a:p>
            <a:r>
              <a:rPr lang="en-US" dirty="0" smtClean="0"/>
              <a:t>And the response rate </a:t>
            </a:r>
            <a:br>
              <a:rPr lang="en-US" dirty="0" smtClean="0"/>
            </a:br>
            <a:r>
              <a:rPr lang="en-US" dirty="0" smtClean="0"/>
              <a:t>degrades as you approach </a:t>
            </a:r>
            <a:br>
              <a:rPr lang="en-US" dirty="0" smtClean="0"/>
            </a:br>
            <a:r>
              <a:rPr lang="en-US" dirty="0" smtClean="0"/>
              <a:t>the limit.</a:t>
            </a:r>
          </a:p>
          <a:p>
            <a:r>
              <a:rPr lang="en-US" dirty="0" smtClean="0"/>
              <a:t>At 50% capacity, typically</a:t>
            </a:r>
            <a:br>
              <a:rPr lang="en-US" dirty="0" smtClean="0"/>
            </a:br>
            <a:r>
              <a:rPr lang="en-US" dirty="0" smtClean="0"/>
              <a:t>things take twice as long.</a:t>
            </a:r>
            <a:endParaRPr lang="en-US" dirty="0"/>
          </a:p>
        </p:txBody>
      </p:sp>
      <p:sp>
        <p:nvSpPr>
          <p:cNvPr id="4" name="AutoShape 2" descr="data:image/jpeg;base64,/9j/4AAQSkZJRgABAQAAAQABAAD/2wCEAAkGBhQSEBUUExQTFRUVFRkYFxYUFRYWFRgXFhsXFhoYHBsXHCYeGxsjHBcXIC8gIycpLCwsFh8xNTAqNSYrLCkBCQoKDgwOGg8PGiwkHCQsLCwsLCwsLCwsLCwsLCwsLCwsLCwsLCwsLCksLCwsLCwsLCwsLCwsLCwsLCwsLCwsLP/AABEIAOAA4QMBIgACEQEDEQH/xAAcAAEAAAcBAAAAAAAAAAAAAAAAAgMEBQYHCAH/xABCEAABAwEFBAcHAgUDAgcAAAABAgMRAAQSITFBBQZR8AcTImFxgcEyQpGhsdHhFCMIM1Ji8RVy0oLCFyQlNDVDVP/EABgBAQEBAQEAAAAAAAAAAAAAAAACAQME/8QAHxEBAQEBAQACAwEBAAAAAAAAAAERAjESIQNBUTIT/9oADAMBAAIRAxEAPwDRtKUoFKUoFKUoFKUoFKUoFKUoFTbLZlOLShAKlKIAA1JwFSwK330S9HQsrabU+ki0rSbqVZsoVIyHvqTnOiinAzOyay3GKb47jp2bsVCVXC+6+guKIXIIQrsIg3ezKsVZgmMxWrq6A6dCf9NTEx1yZhYAiFRIOKxwAxBzyrn+t6mUl2FKUqWlKUoFKUoFKUoFKUoFKUoFKUoFKUoFKUoFKUoFKUoFKyjdro4tltAWhHVtHEOOylJEgEpESrM5COycZFbS2F0QWOzqC3L9oWBk4UhueN1I+AUTV88WpvUjSez9iPv/AMll1zEAlCFKAJyBIEDzrLtk9DltdgudWwkkSFkqXdJIJuonERkSMx3xvGy2NDSQhtKUJTklICUgdwGGefeZzqpYYvGNMJM+P2+eNdP+UnqPnvjBdx+iFqyP9e6vr1IjqwpsIShU+1F5V5Q00GecRso/fX486V4lIAgQIHlnlUR8vjz+aSSeFurRvLuuxb2uqtAUUhV4FJAUFDgSDEjhmKxB7oKsBm6u0JwAH7iSAQZKpKcZHZ7vGtjHXLI6885V7H1P0+tMjdrUtu6AGVKlq0rQCVdlSAuJ9kAyD2dZxI4ZnHdqdA9sR/JcZeE6nqlQSYPaJTGXva61vvhlprQDHT41N5h8q5R2xufa7KCX7O6hIzVdlAxu4qEgSYAnORVmrsYpBGMaVim3ui6wWpKpZS0syesZ7BBECYAuxGkVN4V8nMlKzzevoetdjSpxF20NJmVNg3wBJlSM8oJiYx0BNYK42UkpUCCCQQRBBGBBByNQpDSlKBSlKBSlKBSlKBSlKBSlKBSlX/dDcx7aD1xoQhJT1jhxCAqYMTKibpgDM8M6C27I2M9anUtMNqcWrID6knBI7zArdG53RKxZ0pctIDz0AwZLSDJEAZKzzUCJGHGsu3e3ZYsTQbYQAITeXhfXBPaWoDHEnwmBAq6Xfp55/Xurvz+OT1x673xAERkIzEAQBGkDKOGlex41Hd9da8uc+HPlXVDxKSTA57zVe0iBAB04T/n0qW0zd8T9tJP+ampHppUW6uTHoy1iO7jzHzqL4/LnnCoQP8R38+NRfjTmPSpaHz14V78c+7h9KH5wdK918/SmmIfjpw5mg8/lzzjQDDuw09PTzr3nnnGjcefHThxofPXhxr0fardtx54NhFnT23FFN9QlDQxKnFCcYAMJ95RSMASaazFeFSTByMGCMDAOMYjTvrEt8ejOy7QF5SS08EkJcbuiScRfEQqDjocTjVLu6ytp9KG2nAtD627Y7N5h6EFReJUZDxUURhICikkpgjOY+McOfh51nrfHKe925lo2e8W3kkpwuOpB6tYOIg8cDKcxBzGNWGuv9q7IatLSmn20uNqIvJVqRiDIgg4DEVz50i9F7mzz1rV52zKg3iO02ST2Vxp7PbMSVREiudmLlYHSlKlpSlKBSlKBSlKBSlVeyNmLtD7bLftOrSgZwCoxJjQZk8AaC67l7oObQtAbTIQMXHIwSMYE/wBSiIAx4xAMdFbE2K1ZGEMsiEJAzzUYAKlQACTGJAGOVSN1N2W7DZkMN4xitZABWo5qMaaQZIAAkxV4A8fjj/mvRxzjj11qEfbx/wA/KK8+GXfGf0qmd2wyh1LSnEhxV0BOOJVJSJiBMEgTJgnKqz7ce/61aUJ+/wCfzXqVQZ8vDUc516R8Mdfh+PnQjmfj+aCqjmDw4ennXqftx589akNuZA8cMe7Ix8j5VPT9ue7w0qVPR8449/PhUX4qEcnnk1F+Kxr38885VFHPP0qGfXnnOouc+fj5VgRSK9/HPOVIo1DHPPJpzzzhUXPPOFeHnn01rPsYXvHuyQtNxDrjRcdeKEpQ8P1K1IIU424odY1dvpiZRgeBEe7+3FslFmWhKwm6SttwqSkPurQgICxecbbVdbKpkGMIq7v70Iaths7xSiQlSHAqU9vAJcJwbWpQVdkwsZZY2jbmwlNupNnTaMldYpKpSyy6tBeSwmL3WribskJCSQASkHBmANQP2cLSUKAUlQuqBEgg4EHjI+NYdsLanUOuNMWa0lkIQppke2hKbyVOnr1goCzASibyi2owJmswsVrS62hxBlLiUqSrKUqEjA5YEYaVu6OdulDo2Oz19c1KrM4ohOBJbUZIQo4yIiFEyYOGFYDXYO19kt2phbDybzbiYUMjmCCOBBAI70g1zFv5uW5s21FpUqbVKmnMO2jvg4KBwI8DABFc+pi5WN0pSpaUpSgUpSgVvPoZ3PSzZxbFg9a8FBExCW8pGZlXHDDCM51h0f7tC3W5DSgerAK3IkdhOkjKSUp/6gMyK6YQgAQMhgAIgACAB3DLuyrpxP2ju/pEPnhOPdVLtK3JYYcdUCUtoUsgZkJBMD4fOqznThWLb22xSXGSQEttqvXnQDZnVLSW+rcWmVMwFKhS0lBJxxArra5yKG37GfXaQkqaR+oS4strvOobXcbYW4haQm+vqskrAT2lQTlWXyGm8VQG28VE+6jU+QmqDYmyGmkpcS2WlXALq3OsDSZkoSSopSjAezAwFSNvuqeK7I22lwqZvuXnS12FrKAEqQkm9Kc8AMONY3FXs7bzL5KUFSViSW3UqacunJVxYBKTxEirgf8AGNWXdxpTjSHHSHIvdUpxtIfbiW1oWpJuqIIIvpi9nFXPae027O0p15aUISMSogDHADvJOEazW79MxPInPnCqPZ28tncfVZ0PtKebi8gOC9hMjvKYxiYyMVo3fbpatFqWUWdS2LPoBCXF4ZqUnEf7QYymTjWF7K2s7ZnkvMrKHEGUqH0IyIOoOBrne3Scuux5Rwnv58Kj/GvM+tYzuJvs3tKz30Sl1EJdbJSCFQDeAkm4STdJ4EHKsm5058flVepa96bratrZ6FNrUhXXASh4tqghU4CCvw0z0rSlk33tzU3LXaBMTLqlZEEe0TwHiMDIMVubp4B/01PtfzxMISoZKzVmjxGeWtc+1y69dJ42HsXpwt7Mhwt2hJUD+4mFJAzCVIjTiDFbG3b6b7HaFJQ8FWZZAErgtlRzF4eyAdVAZ6VztSs0x2ahQOWOOmOXOVS7UF9Wrq7oXcVdKwSgK0vRjdnOMa5i3J6RrTs5QCSXGMZZUTckxKk/0qw+viOhd0N82NpNFxgm8mAtCgbyVKCVeYxKZyJSY0q5dZi229YsTZaCr7iz19qtLyLwAkArKclOKIuNNDKBonG97B2mlxHV3HWnG0ovMvyXUpVNxRUSb4MEXpOKSDBFV9psSFlJUlKrir6L0kJXBAVHdOBzmsI2vYlWVxtwtrdcDqHHH0pAetL6pQ3ZWcey3AhQOCUJHtKJNPBke19glanHG3Xm1LbuOBq4C4lAVdAUsHq19opvj2Z8xYLKVWNxEuqvIQHLS0kzZbNZEIXcQlJBN8Edkg3nCFqOEAX/AHb3j/VXgUoStAbUerWVoIcCruKkpUlQKFApUkEXcanbb2L1yUlBQlaVXiFJJbcBSppSHACCpJQojOQQNMKMVGztpofQSi8LpKVJWhSFpVgqFJViMFAz3iKsfSNuh/qNhW0kDrUqvtE4ALGYPC8mR5g1j6LTabJ1jaFglhKUXW0NqeecS2hTa1oVLi2SmWklCryQ1eUSQY2OnISADGWJA7vCaet8caPNFKilQKVJJBBBBBGBBByNQVs/p03TUzbP1aQOqtHtR7ryRCp/3CFTxKhpjrCuailKUClKnWSyqccShAlS1BKQNScBQbx6F93yzYi+sQq0GU4CQ2nAGYnEycchBGcnY/3Og4VRbPsgaZQ2kQlCAkCZgJAAE8MIB1qrdcCQVKIAF4knAAASSZ0A+FemTJjhbtUm29pFhoKF0FTjbYUvBtJcUEhSo90T8YEiasVg2EtTrlncWUJSW3VtswWHUrUpY7Dt5TCipo3koMKEHWqDalpXaHnS0tSmylKIQ24t26tu9cTZ3UBuFqhRfXeFxSYjOsu2DslLDCEJbbQYSXA2mElwpF48SJy4eFT6pK3ltIbsqzeZRglKevALSicLihIwUJHd3xWMM7PL7rIWly8QoqguloIVJUuz2phQKWyYHVKMTAATnVx2lbxaVPJQeqLLLqmXlEdU4YUy6o4dnq1EC9rJIwzuG6uxgw0s9WhouqvhtC1LbQm6hCQCYEm7eKgBiog5U/YrbVaGbJZypZDTLQxyupGAHzI+Nc6b+7+u7Se1Qwgnqmpy/uVGBWflkNSco6cN6ustAsjazcaxeSMEl2cAREkpEakScgQSdW1z6u/S+Z+ylKVCl53U3pdsFpS80csFoJIQ4nVKgMxjInIgHSum92d42rdZkPsnBWaTF5CgYKTGo4+ByNcl1k24u/DuzbQFplTSj+61MBY4jgoaHyOFVzcZZrbXTzH+nN+z/PESVBWSpugYE8b2QxGNc/1vnph2q3adjtvMLK2lvA3kwEwLw7QV2sxgBr3VoanXpClKVLSrlu9t92xWhD7JhSDMGbqhkUqAOIIq20oOsdyt7m9o2VDybqVx+62FSULxB74N0kE5jKSDV22js5D7ZQuYlJBSopUlSTeQpKhilQIBB01rmPo432Vs219ZBU0sXXUDMjG6RJACgTmdCeNdStuBQlJCkmCCDIUCJBEZgjHvmauXU1SbO2WhlJCZJUZW4qC44rK8tQAvGIGOgEZVV/jXnnOvZ5mvQcfhrz8Na1iSqzoKgspQVJBuqIBKQTBgkSB4fSpn51r0Hme/jx7/ACpOHx5j00oMZ6Rt3/1mzX2olYR1jeMdtvtJzwgi8nHK8a5VNdok8zXKHSJsb9LtS0tD2Q5eTn7LgDiRjmQFgeINT0qMcpSlS0rLei3ZPX7UZkSlqXVezACB2ZBzF8oEAa6ZjEq2X0FWWbY8v+liM/61p7v7eI89N59ZfG7idSeMz8z9+6sT2lvEVoBcuCx2outJupdNoLdxf76bsi6YwF0mFJOsVlcYeXynmPnVnO7AafD9kUGldoKbUCplSVFJXdTILSjdGKCASBINejrXGKXdXZt9QfU8HghTt1ZZdZcWt0IC1OBwCYSlKQEAJEYZYVm8VuUFIjqgAqEh1V0OLIgFt5JPVOJN5I6xMKJjTC9vu+6F3VrBCZIKpAzAOcYH64Vhv+kuN2khdxt20kpDqUBVjtJSFrLbzBN5twi8olKs70HQxfpXqp2ZstdpcQHioosxxC0dU/2rqupdSgdU42SlK+sbIBuZYqq+b17fTYrG7aFAquDsjEXlKUEpEwYkkSYxGNVmyLAGGENC72QAbpUEyTJupUpV1MkwmYAwrXXT5tIosTLQKh1jxJg9kpbBJCsf6lIIEZp7hWX6iva0W64VKJJJJJJJMkk45nOoKUrkspSlApSlBWt7WWLOpjAtqWFwRJStOF5J0JT2TxEcBFFSlApSlApSlArpXoX3pVbNnhDhBcs6g1hiS2EgoUqdfaH/AET3VzVWzOgPahb2kpqTdeaUIkDtI7QwJlRzyxz0kjYx0RHMDn70H24fX18qBPPPIr0D005+HnVJQxh5cBx5wr0+p4fX18qRh3R68416R66enp50a85yHP2rRf8AERs4JfszwGK0LSTdONwgjtZH2ss8zrW9Cnnnk61q7+IOyTs5pYTJRaB2rslKVIUDjoCq4DliEjhWUjnylKVKittdAzHatS+17LafZ7EST7U+1/bGWNalrcHQM92LUiU5tqiTf94Zf0458cKrj/SevG2R9+ec6mz9Tr3VKH355yzqafU8OFemuKm2lslq0IuOoCgIIMwtJ/qQodpCu8EVTWLd8h1C3bQ6+GZ6oOXBcUoFN9SkgFaglRSlRyBOEmauwnv04VGPP5VzqojHnpw48+FaM/iBtCjbGEdq6lmQCCEypRkgkwTAEwBGGem80/8AH64fj51oXp9bjaLZnOzpwkmIUvSIHkTlpUdrjWNKUrmspSlApSlApSlApSlApSlArK+iu0FG2LIRdxcKe0oJHbQpBxOZhWCfeMDWsUrJejZi/taxjtYPpV2BJ7HbxxwT2cToJOMRQdYhPpp3UCcvL3a8AEaR/wBXnUCrSgRKkiYjE1TEy79P6e+hTn56VRu7WaT70mPdCjr8PnVU06FJvJyM8eZrftiIp9fdrA+m9P8A6O9/va0/vRWemO7X+qsD6b//AIZ7/e1x/rRWNcyUpSpaVtfoGtB6y0ons3EKj+68RPfhWqKzrobt4b2mlJH81tbYMgAHsuY+TZGGpFVz6zrxv8ff68+OVTY+p07ufCpQ+/P34VN+5+lemuCMDm7UxI9NPhzpUsc588zUxI55+utRVRGnz04cceda1D/ELYRcsrwGN5bZVjlgoDhnePH4Vt5P/HTv58KxfpQ3dVbNmOoQm84iHGxreQcQP7igqA43qjpccv0r2KzbcrontVvN5QVZ2ReHWuJxKhGCUEgnEiTgBBxwiuS2GMMKWoJQkqUowEpBJJOgAxJqFxspJSoEEEggiCCMCCDka6PXu7ZNg7OeeaH7obKeucF9a1r9hMAQE3ruEQYxnE1zlaLQpxalrJUpaipSjmVKMknvJNbgl0pSsClKUCrnsLdt+2LKWEXyIvdpIuhRi8bxHZnM6YcRVsqdY7YtpxLjaihaTKVJMEGgzOw9D1ucAKupamf5i5IggCbgVnJ+GMSJvdi6DjA620pmDKW0EiZwhSiJkR7oqPdPpk9lu2p4Dr0A6RBWgAknOSnj7PHadmtCHEBaFJUhQJSpJBSQYOY8RPCvRxxx05dddRgln6GLEk9pb6xEQVpTrN7so4YVf9i7k2SyO9ayyEuSopXfUVIvAApTJwwnvhRx0rIbv17uFeXfDLjp9q7Tjmfpz+XVeXzqTM53jjhUAT9Brj3/AJqbd+vp9a8CfDTX4VX1E/dS7vrr34firzsN/sqQTxIxgRgD8Dnwq1XfDX8/mp9jeuLCicBnlkR6aVH5JvKuPqskJ7+PvGtYfxB2pKdmISbpK7Qi7KjIuoUSpIkTok5iF8YI2gfHQ6iP8VpT+I/aR/8AKsAmCVuKTxICUpJgaSvX3jXjelpClKVgVXbD2j+ntLL2P7TiV4RPZIOEgifGqGlB1u2sFIIyIkeBxH4+dTzn5njwrD+jLeH9Xs9sknrGh1TkkkkpAhUmZKkwTOZnurMJ+p17q9UuzXCzKjH248+dRjnPz/xpUA5xqYk+mvw/z5VNajT9te/nxqYKlp+3158KmDnnmayqjD93uiaw2V5x0N9YpSjdDsLS2mZupCszpKpMcMZzYjnDXnzqADPnn1o+8EIUs+ylJUrDQCT9KhrTX8Qu3SAxZExBl1ZBxkdhKSBkPaOPdGWOlavm+u8Zt1uetGN1aoQDmG0gJQIkwYEkDCSasdc1lKUoFKUoFKUoFXfd7eu0WJd5hwgaoMltWEdpMwfHOrRUTbZUQlIJJIAAEkk4AADM0HQG5vSYxb1JaKVtPkE3IvIVAJN1Q0wyUB3E1mVz04a1hfRjuCbC0XXv/cOphSZBDacwnD3jhOcFI75zi74c8+elevi3Ptw6k36S7nOFe3PHThNRhHhS74aVepxLu/Tu4xQt+o0qZc5wnPjS74a1mmLxs1+82P7cDEcBHnHlnXNPTNt5Vo2s8m9KGCGkCCAkpAv4HW/ex1gVvbaW3RY7M88rAIaUfd9oDsjEgGSYicSQBXKlpfK1qWrFSlFRPeTJ+deTqZXo5uxKpSlS0pSvUpkwKDYPQ1vIpm2/p1K/atAIg5BwCUkYZmLugxB0Fb8n6nhwrnrdHootVrIW4DZ2gfacSoOKGM3ExxESYzwmugbO0UpSlSipQEFRABUQkAqIGAJzgYCcK7cbjl3mqhJ8dNRUaecufGpY5w7qmJ+3Phw+dUyIkn/t17+Y+dTRz8agTPfpw48zUYqapGPvzz5VZ977Kt6yOMtuBtbqSm9dC+zhIhWEKHZnS9OlXga1aba7ecOOAwHln85pzztwtxyzt7d1+xvKbeQUlJ9oSUKByKVagwfgZggirZXVO1djs2potPtpcRMwoHMAgEEQQYJEgyATWrt5OhBUqXY3EkGT1TgKSJvEJQrGfdSL0akkVPX47PG89ytT0q57W3btNlMPsrbwvSRhBMTeGGeGedWyuaylKUClVVh2Y68q602twyBCElRk5ZDX0rPd2ehO1vLBtUWdqATilTpkGAEiQIMA3iM9cY2TTcYDYNnOPuBtlC3FqyShJUoxicBW6twOiNNmKLRaiFvBMpagFDSsMTib6xiBoDiJwIzLdfciy2BJDCO0facXCnFYzBPAQMBGU4mSb5dz89O+unPOfdc+uv4gKcfjw4V5d5w4VNKPXSlzmBw+Fddc8Srvh8vpQJy8uHfU0J19O6vAn00ppiXd8Iju40KfXhUy5zHfUD7qUYrUlImJVCRJIAGJznCBjwppim2ls5LzK2lhJStJSQoApywkdxg90YVyrtXZy7O+4y4IW2soUO9Jj4HPzrra766Vozp12CGrW3aEg/vohR0K2glOEnO7dwwyFcvyf104/jWNKUrk6Mg3V3ItFvV+0AlAMKdXIQDExgJUcsADmJitzbpdGFlsaZWEWh2Z6xxAgQQQEoJITEDHEzqBhWo9mdJ1vYgJevIF0XFoQUXUybowlMyZKSCeMgVeLD0221F2+lhwBUnsFCiJmAUm6MMJu6amSenN5nqOp1fG98dc8Z9edKmkfU6d1agsPTyCqHbLCeLbl5QxGMKABgSc6vtk6brApErD7asyjqwrEmISQrGM8buExJwPT5xHxrYoHPPOtTBzhz+axTZvSVs54lKLU2Dh/MC2sThA6wCT4edZI1bEKiFIOUEZEZ4RmPDLMVm63MVSR/26d/PhUypaftr38+NTBzzzFZWoLW7dQozBxA8Th8f8VZwfh48/iqzab2ISNMft5feqQefyrr+OfWo6v6Rj78851En7a8/GoR9+HP2qNPnpw5mqQXZEEeUc493nVntG49hcJKrIwSoEEhsJwJB92MZ972tJirwMvL1+nrUf541NmqlrG/8Awy2b/wDjb1953/nVXZdwNntns2Nicu0i9xPvk4yc88tAIvg+WMZ1GPvoeFR8YqWoLLZENg3EJTeVeVdSBeUrFSjGZOpOOE1PSnmOfzUKdPLjz51EnnPny0oPQn007+Y4UKcPjp31EPtr38+Nexh8de/nwprcQlGPx07vr36V5d5u+nDu86mlOPP09K8ucyefOmmJd3mMcufGgTl5ac/ipl368/4oE5eXPOdZpiXd9dO/meNaA6Xt/UWx1DNmWSw3N5QvJS4skZgxeSm6IkYEqrKemPpF6ofo7M4Q4f5y0kYIM/takE6jCBAxCjWj659dfpfMZvuV0qWmxKCXCp9gwChaiVJSBd/bJOAiOzl2RlnWxt5doWfbmzHU2RV55u64G1iHJSCSmIJJKQsApzIEkYitBVOstrW0sLbUpC0mUqSSFA9xGNZ8r43EP6dX9Kvga9qL9av+o0qWpFKUoFKUoFbD6POklTCk2e1KKmDAQsmS1ACQOPVwBh7sYYSK15St56vN2Msl9dUoggEYghJBEEEHEEdxGPdnU9DygMFKAxw58POuetzukJ6wdiOtZP8A9alEXTIMoOhkagjE4SZreGwtvsWxoOMLSoRiPfRJwSsT2ThhphIkV6+e+e/fXC83ldSSTjjJz154eFep8qhHP+Pj41GKvxKMVZtvbWfYKS22wtC3GmwVuOIVfdUEYhLahcBOOM8BV5H31qi2xs0vpbSlQSUPsOmScmlhZAjIkCBoNamtigTvWlp1TVputKS22slsuLR+4pxMlVwXQAhPaVA7VXFe8lnSpaS6JbN1eCroUSkBExBUSpMJEnHKqO37BU5+qIUkfqLMhlMg9kp67EwMv3BgMcJqE7urukhab6bb+qRN64YSlFxUCRgFYicbpxiKi6r6XSy7bZcu3VglxS0JSQoKvIF9SSkiUqAxINQP7zWZAClOpg3zgFqgIlKlKupN1IUCLxgSKtbe774d/UXmS/8AqFulMrDV1bIYuBd28SAkKvXccRAmatdo2e9ZErCSFuO2d1BusPLQoqcecSEdWD2v3iClcA4GcDU21skZC1vgyHltrVcCVMhCocKVdchKkkkJhAKlBOJGJqts+81nU71SXAV3lIyXdvt3ryLxF2+AkmJmBVrse7jn6d5JUlJfRZoBJN0sttoIVhxSYInvqRsXZT7ouuBCGUW594E3kuquuuFIukXQklV69OUQMZrGrxtDelhqzF9Kg4Cyp5CUz+4hESQYwEqSJOV6aulktIcbStMwtN4SCDCsclAH4xNYijc15TCWFOMhLdjdsqFJLhUrrbgS4oEAJi57IJnOdKy6yJUGkhd28EQq6SUyM4JAMZ5waxqp/OvPOFegV5+fpVLtLazVnbLjziW0gTKtYSVGAMVG6lRwBMJPCgq7tan6SOmJLIXZ7EZeBKFulPZbKSpKgmTisEcCmDhNY50idMqrSOosV9pqQS7JQ6uNBdMoTJxxJMDITOrK53r+Kx6pRJkmSdTXlKVKilKUClKUClKUClKUClKUCqvZm1nrOsOMuLbUNUmMOB0I7jVJSg25u501JhCLY2QrIvNxdP8AcpGnfdy0GlbOsVvbdReaWhxMZoIUMZ4HWD46VyrU+x29xlQW04ttQyUhSkKGBGaSDkSPOuvP5bPUXiV1cPvpUSftpz8Na0RsfpotbSAl1Lb8e8u8lwjGRKTBOWJGmM41mux+muxuJJeS4wQRhi6CMclJSDwzAzwmuk/JzXO8WNiJ5x7+cfKox99fT00rHdn7+2B0di1MjGO2oNme0cnI0Se7LUibujbDBAIeZIIKgQ42QUhVy8CFYpvdm9lOGdb8ozKrfzjhz96jH34cKk9cn+pOuow+f+Khd2g0j23G0j+5aE5wkZniQPEga1lsbIqkaeXDh9frUafQajy8uHzqx23fKxMm65amEqEgpvoUQUe0CEkkRwOM8cqxy3dNmz2/ZLrpBIhLceYKoBn591TeorK2CJ79OHHmflUu1WxDSCtxaUJSCSpakpAHEk4aVpDbHT4+qBZmG2oOJcPWkgZCISB8+E1r3bO8lptaptDzjmJIClG6mYm6n2UzAyGlRev4r4t2b3dOFmYSUWQC0OFJheIZQSSMfeVETAgZY1preje+07Qd6y0LvRNxCRdQgHMJHkMTJMCThVlpUW6rClKVjSlKUClKUClKUH//2Q=="/>
          <p:cNvSpPr>
            <a:spLocks noChangeAspect="1" noChangeArrowheads="1"/>
          </p:cNvSpPr>
          <p:nvPr/>
        </p:nvSpPr>
        <p:spPr bwMode="auto">
          <a:xfrm>
            <a:off x="155575" y="-1325563"/>
            <a:ext cx="2771775" cy="276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hQSEBUUExQTFRUVFRkYFxYUFRYWFRgXFhsXFhoYHBsXHCYeGxsjHBcXIC8gIycpLCwsFh8xNTAqNSYrLCkBCQoKDgwOGg8PGiwkHCQsLCwsLCwsLCwsLCwsLCwsLCwsLCwsLCwsLCksLCwsLCwsLCwsLCwsLCwsLCwsLCwsLP/AABEIAOAA4QMBIgACEQEDEQH/xAAcAAEAAAcBAAAAAAAAAAAAAAAAAgMEBQYHCAH/xABCEAABAwEFBAcHAgUDAgcAAAABAgMRAAQSITFBBQZR8AcTImFxgcEyQpGhsdHhFCMIM1Ji8RVy0oLCFyQlNDVDVP/EABgBAQEBAQEAAAAAAAAAAAAAAAACAQME/8QAHxEBAQEBAQACAwEBAAAAAAAAAAERAjESIQNBUTIT/9oADAMBAAIRAxEAPwDRtKUoFKUoFKUoFKUoFKUoFKUoFTbLZlOLShAKlKIAA1JwFSwK330S9HQsrabU+ki0rSbqVZsoVIyHvqTnOiinAzOyay3GKb47jp2bsVCVXC+6+guKIXIIQrsIg3ezKsVZgmMxWrq6A6dCf9NTEx1yZhYAiFRIOKxwAxBzyrn+t6mUl2FKUqWlKUoFKUoFKUoFKUoFKUoFKUoFKUoFKUoFKUoFKUoFKyjdro4tltAWhHVtHEOOylJEgEpESrM5COycZFbS2F0QWOzqC3L9oWBk4UhueN1I+AUTV88WpvUjSez9iPv/AMll1zEAlCFKAJyBIEDzrLtk9DltdgudWwkkSFkqXdJIJuonERkSMx3xvGy2NDSQhtKUJTklICUgdwGGefeZzqpYYvGNMJM+P2+eNdP+UnqPnvjBdx+iFqyP9e6vr1IjqwpsIShU+1F5V5Q00GecRso/fX486V4lIAgQIHlnlUR8vjz+aSSeFurRvLuuxb2uqtAUUhV4FJAUFDgSDEjhmKxB7oKsBm6u0JwAH7iSAQZKpKcZHZ7vGtjHXLI6885V7H1P0+tMjdrUtu6AGVKlq0rQCVdlSAuJ9kAyD2dZxI4ZnHdqdA9sR/JcZeE6nqlQSYPaJTGXva61vvhlprQDHT41N5h8q5R2xufa7KCX7O6hIzVdlAxu4qEgSYAnORVmrsYpBGMaVim3ui6wWpKpZS0syesZ7BBECYAuxGkVN4V8nMlKzzevoetdjSpxF20NJmVNg3wBJlSM8oJiYx0BNYK42UkpUCCCQQRBBGBBByNQpDSlKBSlKBSlKBSlKBSlKBSlKBSlX/dDcx7aD1xoQhJT1jhxCAqYMTKibpgDM8M6C27I2M9anUtMNqcWrID6knBI7zArdG53RKxZ0pctIDz0AwZLSDJEAZKzzUCJGHGsu3e3ZYsTQbYQAITeXhfXBPaWoDHEnwmBAq6Xfp55/Xurvz+OT1x673xAERkIzEAQBGkDKOGlex41Hd9da8uc+HPlXVDxKSTA57zVe0iBAB04T/n0qW0zd8T9tJP+ampHppUW6uTHoy1iO7jzHzqL4/LnnCoQP8R38+NRfjTmPSpaHz14V78c+7h9KH5wdK918/SmmIfjpw5mg8/lzzjQDDuw09PTzr3nnnGjcefHThxofPXhxr0fardtx54NhFnT23FFN9QlDQxKnFCcYAMJ95RSMASaazFeFSTByMGCMDAOMYjTvrEt8ejOy7QF5SS08EkJcbuiScRfEQqDjocTjVLu6ytp9KG2nAtD627Y7N5h6EFReJUZDxUURhICikkpgjOY+McOfh51nrfHKe925lo2e8W3kkpwuOpB6tYOIg8cDKcxBzGNWGuv9q7IatLSmn20uNqIvJVqRiDIgg4DEVz50i9F7mzz1rV52zKg3iO02ST2Vxp7PbMSVREiudmLlYHSlKlpSlKBSlKBSlKBSlVeyNmLtD7bLftOrSgZwCoxJjQZk8AaC67l7oObQtAbTIQMXHIwSMYE/wBSiIAx4xAMdFbE2K1ZGEMsiEJAzzUYAKlQACTGJAGOVSN1N2W7DZkMN4xitZABWo5qMaaQZIAAkxV4A8fjj/mvRxzjj11qEfbx/wA/KK8+GXfGf0qmd2wyh1LSnEhxV0BOOJVJSJiBMEgTJgnKqz7ce/61aUJ+/wCfzXqVQZ8vDUc516R8Mdfh+PnQjmfj+aCqjmDw4ennXqftx589akNuZA8cMe7Ix8j5VPT9ue7w0qVPR8449/PhUX4qEcnnk1F+Kxr38885VFHPP0qGfXnnOouc+fj5VgRSK9/HPOVIo1DHPPJpzzzhUXPPOFeHnn01rPsYXvHuyQtNxDrjRcdeKEpQ8P1K1IIU424odY1dvpiZRgeBEe7+3FslFmWhKwm6SttwqSkPurQgICxecbbVdbKpkGMIq7v70Iaths7xSiQlSHAqU9vAJcJwbWpQVdkwsZZY2jbmwlNupNnTaMldYpKpSyy6tBeSwmL3WribskJCSQASkHBmANQP2cLSUKAUlQuqBEgg4EHjI+NYdsLanUOuNMWa0lkIQppke2hKbyVOnr1goCzASibyi2owJmswsVrS62hxBlLiUqSrKUqEjA5YEYaVu6OdulDo2Oz19c1KrM4ohOBJbUZIQo4yIiFEyYOGFYDXYO19kt2phbDybzbiYUMjmCCOBBAI70g1zFv5uW5s21FpUqbVKmnMO2jvg4KBwI8DABFc+pi5WN0pSpaUpSgUpSgVvPoZ3PSzZxbFg9a8FBExCW8pGZlXHDDCM51h0f7tC3W5DSgerAK3IkdhOkjKSUp/6gMyK6YQgAQMhgAIgACAB3DLuyrpxP2ju/pEPnhOPdVLtK3JYYcdUCUtoUsgZkJBMD4fOqznThWLb22xSXGSQEttqvXnQDZnVLSW+rcWmVMwFKhS0lBJxxArra5yKG37GfXaQkqaR+oS4strvOobXcbYW4haQm+vqskrAT2lQTlWXyGm8VQG28VE+6jU+QmqDYmyGmkpcS2WlXALq3OsDSZkoSSopSjAezAwFSNvuqeK7I22lwqZvuXnS12FrKAEqQkm9Kc8AMONY3FXs7bzL5KUFSViSW3UqacunJVxYBKTxEirgf8AGNWXdxpTjSHHSHIvdUpxtIfbiW1oWpJuqIIIvpi9nFXPae027O0p15aUISMSogDHADvJOEazW79MxPInPnCqPZ28tncfVZ0PtKebi8gOC9hMjvKYxiYyMVo3fbpatFqWUWdS2LPoBCXF4ZqUnEf7QYymTjWF7K2s7ZnkvMrKHEGUqH0IyIOoOBrne3Scuux5Rwnv58Kj/GvM+tYzuJvs3tKz30Sl1EJdbJSCFQDeAkm4STdJ4EHKsm5058flVepa96bratrZ6FNrUhXXASh4tqghU4CCvw0z0rSlk33tzU3LXaBMTLqlZEEe0TwHiMDIMVubp4B/01PtfzxMISoZKzVmjxGeWtc+1y69dJ42HsXpwt7Mhwt2hJUD+4mFJAzCVIjTiDFbG3b6b7HaFJQ8FWZZAErgtlRzF4eyAdVAZ6VztSs0x2ahQOWOOmOXOVS7UF9Wrq7oXcVdKwSgK0vRjdnOMa5i3J6RrTs5QCSXGMZZUTckxKk/0qw+viOhd0N82NpNFxgm8mAtCgbyVKCVeYxKZyJSY0q5dZi229YsTZaCr7iz19qtLyLwAkArKclOKIuNNDKBonG97B2mlxHV3HWnG0ovMvyXUpVNxRUSb4MEXpOKSDBFV9psSFlJUlKrir6L0kJXBAVHdOBzmsI2vYlWVxtwtrdcDqHHH0pAetL6pQ3ZWcey3AhQOCUJHtKJNPBke19glanHG3Xm1LbuOBq4C4lAVdAUsHq19opvj2Z8xYLKVWNxEuqvIQHLS0kzZbNZEIXcQlJBN8Edkg3nCFqOEAX/AHb3j/VXgUoStAbUerWVoIcCruKkpUlQKFApUkEXcanbb2L1yUlBQlaVXiFJJbcBSppSHACCpJQojOQQNMKMVGztpofQSi8LpKVJWhSFpVgqFJViMFAz3iKsfSNuh/qNhW0kDrUqvtE4ALGYPC8mR5g1j6LTabJ1jaFglhKUXW0NqeecS2hTa1oVLi2SmWklCryQ1eUSQY2OnISADGWJA7vCaet8caPNFKilQKVJJBBBBBGBBByNQVs/p03TUzbP1aQOqtHtR7ryRCp/3CFTxKhpjrCuailKUClKnWSyqccShAlS1BKQNScBQbx6F93yzYi+sQq0GU4CQ2nAGYnEycchBGcnY/3Og4VRbPsgaZQ2kQlCAkCZgJAAE8MIB1qrdcCQVKIAF4knAAASSZ0A+FemTJjhbtUm29pFhoKF0FTjbYUvBtJcUEhSo90T8YEiasVg2EtTrlncWUJSW3VtswWHUrUpY7Dt5TCipo3koMKEHWqDalpXaHnS0tSmylKIQ24t26tu9cTZ3UBuFqhRfXeFxSYjOsu2DslLDCEJbbQYSXA2mElwpF48SJy4eFT6pK3ltIbsqzeZRglKevALSicLihIwUJHd3xWMM7PL7rIWly8QoqguloIVJUuz2phQKWyYHVKMTAATnVx2lbxaVPJQeqLLLqmXlEdU4YUy6o4dnq1EC9rJIwzuG6uxgw0s9WhouqvhtC1LbQm6hCQCYEm7eKgBiog5U/YrbVaGbJZypZDTLQxyupGAHzI+Nc6b+7+u7Se1Qwgnqmpy/uVGBWflkNSco6cN6ustAsjazcaxeSMEl2cAREkpEakScgQSdW1z6u/S+Z+ylKVCl53U3pdsFpS80csFoJIQ4nVKgMxjInIgHSum92d42rdZkPsnBWaTF5CgYKTGo4+ByNcl1k24u/DuzbQFplTSj+61MBY4jgoaHyOFVzcZZrbXTzH+nN+z/PESVBWSpugYE8b2QxGNc/1vnph2q3adjtvMLK2lvA3kwEwLw7QV2sxgBr3VoanXpClKVLSrlu9t92xWhD7JhSDMGbqhkUqAOIIq20oOsdyt7m9o2VDybqVx+62FSULxB74N0kE5jKSDV22js5D7ZQuYlJBSopUlSTeQpKhilQIBB01rmPo432Vs219ZBU0sXXUDMjG6RJACgTmdCeNdStuBQlJCkmCCDIUCJBEZgjHvmauXU1SbO2WhlJCZJUZW4qC44rK8tQAvGIGOgEZVV/jXnnOvZ5mvQcfhrz8Na1iSqzoKgspQVJBuqIBKQTBgkSB4fSpn51r0Hme/jx7/ACpOHx5j00oMZ6Rt3/1mzX2olYR1jeMdtvtJzwgi8nHK8a5VNdok8zXKHSJsb9LtS0tD2Q5eTn7LgDiRjmQFgeINT0qMcpSlS0rLei3ZPX7UZkSlqXVezACB2ZBzF8oEAa6ZjEq2X0FWWbY8v+liM/61p7v7eI89N59ZfG7idSeMz8z9+6sT2lvEVoBcuCx2outJupdNoLdxf76bsi6YwF0mFJOsVlcYeXynmPnVnO7AafD9kUGldoKbUCplSVFJXdTILSjdGKCASBINejrXGKXdXZt9QfU8HghTt1ZZdZcWt0IC1OBwCYSlKQEAJEYZYVm8VuUFIjqgAqEh1V0OLIgFt5JPVOJN5I6xMKJjTC9vu+6F3VrBCZIKpAzAOcYH64Vhv+kuN2khdxt20kpDqUBVjtJSFrLbzBN5twi8olKs70HQxfpXqp2ZstdpcQHioosxxC0dU/2rqupdSgdU42SlK+sbIBuZYqq+b17fTYrG7aFAquDsjEXlKUEpEwYkkSYxGNVmyLAGGENC72QAbpUEyTJupUpV1MkwmYAwrXXT5tIosTLQKh1jxJg9kpbBJCsf6lIIEZp7hWX6iva0W64VKJJJJJJJMkk45nOoKUrkspSlApSlBWt7WWLOpjAtqWFwRJStOF5J0JT2TxEcBFFSlApSlApSlArpXoX3pVbNnhDhBcs6g1hiS2EgoUqdfaH/AET3VzVWzOgPahb2kpqTdeaUIkDtI7QwJlRzyxz0kjYx0RHMDn70H24fX18qBPPPIr0D005+HnVJQxh5cBx5wr0+p4fX18qRh3R68416R66enp50a85yHP2rRf8AERs4JfszwGK0LSTdONwgjtZH2ss8zrW9Cnnnk61q7+IOyTs5pYTJRaB2rslKVIUDjoCq4DliEjhWUjnylKVKittdAzHatS+17LafZ7EST7U+1/bGWNalrcHQM92LUiU5tqiTf94Zf0458cKrj/SevG2R9+ec6mz9Tr3VKH355yzqafU8OFemuKm2lslq0IuOoCgIIMwtJ/qQodpCu8EVTWLd8h1C3bQ6+GZ6oOXBcUoFN9SkgFaglRSlRyBOEmauwnv04VGPP5VzqojHnpw48+FaM/iBtCjbGEdq6lmQCCEypRkgkwTAEwBGGem80/8AH64fj51oXp9bjaLZnOzpwkmIUvSIHkTlpUdrjWNKUrmspSlApSlApSlApSlApSlArK+iu0FG2LIRdxcKe0oJHbQpBxOZhWCfeMDWsUrJejZi/taxjtYPpV2BJ7HbxxwT2cToJOMRQdYhPpp3UCcvL3a8AEaR/wBXnUCrSgRKkiYjE1TEy79P6e+hTn56VRu7WaT70mPdCjr8PnVU06FJvJyM8eZrftiIp9fdrA+m9P8A6O9/va0/vRWemO7X+qsD6b//AIZ7/e1x/rRWNcyUpSpaVtfoGtB6y0ons3EKj+68RPfhWqKzrobt4b2mlJH81tbYMgAHsuY+TZGGpFVz6zrxv8ff68+OVTY+p07ufCpQ+/P34VN+5+lemuCMDm7UxI9NPhzpUsc588zUxI55+utRVRGnz04cceda1D/ELYRcsrwGN5bZVjlgoDhnePH4Vt5P/HTv58KxfpQ3dVbNmOoQm84iHGxreQcQP7igqA43qjpccv0r2KzbcrontVvN5QVZ2ReHWuJxKhGCUEgnEiTgBBxwiuS2GMMKWoJQkqUowEpBJJOgAxJqFxspJSoEEEggiCCMCCDka6PXu7ZNg7OeeaH7obKeucF9a1r9hMAQE3ruEQYxnE1zlaLQpxalrJUpaipSjmVKMknvJNbgl0pSsClKUCrnsLdt+2LKWEXyIvdpIuhRi8bxHZnM6YcRVsqdY7YtpxLjaihaTKVJMEGgzOw9D1ucAKupamf5i5IggCbgVnJ+GMSJvdi6DjA620pmDKW0EiZwhSiJkR7oqPdPpk9lu2p4Dr0A6RBWgAknOSnj7PHadmtCHEBaFJUhQJSpJBSQYOY8RPCvRxxx05dddRgln6GLEk9pb6xEQVpTrN7so4YVf9i7k2SyO9ayyEuSopXfUVIvAApTJwwnvhRx0rIbv17uFeXfDLjp9q7Tjmfpz+XVeXzqTM53jjhUAT9Brj3/AJqbd+vp9a8CfDTX4VX1E/dS7vrr34firzsN/sqQTxIxgRgD8Dnwq1XfDX8/mp9jeuLCicBnlkR6aVH5JvKuPqskJ7+PvGtYfxB2pKdmISbpK7Qi7KjIuoUSpIkTok5iF8YI2gfHQ6iP8VpT+I/aR/8AKsAmCVuKTxICUpJgaSvX3jXjelpClKVgVXbD2j+ntLL2P7TiV4RPZIOEgifGqGlB1u2sFIIyIkeBxH4+dTzn5njwrD+jLeH9Xs9sknrGh1TkkkkpAhUmZKkwTOZnurMJ+p17q9UuzXCzKjH248+dRjnPz/xpUA5xqYk+mvw/z5VNajT9te/nxqYKlp+3158KmDnnmayqjD93uiaw2V5x0N9YpSjdDsLS2mZupCszpKpMcMZzYjnDXnzqADPnn1o+8EIUs+ylJUrDQCT9KhrTX8Qu3SAxZExBl1ZBxkdhKSBkPaOPdGWOlavm+u8Zt1uetGN1aoQDmG0gJQIkwYEkDCSasdc1lKUoFKUoFKUoFXfd7eu0WJd5hwgaoMltWEdpMwfHOrRUTbZUQlIJJIAAEkk4AADM0HQG5vSYxb1JaKVtPkE3IvIVAJN1Q0wyUB3E1mVz04a1hfRjuCbC0XXv/cOphSZBDacwnD3jhOcFI75zi74c8+elevi3Ptw6k36S7nOFe3PHThNRhHhS74aVepxLu/Tu4xQt+o0qZc5wnPjS74a1mmLxs1+82P7cDEcBHnHlnXNPTNt5Vo2s8m9KGCGkCCAkpAv4HW/ex1gVvbaW3RY7M88rAIaUfd9oDsjEgGSYicSQBXKlpfK1qWrFSlFRPeTJ+deTqZXo5uxKpSlS0pSvUpkwKDYPQ1vIpm2/p1K/atAIg5BwCUkYZmLugxB0Fb8n6nhwrnrdHootVrIW4DZ2gfacSoOKGM3ExxESYzwmugbO0UpSlSipQEFRABUQkAqIGAJzgYCcK7cbjl3mqhJ8dNRUaecufGpY5w7qmJ+3Phw+dUyIkn/t17+Y+dTRz8agTPfpw48zUYqapGPvzz5VZ977Kt6yOMtuBtbqSm9dC+zhIhWEKHZnS9OlXga1aba7ecOOAwHln85pzztwtxyzt7d1+xvKbeQUlJ9oSUKByKVagwfgZggirZXVO1djs2potPtpcRMwoHMAgEEQQYJEgyATWrt5OhBUqXY3EkGT1TgKSJvEJQrGfdSL0akkVPX47PG89ytT0q57W3btNlMPsrbwvSRhBMTeGGeGedWyuaylKUClVVh2Y68q602twyBCElRk5ZDX0rPd2ehO1vLBtUWdqATilTpkGAEiQIMA3iM9cY2TTcYDYNnOPuBtlC3FqyShJUoxicBW6twOiNNmKLRaiFvBMpagFDSsMTib6xiBoDiJwIzLdfciy2BJDCO0facXCnFYzBPAQMBGU4mSb5dz89O+unPOfdc+uv4gKcfjw4V5d5w4VNKPXSlzmBw+Fddc8Srvh8vpQJy8uHfU0J19O6vAn00ppiXd8Iju40KfXhUy5zHfUD7qUYrUlImJVCRJIAGJznCBjwppim2ls5LzK2lhJStJSQoApywkdxg90YVyrtXZy7O+4y4IW2soUO9Jj4HPzrra766Vozp12CGrW3aEg/vohR0K2glOEnO7dwwyFcvyf104/jWNKUrk6Mg3V3ItFvV+0AlAMKdXIQDExgJUcsADmJitzbpdGFlsaZWEWh2Z6xxAgQQQEoJITEDHEzqBhWo9mdJ1vYgJevIF0XFoQUXUybowlMyZKSCeMgVeLD0221F2+lhwBUnsFCiJmAUm6MMJu6amSenN5nqOp1fG98dc8Z9edKmkfU6d1agsPTyCqHbLCeLbl5QxGMKABgSc6vtk6brApErD7asyjqwrEmISQrGM8buExJwPT5xHxrYoHPPOtTBzhz+axTZvSVs54lKLU2Dh/MC2sThA6wCT4edZI1bEKiFIOUEZEZ4RmPDLMVm63MVSR/26d/PhUypaftr38+NTBzzzFZWoLW7dQozBxA8Th8f8VZwfh48/iqzab2ISNMft5feqQefyrr+OfWo6v6Rj78851En7a8/GoR9+HP2qNPnpw5mqQXZEEeUc493nVntG49hcJKrIwSoEEhsJwJB92MZ972tJirwMvL1+nrUf541NmqlrG/8Awy2b/wDjb1953/nVXZdwNntns2Nicu0i9xPvk4yc88tAIvg+WMZ1GPvoeFR8YqWoLLZENg3EJTeVeVdSBeUrFSjGZOpOOE1PSnmOfzUKdPLjz51EnnPny0oPQn007+Y4UKcPjp31EPtr38+Nexh8de/nwprcQlGPx07vr36V5d5u+nDu86mlOPP09K8ucyefOmmJd3mMcufGgTl5ac/ipl368/4oE5eXPOdZpiXd9dO/meNaA6Xt/UWx1DNmWSw3N5QvJS4skZgxeSm6IkYEqrKemPpF6ofo7M4Q4f5y0kYIM/takE6jCBAxCjWj659dfpfMZvuV0qWmxKCXCp9gwChaiVJSBd/bJOAiOzl2RlnWxt5doWfbmzHU2RV55u64G1iHJSCSmIJJKQsApzIEkYitBVOstrW0sLbUpC0mUqSSFA9xGNZ8r43EP6dX9Kvga9qL9av+o0qWpFKUoFKUoFbD6POklTCk2e1KKmDAQsmS1ACQOPVwBh7sYYSK15St56vN2Msl9dUoggEYghJBEEEHEEdxGPdnU9DygMFKAxw58POuetzukJ6wdiOtZP8A9alEXTIMoOhkagjE4SZreGwtvsWxoOMLSoRiPfRJwSsT2ThhphIkV6+e+e/fXC83ldSSTjjJz154eFep8qhHP+Pj41GKvxKMVZtvbWfYKS22wtC3GmwVuOIVfdUEYhLahcBOOM8BV5H31qi2xs0vpbSlQSUPsOmScmlhZAjIkCBoNamtigTvWlp1TVputKS22slsuLR+4pxMlVwXQAhPaVA7VXFe8lnSpaS6JbN1eCroUSkBExBUSpMJEnHKqO37BU5+qIUkfqLMhlMg9kp67EwMv3BgMcJqE7urukhab6bb+qRN64YSlFxUCRgFYicbpxiKi6r6XSy7bZcu3VglxS0JSQoKvIF9SSkiUqAxINQP7zWZAClOpg3zgFqgIlKlKupN1IUCLxgSKtbe774d/UXmS/8AqFulMrDV1bIYuBd28SAkKvXccRAmatdo2e9ZErCSFuO2d1BusPLQoqcecSEdWD2v3iClcA4GcDU21skZC1vgyHltrVcCVMhCocKVdchKkkkJhAKlBOJGJqts+81nU71SXAV3lIyXdvt3ryLxF2+AkmJmBVrse7jn6d5JUlJfRZoBJN0sttoIVhxSYInvqRsXZT7ouuBCGUW594E3kuquuuFIukXQklV69OUQMZrGrxtDelhqzF9Kg4Cyp5CUz+4hESQYwEqSJOV6aulktIcbStMwtN4SCDCsclAH4xNYijc15TCWFOMhLdjdsqFJLhUrrbgS4oEAJi57IJnOdKy6yJUGkhd28EQq6SUyM4JAMZ5waxqp/OvPOFegV5+fpVLtLazVnbLjziW0gTKtYSVGAMVG6lRwBMJPCgq7tan6SOmJLIXZ7EZeBKFulPZbKSpKgmTisEcCmDhNY50idMqrSOosV9pqQS7JQ6uNBdMoTJxxJMDITOrK53r+Kx6pRJkmSdTXlKVKilKUClKUClKUClKUClKUCqvZm1nrOsOMuLbUNUmMOB0I7jVJSg25u501JhCLY2QrIvNxdP8AcpGnfdy0GlbOsVvbdReaWhxMZoIUMZ4HWD46VyrU+x29xlQW04ttQyUhSkKGBGaSDkSPOuvP5bPUXiV1cPvpUSftpz8Na0RsfpotbSAl1Lb8e8u8lwjGRKTBOWJGmM41mux+muxuJJeS4wQRhi6CMclJSDwzAzwmuk/JzXO8WNiJ5x7+cfKox99fT00rHdn7+2B0di1MjGO2oNme0cnI0Se7LUibujbDBAIeZIIKgQ42QUhVy8CFYpvdm9lOGdb8ozKrfzjhz96jH34cKk9cn+pOuow+f+Khd2g0j23G0j+5aE5wkZniQPEga1lsbIqkaeXDh9frUafQajy8uHzqx23fKxMm65amEqEgpvoUQUe0CEkkRwOM8cqxy3dNmz2/ZLrpBIhLceYKoBn591TeorK2CJ79OHHmflUu1WxDSCtxaUJSCSpakpAHEk4aVpDbHT4+qBZmG2oOJcPWkgZCISB8+E1r3bO8lptaptDzjmJIClG6mYm6n2UzAyGlRev4r4t2b3dOFmYSUWQC0OFJheIZQSSMfeVETAgZY1preje+07Qd6y0LvRNxCRdQgHMJHkMTJMCThVlpUW6rClKVjSlKUClKUClKUH//2Q=="/>
          <p:cNvSpPr>
            <a:spLocks noChangeAspect="1" noChangeArrowheads="1"/>
          </p:cNvSpPr>
          <p:nvPr/>
        </p:nvSpPr>
        <p:spPr bwMode="auto">
          <a:xfrm>
            <a:off x="307975" y="-1173163"/>
            <a:ext cx="2771775" cy="276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data:image/jpeg;base64,/9j/4AAQSkZJRgABAQAAAQABAAD/2wCEAAkGBhQSEBUUExQTFRUVFRkYFxYUFRYWFRgXFhsXFhoYHBsXHCYeGxsjHBcXIC8gIycpLCwsFh8xNTAqNSYrLCkBCQoKDgwOGg8PGiwkHCQsLCwsLCwsLCwsLCwsLCwsLCwsLCwsLCwsLCksLCwsLCwsLCwsLCwsLCwsLCwsLCwsLP/AABEIAOAA4QMBIgACEQEDEQH/xAAcAAEAAAcBAAAAAAAAAAAAAAAAAgMEBQYHCAH/xABCEAABAwEFBAcHAgUDAgcAAAABAgMRAAQSITFBBQZR8AcTImFxgcEyQpGhsdHhFCMIM1Ji8RVy0oLCFyQlNDVDVP/EABgBAQEBAQEAAAAAAAAAAAAAAAACAQME/8QAHxEBAQEBAQACAwEBAAAAAAAAAAERAjESIQNBUTIT/9oADAMBAAIRAxEAPwDRtKUoFKUoFKUoFKUoFKUoFKUoFTbLZlOLShAKlKIAA1JwFSwK330S9HQsrabU+ki0rSbqVZsoVIyHvqTnOiinAzOyay3GKb47jp2bsVCVXC+6+guKIXIIQrsIg3ezKsVZgmMxWrq6A6dCf9NTEx1yZhYAiFRIOKxwAxBzyrn+t6mUl2FKUqWlKUoFKUoFKUoFKUoFKUoFKUoFKUoFKUoFKUoFKUoFKyjdro4tltAWhHVtHEOOylJEgEpESrM5COycZFbS2F0QWOzqC3L9oWBk4UhueN1I+AUTV88WpvUjSez9iPv/AMll1zEAlCFKAJyBIEDzrLtk9DltdgudWwkkSFkqXdJIJuonERkSMx3xvGy2NDSQhtKUJTklICUgdwGGefeZzqpYYvGNMJM+P2+eNdP+UnqPnvjBdx+iFqyP9e6vr1IjqwpsIShU+1F5V5Q00GecRso/fX486V4lIAgQIHlnlUR8vjz+aSSeFurRvLuuxb2uqtAUUhV4FJAUFDgSDEjhmKxB7oKsBm6u0JwAH7iSAQZKpKcZHZ7vGtjHXLI6885V7H1P0+tMjdrUtu6AGVKlq0rQCVdlSAuJ9kAyD2dZxI4ZnHdqdA9sR/JcZeE6nqlQSYPaJTGXva61vvhlprQDHT41N5h8q5R2xufa7KCX7O6hIzVdlAxu4qEgSYAnORVmrsYpBGMaVim3ui6wWpKpZS0syesZ7BBECYAuxGkVN4V8nMlKzzevoetdjSpxF20NJmVNg3wBJlSM8oJiYx0BNYK42UkpUCCCQQRBBGBBByNQpDSlKBSlKBSlKBSlKBSlKBSlKBSlX/dDcx7aD1xoQhJT1jhxCAqYMTKibpgDM8M6C27I2M9anUtMNqcWrID6knBI7zArdG53RKxZ0pctIDz0AwZLSDJEAZKzzUCJGHGsu3e3ZYsTQbYQAITeXhfXBPaWoDHEnwmBAq6Xfp55/Xurvz+OT1x673xAERkIzEAQBGkDKOGlex41Hd9da8uc+HPlXVDxKSTA57zVe0iBAB04T/n0qW0zd8T9tJP+ampHppUW6uTHoy1iO7jzHzqL4/LnnCoQP8R38+NRfjTmPSpaHz14V78c+7h9KH5wdK918/SmmIfjpw5mg8/lzzjQDDuw09PTzr3nnnGjcefHThxofPXhxr0fardtx54NhFnT23FFN9QlDQxKnFCcYAMJ95RSMASaazFeFSTByMGCMDAOMYjTvrEt8ejOy7QF5SS08EkJcbuiScRfEQqDjocTjVLu6ytp9KG2nAtD627Y7N5h6EFReJUZDxUURhICikkpgjOY+McOfh51nrfHKe925lo2e8W3kkpwuOpB6tYOIg8cDKcxBzGNWGuv9q7IatLSmn20uNqIvJVqRiDIgg4DEVz50i9F7mzz1rV52zKg3iO02ST2Vxp7PbMSVREiudmLlYHSlKlpSlKBSlKBSlKBSlVeyNmLtD7bLftOrSgZwCoxJjQZk8AaC67l7oObQtAbTIQMXHIwSMYE/wBSiIAx4xAMdFbE2K1ZGEMsiEJAzzUYAKlQACTGJAGOVSN1N2W7DZkMN4xitZABWo5qMaaQZIAAkxV4A8fjj/mvRxzjj11qEfbx/wA/KK8+GXfGf0qmd2wyh1LSnEhxV0BOOJVJSJiBMEgTJgnKqz7ce/61aUJ+/wCfzXqVQZ8vDUc516R8Mdfh+PnQjmfj+aCqjmDw4ennXqftx589akNuZA8cMe7Ix8j5VPT9ue7w0qVPR8449/PhUX4qEcnnk1F+Kxr38885VFHPP0qGfXnnOouc+fj5VgRSK9/HPOVIo1DHPPJpzzzhUXPPOFeHnn01rPsYXvHuyQtNxDrjRcdeKEpQ8P1K1IIU424odY1dvpiZRgeBEe7+3FslFmWhKwm6SttwqSkPurQgICxecbbVdbKpkGMIq7v70Iaths7xSiQlSHAqU9vAJcJwbWpQVdkwsZZY2jbmwlNupNnTaMldYpKpSyy6tBeSwmL3WribskJCSQASkHBmANQP2cLSUKAUlQuqBEgg4EHjI+NYdsLanUOuNMWa0lkIQppke2hKbyVOnr1goCzASibyi2owJmswsVrS62hxBlLiUqSrKUqEjA5YEYaVu6OdulDo2Oz19c1KrM4ohOBJbUZIQo4yIiFEyYOGFYDXYO19kt2phbDybzbiYUMjmCCOBBAI70g1zFv5uW5s21FpUqbVKmnMO2jvg4KBwI8DABFc+pi5WN0pSpaUpSgUpSgVvPoZ3PSzZxbFg9a8FBExCW8pGZlXHDDCM51h0f7tC3W5DSgerAK3IkdhOkjKSUp/6gMyK6YQgAQMhgAIgACAB3DLuyrpxP2ju/pEPnhOPdVLtK3JYYcdUCUtoUsgZkJBMD4fOqznThWLb22xSXGSQEttqvXnQDZnVLSW+rcWmVMwFKhS0lBJxxArra5yKG37GfXaQkqaR+oS4strvOobXcbYW4haQm+vqskrAT2lQTlWXyGm8VQG28VE+6jU+QmqDYmyGmkpcS2WlXALq3OsDSZkoSSopSjAezAwFSNvuqeK7I22lwqZvuXnS12FrKAEqQkm9Kc8AMONY3FXs7bzL5KUFSViSW3UqacunJVxYBKTxEirgf8AGNWXdxpTjSHHSHIvdUpxtIfbiW1oWpJuqIIIvpi9nFXPae027O0p15aUISMSogDHADvJOEazW79MxPInPnCqPZ28tncfVZ0PtKebi8gOC9hMjvKYxiYyMVo3fbpatFqWUWdS2LPoBCXF4ZqUnEf7QYymTjWF7K2s7ZnkvMrKHEGUqH0IyIOoOBrne3Scuux5Rwnv58Kj/GvM+tYzuJvs3tKz30Sl1EJdbJSCFQDeAkm4STdJ4EHKsm5058flVepa96bratrZ6FNrUhXXASh4tqghU4CCvw0z0rSlk33tzU3LXaBMTLqlZEEe0TwHiMDIMVubp4B/01PtfzxMISoZKzVmjxGeWtc+1y69dJ42HsXpwt7Mhwt2hJUD+4mFJAzCVIjTiDFbG3b6b7HaFJQ8FWZZAErgtlRzF4eyAdVAZ6VztSs0x2ahQOWOOmOXOVS7UF9Wrq7oXcVdKwSgK0vRjdnOMa5i3J6RrTs5QCSXGMZZUTckxKk/0qw+viOhd0N82NpNFxgm8mAtCgbyVKCVeYxKZyJSY0q5dZi229YsTZaCr7iz19qtLyLwAkArKclOKIuNNDKBonG97B2mlxHV3HWnG0ovMvyXUpVNxRUSb4MEXpOKSDBFV9psSFlJUlKrir6L0kJXBAVHdOBzmsI2vYlWVxtwtrdcDqHHH0pAetL6pQ3ZWcey3AhQOCUJHtKJNPBke19glanHG3Xm1LbuOBq4C4lAVdAUsHq19opvj2Z8xYLKVWNxEuqvIQHLS0kzZbNZEIXcQlJBN8Edkg3nCFqOEAX/AHb3j/VXgUoStAbUerWVoIcCruKkpUlQKFApUkEXcanbb2L1yUlBQlaVXiFJJbcBSppSHACCpJQojOQQNMKMVGztpofQSi8LpKVJWhSFpVgqFJViMFAz3iKsfSNuh/qNhW0kDrUqvtE4ALGYPC8mR5g1j6LTabJ1jaFglhKUXW0NqeecS2hTa1oVLi2SmWklCryQ1eUSQY2OnISADGWJA7vCaet8caPNFKilQKVJJBBBBBGBBByNQVs/p03TUzbP1aQOqtHtR7ryRCp/3CFTxKhpjrCuailKUClKnWSyqccShAlS1BKQNScBQbx6F93yzYi+sQq0GU4CQ2nAGYnEycchBGcnY/3Og4VRbPsgaZQ2kQlCAkCZgJAAE8MIB1qrdcCQVKIAF4knAAASSZ0A+FemTJjhbtUm29pFhoKF0FTjbYUvBtJcUEhSo90T8YEiasVg2EtTrlncWUJSW3VtswWHUrUpY7Dt5TCipo3koMKEHWqDalpXaHnS0tSmylKIQ24t26tu9cTZ3UBuFqhRfXeFxSYjOsu2DslLDCEJbbQYSXA2mElwpF48SJy4eFT6pK3ltIbsqzeZRglKevALSicLihIwUJHd3xWMM7PL7rIWly8QoqguloIVJUuz2phQKWyYHVKMTAATnVx2lbxaVPJQeqLLLqmXlEdU4YUy6o4dnq1EC9rJIwzuG6uxgw0s9WhouqvhtC1LbQm6hCQCYEm7eKgBiog5U/YrbVaGbJZypZDTLQxyupGAHzI+Nc6b+7+u7Se1Qwgnqmpy/uVGBWflkNSco6cN6ustAsjazcaxeSMEl2cAREkpEakScgQSdW1z6u/S+Z+ylKVCl53U3pdsFpS80csFoJIQ4nVKgMxjInIgHSum92d42rdZkPsnBWaTF5CgYKTGo4+ByNcl1k24u/DuzbQFplTSj+61MBY4jgoaHyOFVzcZZrbXTzH+nN+z/PESVBWSpugYE8b2QxGNc/1vnph2q3adjtvMLK2lvA3kwEwLw7QV2sxgBr3VoanXpClKVLSrlu9t92xWhD7JhSDMGbqhkUqAOIIq20oOsdyt7m9o2VDybqVx+62FSULxB74N0kE5jKSDV22js5D7ZQuYlJBSopUlSTeQpKhilQIBB01rmPo432Vs219ZBU0sXXUDMjG6RJACgTmdCeNdStuBQlJCkmCCDIUCJBEZgjHvmauXU1SbO2WhlJCZJUZW4qC44rK8tQAvGIGOgEZVV/jXnnOvZ5mvQcfhrz8Na1iSqzoKgspQVJBuqIBKQTBgkSB4fSpn51r0Hme/jx7/ACpOHx5j00oMZ6Rt3/1mzX2olYR1jeMdtvtJzwgi8nHK8a5VNdok8zXKHSJsb9LtS0tD2Q5eTn7LgDiRjmQFgeINT0qMcpSlS0rLei3ZPX7UZkSlqXVezACB2ZBzF8oEAa6ZjEq2X0FWWbY8v+liM/61p7v7eI89N59ZfG7idSeMz8z9+6sT2lvEVoBcuCx2outJupdNoLdxf76bsi6YwF0mFJOsVlcYeXynmPnVnO7AafD9kUGldoKbUCplSVFJXdTILSjdGKCASBINejrXGKXdXZt9QfU8HghTt1ZZdZcWt0IC1OBwCYSlKQEAJEYZYVm8VuUFIjqgAqEh1V0OLIgFt5JPVOJN5I6xMKJjTC9vu+6F3VrBCZIKpAzAOcYH64Vhv+kuN2khdxt20kpDqUBVjtJSFrLbzBN5twi8olKs70HQxfpXqp2ZstdpcQHioosxxC0dU/2rqupdSgdU42SlK+sbIBuZYqq+b17fTYrG7aFAquDsjEXlKUEpEwYkkSYxGNVmyLAGGENC72QAbpUEyTJupUpV1MkwmYAwrXXT5tIosTLQKh1jxJg9kpbBJCsf6lIIEZp7hWX6iva0W64VKJJJJJJJMkk45nOoKUrkspSlApSlBWt7WWLOpjAtqWFwRJStOF5J0JT2TxEcBFFSlApSlApSlArpXoX3pVbNnhDhBcs6g1hiS2EgoUqdfaH/AET3VzVWzOgPahb2kpqTdeaUIkDtI7QwJlRzyxz0kjYx0RHMDn70H24fX18qBPPPIr0D005+HnVJQxh5cBx5wr0+p4fX18qRh3R68416R66enp50a85yHP2rRf8AERs4JfszwGK0LSTdONwgjtZH2ss8zrW9Cnnnk61q7+IOyTs5pYTJRaB2rslKVIUDjoCq4DliEjhWUjnylKVKittdAzHatS+17LafZ7EST7U+1/bGWNalrcHQM92LUiU5tqiTf94Zf0458cKrj/SevG2R9+ec6mz9Tr3VKH355yzqafU8OFemuKm2lslq0IuOoCgIIMwtJ/qQodpCu8EVTWLd8h1C3bQ6+GZ6oOXBcUoFN9SkgFaglRSlRyBOEmauwnv04VGPP5VzqojHnpw48+FaM/iBtCjbGEdq6lmQCCEypRkgkwTAEwBGGem80/8AH64fj51oXp9bjaLZnOzpwkmIUvSIHkTlpUdrjWNKUrmspSlApSlApSlApSlApSlArK+iu0FG2LIRdxcKe0oJHbQpBxOZhWCfeMDWsUrJejZi/taxjtYPpV2BJ7HbxxwT2cToJOMRQdYhPpp3UCcvL3a8AEaR/wBXnUCrSgRKkiYjE1TEy79P6e+hTn56VRu7WaT70mPdCjr8PnVU06FJvJyM8eZrftiIp9fdrA+m9P8A6O9/va0/vRWemO7X+qsD6b//AIZ7/e1x/rRWNcyUpSpaVtfoGtB6y0ons3EKj+68RPfhWqKzrobt4b2mlJH81tbYMgAHsuY+TZGGpFVz6zrxv8ff68+OVTY+p07ufCpQ+/P34VN+5+lemuCMDm7UxI9NPhzpUsc588zUxI55+utRVRGnz04cceda1D/ELYRcsrwGN5bZVjlgoDhnePH4Vt5P/HTv58KxfpQ3dVbNmOoQm84iHGxreQcQP7igqA43qjpccv0r2KzbcrontVvN5QVZ2ReHWuJxKhGCUEgnEiTgBBxwiuS2GMMKWoJQkqUowEpBJJOgAxJqFxspJSoEEEggiCCMCCDka6PXu7ZNg7OeeaH7obKeucF9a1r9hMAQE3ruEQYxnE1zlaLQpxalrJUpaipSjmVKMknvJNbgl0pSsClKUCrnsLdt+2LKWEXyIvdpIuhRi8bxHZnM6YcRVsqdY7YtpxLjaihaTKVJMEGgzOw9D1ucAKupamf5i5IggCbgVnJ+GMSJvdi6DjA620pmDKW0EiZwhSiJkR7oqPdPpk9lu2p4Dr0A6RBWgAknOSnj7PHadmtCHEBaFJUhQJSpJBSQYOY8RPCvRxxx05dddRgln6GLEk9pb6xEQVpTrN7so4YVf9i7k2SyO9ayyEuSopXfUVIvAApTJwwnvhRx0rIbv17uFeXfDLjp9q7Tjmfpz+XVeXzqTM53jjhUAT9Brj3/AJqbd+vp9a8CfDTX4VX1E/dS7vrr34firzsN/sqQTxIxgRgD8Dnwq1XfDX8/mp9jeuLCicBnlkR6aVH5JvKuPqskJ7+PvGtYfxB2pKdmISbpK7Qi7KjIuoUSpIkTok5iF8YI2gfHQ6iP8VpT+I/aR/8AKsAmCVuKTxICUpJgaSvX3jXjelpClKVgVXbD2j+ntLL2P7TiV4RPZIOEgifGqGlB1u2sFIIyIkeBxH4+dTzn5njwrD+jLeH9Xs9sknrGh1TkkkkpAhUmZKkwTOZnurMJ+p17q9UuzXCzKjH248+dRjnPz/xpUA5xqYk+mvw/z5VNajT9te/nxqYKlp+3158KmDnnmayqjD93uiaw2V5x0N9YpSjdDsLS2mZupCszpKpMcMZzYjnDXnzqADPnn1o+8EIUs+ylJUrDQCT9KhrTX8Qu3SAxZExBl1ZBxkdhKSBkPaOPdGWOlavm+u8Zt1uetGN1aoQDmG0gJQIkwYEkDCSasdc1lKUoFKUoFKUoFXfd7eu0WJd5hwgaoMltWEdpMwfHOrRUTbZUQlIJJIAAEkk4AADM0HQG5vSYxb1JaKVtPkE3IvIVAJN1Q0wyUB3E1mVz04a1hfRjuCbC0XXv/cOphSZBDacwnD3jhOcFI75zi74c8+elevi3Ptw6k36S7nOFe3PHThNRhHhS74aVepxLu/Tu4xQt+o0qZc5wnPjS74a1mmLxs1+82P7cDEcBHnHlnXNPTNt5Vo2s8m9KGCGkCCAkpAv4HW/ex1gVvbaW3RY7M88rAIaUfd9oDsjEgGSYicSQBXKlpfK1qWrFSlFRPeTJ+deTqZXo5uxKpSlS0pSvUpkwKDYPQ1vIpm2/p1K/atAIg5BwCUkYZmLugxB0Fb8n6nhwrnrdHootVrIW4DZ2gfacSoOKGM3ExxESYzwmugbO0UpSlSipQEFRABUQkAqIGAJzgYCcK7cbjl3mqhJ8dNRUaecufGpY5w7qmJ+3Phw+dUyIkn/t17+Y+dTRz8agTPfpw48zUYqapGPvzz5VZ977Kt6yOMtuBtbqSm9dC+zhIhWEKHZnS9OlXga1aba7ecOOAwHln85pzztwtxyzt7d1+xvKbeQUlJ9oSUKByKVagwfgZggirZXVO1djs2potPtpcRMwoHMAgEEQQYJEgyATWrt5OhBUqXY3EkGT1TgKSJvEJQrGfdSL0akkVPX47PG89ytT0q57W3btNlMPsrbwvSRhBMTeGGeGedWyuaylKUClVVh2Y68q602twyBCElRk5ZDX0rPd2ehO1vLBtUWdqATilTpkGAEiQIMA3iM9cY2TTcYDYNnOPuBtlC3FqyShJUoxicBW6twOiNNmKLRaiFvBMpagFDSsMTib6xiBoDiJwIzLdfciy2BJDCO0facXCnFYzBPAQMBGU4mSb5dz89O+unPOfdc+uv4gKcfjw4V5d5w4VNKPXSlzmBw+Fddc8Srvh8vpQJy8uHfU0J19O6vAn00ppiXd8Iju40KfXhUy5zHfUD7qUYrUlImJVCRJIAGJznCBjwppim2ls5LzK2lhJStJSQoApywkdxg90YVyrtXZy7O+4y4IW2soUO9Jj4HPzrra766Vozp12CGrW3aEg/vohR0K2glOEnO7dwwyFcvyf104/jWNKUrk6Mg3V3ItFvV+0AlAMKdXIQDExgJUcsADmJitzbpdGFlsaZWEWh2Z6xxAgQQQEoJITEDHEzqBhWo9mdJ1vYgJevIF0XFoQUXUybowlMyZKSCeMgVeLD0221F2+lhwBUnsFCiJmAUm6MMJu6amSenN5nqOp1fG98dc8Z9edKmkfU6d1agsPTyCqHbLCeLbl5QxGMKABgSc6vtk6brApErD7asyjqwrEmISQrGM8buExJwPT5xHxrYoHPPOtTBzhz+axTZvSVs54lKLU2Dh/MC2sThA6wCT4edZI1bEKiFIOUEZEZ4RmPDLMVm63MVSR/26d/PhUypaftr38+NTBzzzFZWoLW7dQozBxA8Th8f8VZwfh48/iqzab2ISNMft5feqQefyrr+OfWo6v6Rj78851En7a8/GoR9+HP2qNPnpw5mqQXZEEeUc493nVntG49hcJKrIwSoEEhsJwJB92MZ972tJirwMvL1+nrUf541NmqlrG/8Awy2b/wDjb1953/nVXZdwNntns2Nicu0i9xPvk4yc88tAIvg+WMZ1GPvoeFR8YqWoLLZENg3EJTeVeVdSBeUrFSjGZOpOOE1PSnmOfzUKdPLjz51EnnPny0oPQn007+Y4UKcPjp31EPtr38+Nexh8de/nwprcQlGPx07vr36V5d5u+nDu86mlOPP09K8ucyefOmmJd3mMcufGgTl5ac/ipl368/4oE5eXPOdZpiXd9dO/meNaA6Xt/UWx1DNmWSw3N5QvJS4skZgxeSm6IkYEqrKemPpF6ofo7M4Q4f5y0kYIM/takE6jCBAxCjWj659dfpfMZvuV0qWmxKCXCp9gwChaiVJSBd/bJOAiOzl2RlnWxt5doWfbmzHU2RV55u64G1iHJSCSmIJJKQsApzIEkYitBVOstrW0sLbUpC0mUqSSFA9xGNZ8r43EP6dX9Kvga9qL9av+o0qWpFKUoFKUoFbD6POklTCk2e1KKmDAQsmS1ACQOPVwBh7sYYSK15St56vN2Msl9dUoggEYghJBEEEHEEdxGPdnU9DygMFKAxw58POuetzukJ6wdiOtZP8A9alEXTIMoOhkagjE4SZreGwtvsWxoOMLSoRiPfRJwSsT2ThhphIkV6+e+e/fXC83ldSSTjjJz154eFep8qhHP+Pj41GKvxKMVZtvbWfYKS22wtC3GmwVuOIVfdUEYhLahcBOOM8BV5H31qi2xs0vpbSlQSUPsOmScmlhZAjIkCBoNamtigTvWlp1TVputKS22slsuLR+4pxMlVwXQAhPaVA7VXFe8lnSpaS6JbN1eCroUSkBExBUSpMJEnHKqO37BU5+qIUkfqLMhlMg9kp67EwMv3BgMcJqE7urukhab6bb+qRN64YSlFxUCRgFYicbpxiKi6r6XSy7bZcu3VglxS0JSQoKvIF9SSkiUqAxINQP7zWZAClOpg3zgFqgIlKlKupN1IUCLxgSKtbe774d/UXmS/8AqFulMrDV1bIYuBd28SAkKvXccRAmatdo2e9ZErCSFuO2d1BusPLQoqcecSEdWD2v3iClcA4GcDU21skZC1vgyHltrVcCVMhCocKVdchKkkkJhAKlBOJGJqts+81nU71SXAV3lIyXdvt3ryLxF2+AkmJmBVrse7jn6d5JUlJfRZoBJN0sttoIVhxSYInvqRsXZT7ouuBCGUW594E3kuquuuFIukXQklV69OUQMZrGrxtDelhqzF9Kg4Cyp5CUz+4hESQYwEqSJOV6aulktIcbStMwtN4SCDCsclAH4xNYijc15TCWFOMhLdjdsqFJLhUrrbgS4oEAJi57IJnOdKy6yJUGkhd28EQq6SUyM4JAMZ5waxqp/OvPOFegV5+fpVLtLazVnbLjziW0gTKtYSVGAMVG6lRwBMJPCgq7tan6SOmJLIXZ7EZeBKFulPZbKSpKgmTisEcCmDhNY50idMqrSOosV9pqQS7JQ6uNBdMoTJxxJMDITOrK53r+Kx6pRJkmSdTXlKVKilKUClKUClKUClKUClKUCqvZm1nrOsOMuLbUNUmMOB0I7jVJSg25u501JhCLY2QrIvNxdP8AcpGnfdy0GlbOsVvbdReaWhxMZoIUMZ4HWD46VyrU+x29xlQW04ttQyUhSkKGBGaSDkSPOuvP5bPUXiV1cPvpUSftpz8Na0RsfpotbSAl1Lb8e8u8lwjGRKTBOWJGmM41mux+muxuJJeS4wQRhi6CMclJSDwzAzwmuk/JzXO8WNiJ5x7+cfKox99fT00rHdn7+2B0di1MjGO2oNme0cnI0Se7LUibujbDBAIeZIIKgQ42QUhVy8CFYpvdm9lOGdb8ozKrfzjhz96jH34cKk9cn+pOuow+f+Khd2g0j23G0j+5aE5wkZniQPEga1lsbIqkaeXDh9frUafQajy8uHzqx23fKxMm65amEqEgpvoUQUe0CEkkRwOM8cqxy3dNmz2/ZLrpBIhLceYKoBn591TeorK2CJ79OHHmflUu1WxDSCtxaUJSCSpakpAHEk4aVpDbHT4+qBZmG2oOJcPWkgZCISB8+E1r3bO8lptaptDzjmJIClG6mYm6n2UzAyGlRev4r4t2b3dOFmYSUWQC0OFJheIZQSSMfeVETAgZY1preje+07Qd6y0LvRNxCRdQgHMJHkMTJMCThVlpUW6rClKVjSlKUClKUClKUH//2Q=="/>
          <p:cNvSpPr>
            <a:spLocks noChangeAspect="1" noChangeArrowheads="1"/>
          </p:cNvSpPr>
          <p:nvPr/>
        </p:nvSpPr>
        <p:spPr bwMode="auto">
          <a:xfrm>
            <a:off x="460375" y="-1020763"/>
            <a:ext cx="2771775" cy="276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8" descr="data:image/jpeg;base64,/9j/4AAQSkZJRgABAQAAAQABAAD/2wCEAAkGBhQSEBUUExQTFRUVFRkYFxYUFRYWFRgXFhsXFhoYHBsXHCYeGxsjHBcXIC8gIycpLCwsFh8xNTAqNSYrLCkBCQoKDgwOGg8PGiwkHCQsLCwsLCwsLCwsLCwsLCwsLCwsLCwsLCwsLCksLCwsLCwsLCwsLCwsLCwsLCwsLCwsLP/AABEIAOAA4QMBIgACEQEDEQH/xAAcAAEAAAcBAAAAAAAAAAAAAAAAAgMEBQYHCAH/xABCEAABAwEFBAcHAgUDAgcAAAABAgMRAAQSITFBBQZR8AcTImFxgcEyQpGhsdHhFCMIM1Ji8RVy0oLCFyQlNDVDVP/EABgBAQEBAQEAAAAAAAAAAAAAAAACAQME/8QAHxEBAQEBAQACAwEBAAAAAAAAAAERAjESIQNBUTIT/9oADAMBAAIRAxEAPwDRtKUoFKUoFKUoFKUoFKUoFKUoFTbLZlOLShAKlKIAA1JwFSwK330S9HQsrabU+ki0rSbqVZsoVIyHvqTnOiinAzOyay3GKb47jp2bsVCVXC+6+guKIXIIQrsIg3ezKsVZgmMxWrq6A6dCf9NTEx1yZhYAiFRIOKxwAxBzyrn+t6mUl2FKUqWlKUoFKUoFKUoFKUoFKUoFKUoFKUoFKUoFKUoFKUoFKyjdro4tltAWhHVtHEOOylJEgEpESrM5COycZFbS2F0QWOzqC3L9oWBk4UhueN1I+AUTV88WpvUjSez9iPv/AMll1zEAlCFKAJyBIEDzrLtk9DltdgudWwkkSFkqXdJIJuonERkSMx3xvGy2NDSQhtKUJTklICUgdwGGefeZzqpYYvGNMJM+P2+eNdP+UnqPnvjBdx+iFqyP9e6vr1IjqwpsIShU+1F5V5Q00GecRso/fX486V4lIAgQIHlnlUR8vjz+aSSeFurRvLuuxb2uqtAUUhV4FJAUFDgSDEjhmKxB7oKsBm6u0JwAH7iSAQZKpKcZHZ7vGtjHXLI6885V7H1P0+tMjdrUtu6AGVKlq0rQCVdlSAuJ9kAyD2dZxI4ZnHdqdA9sR/JcZeE6nqlQSYPaJTGXva61vvhlprQDHT41N5h8q5R2xufa7KCX7O6hIzVdlAxu4qEgSYAnORVmrsYpBGMaVim3ui6wWpKpZS0syesZ7BBECYAuxGkVN4V8nMlKzzevoetdjSpxF20NJmVNg3wBJlSM8oJiYx0BNYK42UkpUCCCQQRBBGBBByNQpDSlKBSlKBSlKBSlKBSlKBSlKBSlX/dDcx7aD1xoQhJT1jhxCAqYMTKibpgDM8M6C27I2M9anUtMNqcWrID6knBI7zArdG53RKxZ0pctIDz0AwZLSDJEAZKzzUCJGHGsu3e3ZYsTQbYQAITeXhfXBPaWoDHEnwmBAq6Xfp55/Xurvz+OT1x673xAERkIzEAQBGkDKOGlex41Hd9da8uc+HPlXVDxKSTA57zVe0iBAB04T/n0qW0zd8T9tJP+ampHppUW6uTHoy1iO7jzHzqL4/LnnCoQP8R38+NRfjTmPSpaHz14V78c+7h9KH5wdK918/SmmIfjpw5mg8/lzzjQDDuw09PTzr3nnnGjcefHThxofPXhxr0fardtx54NhFnT23FFN9QlDQxKnFCcYAMJ95RSMASaazFeFSTByMGCMDAOMYjTvrEt8ejOy7QF5SS08EkJcbuiScRfEQqDjocTjVLu6ytp9KG2nAtD627Y7N5h6EFReJUZDxUURhICikkpgjOY+McOfh51nrfHKe925lo2e8W3kkpwuOpB6tYOIg8cDKcxBzGNWGuv9q7IatLSmn20uNqIvJVqRiDIgg4DEVz50i9F7mzz1rV52zKg3iO02ST2Vxp7PbMSVREiudmLlYHSlKlpSlKBSlKBSlKBSlVeyNmLtD7bLftOrSgZwCoxJjQZk8AaC67l7oObQtAbTIQMXHIwSMYE/wBSiIAx4xAMdFbE2K1ZGEMsiEJAzzUYAKlQACTGJAGOVSN1N2W7DZkMN4xitZABWo5qMaaQZIAAkxV4A8fjj/mvRxzjj11qEfbx/wA/KK8+GXfGf0qmd2wyh1LSnEhxV0BOOJVJSJiBMEgTJgnKqz7ce/61aUJ+/wCfzXqVQZ8vDUc516R8Mdfh+PnQjmfj+aCqjmDw4ennXqftx589akNuZA8cMe7Ix8j5VPT9ue7w0qVPR8449/PhUX4qEcnnk1F+Kxr38885VFHPP0qGfXnnOouc+fj5VgRSK9/HPOVIo1DHPPJpzzzhUXPPOFeHnn01rPsYXvHuyQtNxDrjRcdeKEpQ8P1K1IIU424odY1dvpiZRgeBEe7+3FslFmWhKwm6SttwqSkPurQgICxecbbVdbKpkGMIq7v70Iaths7xSiQlSHAqU9vAJcJwbWpQVdkwsZZY2jbmwlNupNnTaMldYpKpSyy6tBeSwmL3WribskJCSQASkHBmANQP2cLSUKAUlQuqBEgg4EHjI+NYdsLanUOuNMWa0lkIQppke2hKbyVOnr1goCzASibyi2owJmswsVrS62hxBlLiUqSrKUqEjA5YEYaVu6OdulDo2Oz19c1KrM4ohOBJbUZIQo4yIiFEyYOGFYDXYO19kt2phbDybzbiYUMjmCCOBBAI70g1zFv5uW5s21FpUqbVKmnMO2jvg4KBwI8DABFc+pi5WN0pSpaUpSgUpSgVvPoZ3PSzZxbFg9a8FBExCW8pGZlXHDDCM51h0f7tC3W5DSgerAK3IkdhOkjKSUp/6gMyK6YQgAQMhgAIgACAB3DLuyrpxP2ju/pEPnhOPdVLtK3JYYcdUCUtoUsgZkJBMD4fOqznThWLb22xSXGSQEttqvXnQDZnVLSW+rcWmVMwFKhS0lBJxxArra5yKG37GfXaQkqaR+oS4strvOobXcbYW4haQm+vqskrAT2lQTlWXyGm8VQG28VE+6jU+QmqDYmyGmkpcS2WlXALq3OsDSZkoSSopSjAezAwFSNvuqeK7I22lwqZvuXnS12FrKAEqQkm9Kc8AMONY3FXs7bzL5KUFSViSW3UqacunJVxYBKTxEirgf8AGNWXdxpTjSHHSHIvdUpxtIfbiW1oWpJuqIIIvpi9nFXPae027O0p15aUISMSogDHADvJOEazW79MxPInPnCqPZ28tncfVZ0PtKebi8gOC9hMjvKYxiYyMVo3fbpatFqWUWdS2LPoBCXF4ZqUnEf7QYymTjWF7K2s7ZnkvMrKHEGUqH0IyIOoOBrne3Scuux5Rwnv58Kj/GvM+tYzuJvs3tKz30Sl1EJdbJSCFQDeAkm4STdJ4EHKsm5058flVepa96bratrZ6FNrUhXXASh4tqghU4CCvw0z0rSlk33tzU3LXaBMTLqlZEEe0TwHiMDIMVubp4B/01PtfzxMISoZKzVmjxGeWtc+1y69dJ42HsXpwt7Mhwt2hJUD+4mFJAzCVIjTiDFbG3b6b7HaFJQ8FWZZAErgtlRzF4eyAdVAZ6VztSs0x2ahQOWOOmOXOVS7UF9Wrq7oXcVdKwSgK0vRjdnOMa5i3J6RrTs5QCSXGMZZUTckxKk/0qw+viOhd0N82NpNFxgm8mAtCgbyVKCVeYxKZyJSY0q5dZi229YsTZaCr7iz19qtLyLwAkArKclOKIuNNDKBonG97B2mlxHV3HWnG0ovMvyXUpVNxRUSb4MEXpOKSDBFV9psSFlJUlKrir6L0kJXBAVHdOBzmsI2vYlWVxtwtrdcDqHHH0pAetL6pQ3ZWcey3AhQOCUJHtKJNPBke19glanHG3Xm1LbuOBq4C4lAVdAUsHq19opvj2Z8xYLKVWNxEuqvIQHLS0kzZbNZEIXcQlJBN8Edkg3nCFqOEAX/AHb3j/VXgUoStAbUerWVoIcCruKkpUlQKFApUkEXcanbb2L1yUlBQlaVXiFJJbcBSppSHACCpJQojOQQNMKMVGztpofQSi8LpKVJWhSFpVgqFJViMFAz3iKsfSNuh/qNhW0kDrUqvtE4ALGYPC8mR5g1j6LTabJ1jaFglhKUXW0NqeecS2hTa1oVLi2SmWklCryQ1eUSQY2OnISADGWJA7vCaet8caPNFKilQKVJJBBBBBGBBByNQVs/p03TUzbP1aQOqtHtR7ryRCp/3CFTxKhpjrCuailKUClKnWSyqccShAlS1BKQNScBQbx6F93yzYi+sQq0GU4CQ2nAGYnEycchBGcnY/3Og4VRbPsgaZQ2kQlCAkCZgJAAE8MIB1qrdcCQVKIAF4knAAASSZ0A+FemTJjhbtUm29pFhoKF0FTjbYUvBtJcUEhSo90T8YEiasVg2EtTrlncWUJSW3VtswWHUrUpY7Dt5TCipo3koMKEHWqDalpXaHnS0tSmylKIQ24t26tu9cTZ3UBuFqhRfXeFxSYjOsu2DslLDCEJbbQYSXA2mElwpF48SJy4eFT6pK3ltIbsqzeZRglKevALSicLihIwUJHd3xWMM7PL7rIWly8QoqguloIVJUuz2phQKWyYHVKMTAATnVx2lbxaVPJQeqLLLqmXlEdU4YUy6o4dnq1EC9rJIwzuG6uxgw0s9WhouqvhtC1LbQm6hCQCYEm7eKgBiog5U/YrbVaGbJZypZDTLQxyupGAHzI+Nc6b+7+u7Se1Qwgnqmpy/uVGBWflkNSco6cN6ustAsjazcaxeSMEl2cAREkpEakScgQSdW1z6u/S+Z+ylKVCl53U3pdsFpS80csFoJIQ4nVKgMxjInIgHSum92d42rdZkPsnBWaTF5CgYKTGo4+ByNcl1k24u/DuzbQFplTSj+61MBY4jgoaHyOFVzcZZrbXTzH+nN+z/PESVBWSpugYE8b2QxGNc/1vnph2q3adjtvMLK2lvA3kwEwLw7QV2sxgBr3VoanXpClKVLSrlu9t92xWhD7JhSDMGbqhkUqAOIIq20oOsdyt7m9o2VDybqVx+62FSULxB74N0kE5jKSDV22js5D7ZQuYlJBSopUlSTeQpKhilQIBB01rmPo432Vs219ZBU0sXXUDMjG6RJACgTmdCeNdStuBQlJCkmCCDIUCJBEZgjHvmauXU1SbO2WhlJCZJUZW4qC44rK8tQAvGIGOgEZVV/jXnnOvZ5mvQcfhrz8Na1iSqzoKgspQVJBuqIBKQTBgkSB4fSpn51r0Hme/jx7/ACpOHx5j00oMZ6Rt3/1mzX2olYR1jeMdtvtJzwgi8nHK8a5VNdok8zXKHSJsb9LtS0tD2Q5eTn7LgDiRjmQFgeINT0qMcpSlS0rLei3ZPX7UZkSlqXVezACB2ZBzF8oEAa6ZjEq2X0FWWbY8v+liM/61p7v7eI89N59ZfG7idSeMz8z9+6sT2lvEVoBcuCx2outJupdNoLdxf76bsi6YwF0mFJOsVlcYeXynmPnVnO7AafD9kUGldoKbUCplSVFJXdTILSjdGKCASBINejrXGKXdXZt9QfU8HghTt1ZZdZcWt0IC1OBwCYSlKQEAJEYZYVm8VuUFIjqgAqEh1V0OLIgFt5JPVOJN5I6xMKJjTC9vu+6F3VrBCZIKpAzAOcYH64Vhv+kuN2khdxt20kpDqUBVjtJSFrLbzBN5twi8olKs70HQxfpXqp2ZstdpcQHioosxxC0dU/2rqupdSgdU42SlK+sbIBuZYqq+b17fTYrG7aFAquDsjEXlKUEpEwYkkSYxGNVmyLAGGENC72QAbpUEyTJupUpV1MkwmYAwrXXT5tIosTLQKh1jxJg9kpbBJCsf6lIIEZp7hWX6iva0W64VKJJJJJJJMkk45nOoKUrkspSlApSlBWt7WWLOpjAtqWFwRJStOF5J0JT2TxEcBFFSlApSlApSlArpXoX3pVbNnhDhBcs6g1hiS2EgoUqdfaH/AET3VzVWzOgPahb2kpqTdeaUIkDtI7QwJlRzyxz0kjYx0RHMDn70H24fX18qBPPPIr0D005+HnVJQxh5cBx5wr0+p4fX18qRh3R68416R66enp50a85yHP2rRf8AERs4JfszwGK0LSTdONwgjtZH2ss8zrW9Cnnnk61q7+IOyTs5pYTJRaB2rslKVIUDjoCq4DliEjhWUjnylKVKittdAzHatS+17LafZ7EST7U+1/bGWNalrcHQM92LUiU5tqiTf94Zf0458cKrj/SevG2R9+ec6mz9Tr3VKH355yzqafU8OFemuKm2lslq0IuOoCgIIMwtJ/qQodpCu8EVTWLd8h1C3bQ6+GZ6oOXBcUoFN9SkgFaglRSlRyBOEmauwnv04VGPP5VzqojHnpw48+FaM/iBtCjbGEdq6lmQCCEypRkgkwTAEwBGGem80/8AH64fj51oXp9bjaLZnOzpwkmIUvSIHkTlpUdrjWNKUrmspSlApSlApSlApSlApSlArK+iu0FG2LIRdxcKe0oJHbQpBxOZhWCfeMDWsUrJejZi/taxjtYPpV2BJ7HbxxwT2cToJOMRQdYhPpp3UCcvL3a8AEaR/wBXnUCrSgRKkiYjE1TEy79P6e+hTn56VRu7WaT70mPdCjr8PnVU06FJvJyM8eZrftiIp9fdrA+m9P8A6O9/va0/vRWemO7X+qsD6b//AIZ7/e1x/rRWNcyUpSpaVtfoGtB6y0ons3EKj+68RPfhWqKzrobt4b2mlJH81tbYMgAHsuY+TZGGpFVz6zrxv8ff68+OVTY+p07ufCpQ+/P34VN+5+lemuCMDm7UxI9NPhzpUsc588zUxI55+utRVRGnz04cceda1D/ELYRcsrwGN5bZVjlgoDhnePH4Vt5P/HTv58KxfpQ3dVbNmOoQm84iHGxreQcQP7igqA43qjpccv0r2KzbcrontVvN5QVZ2ReHWuJxKhGCUEgnEiTgBBxwiuS2GMMKWoJQkqUowEpBJJOgAxJqFxspJSoEEEggiCCMCCDka6PXu7ZNg7OeeaH7obKeucF9a1r9hMAQE3ruEQYxnE1zlaLQpxalrJUpaipSjmVKMknvJNbgl0pSsClKUCrnsLdt+2LKWEXyIvdpIuhRi8bxHZnM6YcRVsqdY7YtpxLjaihaTKVJMEGgzOw9D1ucAKupamf5i5IggCbgVnJ+GMSJvdi6DjA620pmDKW0EiZwhSiJkR7oqPdPpk9lu2p4Dr0A6RBWgAknOSnj7PHadmtCHEBaFJUhQJSpJBSQYOY8RPCvRxxx05dddRgln6GLEk9pb6xEQVpTrN7so4YVf9i7k2SyO9ayyEuSopXfUVIvAApTJwwnvhRx0rIbv17uFeXfDLjp9q7Tjmfpz+XVeXzqTM53jjhUAT9Brj3/AJqbd+vp9a8CfDTX4VX1E/dS7vrr34firzsN/sqQTxIxgRgD8Dnwq1XfDX8/mp9jeuLCicBnlkR6aVH5JvKuPqskJ7+PvGtYfxB2pKdmISbpK7Qi7KjIuoUSpIkTok5iF8YI2gfHQ6iP8VpT+I/aR/8AKsAmCVuKTxICUpJgaSvX3jXjelpClKVgVXbD2j+ntLL2P7TiV4RPZIOEgifGqGlB1u2sFIIyIkeBxH4+dTzn5njwrD+jLeH9Xs9sknrGh1TkkkkpAhUmZKkwTOZnurMJ+p17q9UuzXCzKjH248+dRjnPz/xpUA5xqYk+mvw/z5VNajT9te/nxqYKlp+3158KmDnnmayqjD93uiaw2V5x0N9YpSjdDsLS2mZupCszpKpMcMZzYjnDXnzqADPnn1o+8EIUs+ylJUrDQCT9KhrTX8Qu3SAxZExBl1ZBxkdhKSBkPaOPdGWOlavm+u8Zt1uetGN1aoQDmG0gJQIkwYEkDCSasdc1lKUoFKUoFKUoFXfd7eu0WJd5hwgaoMltWEdpMwfHOrRUTbZUQlIJJIAAEkk4AADM0HQG5vSYxb1JaKVtPkE3IvIVAJN1Q0wyUB3E1mVz04a1hfRjuCbC0XXv/cOphSZBDacwnD3jhOcFI75zi74c8+elevi3Ptw6k36S7nOFe3PHThNRhHhS74aVepxLu/Tu4xQt+o0qZc5wnPjS74a1mmLxs1+82P7cDEcBHnHlnXNPTNt5Vo2s8m9KGCGkCCAkpAv4HW/ex1gVvbaW3RY7M88rAIaUfd9oDsjEgGSYicSQBXKlpfK1qWrFSlFRPeTJ+deTqZXo5uxKpSlS0pSvUpkwKDYPQ1vIpm2/p1K/atAIg5BwCUkYZmLugxB0Fb8n6nhwrnrdHootVrIW4DZ2gfacSoOKGM3ExxESYzwmugbO0UpSlSipQEFRABUQkAqIGAJzgYCcK7cbjl3mqhJ8dNRUaecufGpY5w7qmJ+3Phw+dUyIkn/t17+Y+dTRz8agTPfpw48zUYqapGPvzz5VZ977Kt6yOMtuBtbqSm9dC+zhIhWEKHZnS9OlXga1aba7ecOOAwHln85pzztwtxyzt7d1+xvKbeQUlJ9oSUKByKVagwfgZggirZXVO1djs2potPtpcRMwoHMAgEEQQYJEgyATWrt5OhBUqXY3EkGT1TgKSJvEJQrGfdSL0akkVPX47PG89ytT0q57W3btNlMPsrbwvSRhBMTeGGeGedWyuaylKUClVVh2Y68q602twyBCElRk5ZDX0rPd2ehO1vLBtUWdqATilTpkGAEiQIMA3iM9cY2TTcYDYNnOPuBtlC3FqyShJUoxicBW6twOiNNmKLRaiFvBMpagFDSsMTib6xiBoDiJwIzLdfciy2BJDCO0facXCnFYzBPAQMBGU4mSb5dz89O+unPOfdc+uv4gKcfjw4V5d5w4VNKPXSlzmBw+Fddc8Srvh8vpQJy8uHfU0J19O6vAn00ppiXd8Iju40KfXhUy5zHfUD7qUYrUlImJVCRJIAGJznCBjwppim2ls5LzK2lhJStJSQoApywkdxg90YVyrtXZy7O+4y4IW2soUO9Jj4HPzrra766Vozp12CGrW3aEg/vohR0K2glOEnO7dwwyFcvyf104/jWNKUrk6Mg3V3ItFvV+0AlAMKdXIQDExgJUcsADmJitzbpdGFlsaZWEWh2Z6xxAgQQQEoJITEDHEzqBhWo9mdJ1vYgJevIF0XFoQUXUybowlMyZKSCeMgVeLD0221F2+lhwBUnsFCiJmAUm6MMJu6amSenN5nqOp1fG98dc8Z9edKmkfU6d1agsPTyCqHbLCeLbl5QxGMKABgSc6vtk6brApErD7asyjqwrEmISQrGM8buExJwPT5xHxrYoHPPOtTBzhz+axTZvSVs54lKLU2Dh/MC2sThA6wCT4edZI1bEKiFIOUEZEZ4RmPDLMVm63MVSR/26d/PhUypaftr38+NTBzzzFZWoLW7dQozBxA8Th8f8VZwfh48/iqzab2ISNMft5feqQefyrr+OfWo6v6Rj78851En7a8/GoR9+HP2qNPnpw5mqQXZEEeUc493nVntG49hcJKrIwSoEEhsJwJB92MZ972tJirwMvL1+nrUf541NmqlrG/8Awy2b/wDjb1953/nVXZdwNntns2Nicu0i9xPvk4yc88tAIvg+WMZ1GPvoeFR8YqWoLLZENg3EJTeVeVdSBeUrFSjGZOpOOE1PSnmOfzUKdPLjz51EnnPny0oPQn007+Y4UKcPjp31EPtr38+Nexh8de/nwprcQlGPx07vr36V5d5u+nDu86mlOPP09K8ucyefOmmJd3mMcufGgTl5ac/ipl368/4oE5eXPOdZpiXd9dO/meNaA6Xt/UWx1DNmWSw3N5QvJS4skZgxeSm6IkYEqrKemPpF6ofo7M4Q4f5y0kYIM/takE6jCBAxCjWj659dfpfMZvuV0qWmxKCXCp9gwChaiVJSBd/bJOAiOzl2RlnWxt5doWfbmzHU2RV55u64G1iHJSCSmIJJKQsApzIEkYitBVOstrW0sLbUpC0mUqSSFA9xGNZ8r43EP6dX9Kvga9qL9av+o0qWpFKUoFKUoFbD6POklTCk2e1KKmDAQsmS1ACQOPVwBh7sYYSK15St56vN2Msl9dUoggEYghJBEEEHEEdxGPdnU9DygMFKAxw58POuetzukJ6wdiOtZP8A9alEXTIMoOhkagjE4SZreGwtvsWxoOMLSoRiPfRJwSsT2ThhphIkV6+e+e/fXC83ldSSTjjJz154eFep8qhHP+Pj41GKvxKMVZtvbWfYKS22wtC3GmwVuOIVfdUEYhLahcBOOM8BV5H31qi2xs0vpbSlQSUPsOmScmlhZAjIkCBoNamtigTvWlp1TVputKS22slsuLR+4pxMlVwXQAhPaVA7VXFe8lnSpaS6JbN1eCroUSkBExBUSpMJEnHKqO37BU5+qIUkfqLMhlMg9kp67EwMv3BgMcJqE7urukhab6bb+qRN64YSlFxUCRgFYicbpxiKi6r6XSy7bZcu3VglxS0JSQoKvIF9SSkiUqAxINQP7zWZAClOpg3zgFqgIlKlKupN1IUCLxgSKtbe774d/UXmS/8AqFulMrDV1bIYuBd28SAkKvXccRAmatdo2e9ZErCSFuO2d1BusPLQoqcecSEdWD2v3iClcA4GcDU21skZC1vgyHltrVcCVMhCocKVdchKkkkJhAKlBOJGJqts+81nU71SXAV3lIyXdvt3ryLxF2+AkmJmBVrse7jn6d5JUlJfRZoBJN0sttoIVhxSYInvqRsXZT7ouuBCGUW594E3kuquuuFIukXQklV69OUQMZrGrxtDelhqzF9Kg4Cyp5CUz+4hESQYwEqSJOV6aulktIcbStMwtN4SCDCsclAH4xNYijc15TCWFOMhLdjdsqFJLhUrrbgS4oEAJi57IJnOdKy6yJUGkhd28EQq6SUyM4JAMZ5waxqp/OvPOFegV5+fpVLtLazVnbLjziW0gTKtYSVGAMVG6lRwBMJPCgq7tan6SOmJLIXZ7EZeBKFulPZbKSpKgmTisEcCmDhNY50idMqrSOosV9pqQS7JQ6uNBdMoTJxxJMDITOrK53r+Kx6pRJkmSdTXlKVKilKUClKUClKUClKUClKUCqvZm1nrOsOMuLbUNUmMOB0I7jVJSg25u501JhCLY2QrIvNxdP8AcpGnfdy0GlbOsVvbdReaWhxMZoIUMZ4HWD46VyrU+x29xlQW04ttQyUhSkKGBGaSDkSPOuvP5bPUXiV1cPvpUSftpz8Na0RsfpotbSAl1Lb8e8u8lwjGRKTBOWJGmM41mux+muxuJJeS4wQRhi6CMclJSDwzAzwmuk/JzXO8WNiJ5x7+cfKox99fT00rHdn7+2B0di1MjGO2oNme0cnI0Se7LUibujbDBAIeZIIKgQ42QUhVy8CFYpvdm9lOGdb8ozKrfzjhz96jH34cKk9cn+pOuow+f+Khd2g0j23G0j+5aE5wkZniQPEga1lsbIqkaeXDh9frUafQajy8uHzqx23fKxMm65amEqEgpvoUQUe0CEkkRwOM8cqxy3dNmz2/ZLrpBIhLceYKoBn591TeorK2CJ79OHHmflUu1WxDSCtxaUJSCSpakpAHEk4aVpDbHT4+qBZmG2oOJcPWkgZCISB8+E1r3bO8lptaptDzjmJIClG6mYm6n2UzAyGlRev4r4t2b3dOFmYSUWQC0OFJheIZQSSMfeVETAgZY1preje+07Qd6y0LvRNxCRdQgHMJHkMTJMCThVlpUW6rClKVjSlKUClKUClKUH//2Q=="/>
          <p:cNvSpPr>
            <a:spLocks noChangeAspect="1" noChangeArrowheads="1"/>
          </p:cNvSpPr>
          <p:nvPr/>
        </p:nvSpPr>
        <p:spPr bwMode="auto">
          <a:xfrm>
            <a:off x="612775" y="-868363"/>
            <a:ext cx="2771775" cy="276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3562" y="2895600"/>
            <a:ext cx="2662238" cy="265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2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It’s systematic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 is to push requirements into design, coding, and testing.</a:t>
            </a:r>
          </a:p>
          <a:p>
            <a:r>
              <a:rPr lang="en-US" dirty="0" smtClean="0"/>
              <a:t>Everyone has numbers to worry about.</a:t>
            </a:r>
          </a:p>
          <a:p>
            <a:r>
              <a:rPr lang="en-US" dirty="0" smtClean="0"/>
              <a:t>They worry about them early.</a:t>
            </a:r>
          </a:p>
          <a:p>
            <a:r>
              <a:rPr lang="en-US" dirty="0" smtClean="0"/>
              <a:t>Contrasts with, “Wait till it hits the test lab, then tune it.”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12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how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668" y="1371600"/>
            <a:ext cx="6519332" cy="5029199"/>
          </a:xfrm>
        </p:spPr>
      </p:pic>
    </p:spTree>
    <p:extLst>
      <p:ext uri="{BB962C8B-B14F-4D97-AF65-F5344CB8AC3E}">
        <p14:creationId xmlns:p14="http://schemas.microsoft.com/office/powerpoint/2010/main" val="388006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286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Main tool – a spreadsheet</a:t>
            </a:r>
            <a:endParaRPr lang="en-US" dirty="0"/>
          </a:p>
        </p:txBody>
      </p:sp>
      <p:graphicFrame>
        <p:nvGraphicFramePr>
          <p:cNvPr id="4" name="Object 2"/>
          <p:cNvGraphicFramePr>
            <a:graphicFrameLocks/>
          </p:cNvGraphicFramePr>
          <p:nvPr/>
        </p:nvGraphicFramePr>
        <p:xfrm>
          <a:off x="260350" y="1209675"/>
          <a:ext cx="8494713" cy="549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Worksheet" r:id="rId3" imgW="11029680" imgH="5762520" progId="Excel.Sheet.5">
                  <p:embed/>
                </p:oleObj>
              </mc:Choice>
              <mc:Fallback>
                <p:oleObj name="Worksheet" r:id="rId3" imgW="11029680" imgH="5762520" progId="Excel.Sheet.5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30969" b="21489"/>
                      <a:stretch>
                        <a:fillRect/>
                      </a:stretch>
                    </p:blipFill>
                    <p:spPr bwMode="auto">
                      <a:xfrm>
                        <a:off x="260350" y="1209675"/>
                        <a:ext cx="8494713" cy="549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867400" y="2678113"/>
            <a:ext cx="328771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solidFill>
                  <a:srgbClr val="FF0000"/>
                </a:solidFill>
              </a:rPr>
              <a:t>Note: Having everything add up to only 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60% allows for some “blocked time”</a:t>
            </a: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 flipH="1">
            <a:off x="5105400" y="2819400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0" y="2333625"/>
            <a:ext cx="1423988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solidFill>
                  <a:srgbClr val="FF0000"/>
                </a:solidFill>
              </a:rPr>
              <a:t>Note:  These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are </a:t>
            </a:r>
            <a:r>
              <a:rPr lang="en-US" altLang="en-US" sz="1400" b="1">
                <a:solidFill>
                  <a:srgbClr val="FF0000"/>
                </a:solidFill>
              </a:rPr>
              <a:t>all</a:t>
            </a:r>
            <a:r>
              <a:rPr lang="en-US" altLang="en-US" sz="1400">
                <a:solidFill>
                  <a:srgbClr val="FF0000"/>
                </a:solidFill>
              </a:rPr>
              <a:t> resource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consumption</a:t>
            </a:r>
          </a:p>
          <a:p>
            <a:r>
              <a:rPr lang="en-US" altLang="en-US" sz="1400">
                <a:solidFill>
                  <a:srgbClr val="FF0000"/>
                </a:solidFill>
              </a:rPr>
              <a:t>estimates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895350" y="776288"/>
            <a:ext cx="7639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Typical new system design analysis – For a network management system</a:t>
            </a:r>
          </a:p>
        </p:txBody>
      </p:sp>
    </p:spTree>
    <p:extLst>
      <p:ext uri="{BB962C8B-B14F-4D97-AF65-F5344CB8AC3E}">
        <p14:creationId xmlns:p14="http://schemas.microsoft.com/office/powerpoint/2010/main" val="7275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Performance is another quality attribute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 “Software performance engineering” is very similar to “reliability engineering,” already discussed.</a:t>
            </a:r>
          </a:p>
          <a:p>
            <a:r>
              <a:rPr lang="en-US" dirty="0" smtClean="0"/>
              <a:t>Use a spreadsheet,</a:t>
            </a:r>
          </a:p>
          <a:p>
            <a:r>
              <a:rPr lang="en-US" dirty="0" smtClean="0"/>
              <a:t>Give people “budget” accountabilities, and</a:t>
            </a:r>
          </a:p>
          <a:p>
            <a:r>
              <a:rPr lang="en-US" dirty="0" smtClean="0"/>
              <a:t>Put someone in charge.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461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1481</Words>
  <Application>Microsoft Office PowerPoint</Application>
  <PresentationFormat>On-screen Show (4:3)</PresentationFormat>
  <Paragraphs>223</Paragraphs>
  <Slides>32</Slides>
  <Notes>19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Office Theme</vt:lpstr>
      <vt:lpstr>Worksheet</vt:lpstr>
      <vt:lpstr>Performance Metrics and Performance Engineering</vt:lpstr>
      <vt:lpstr>What is performance?</vt:lpstr>
      <vt:lpstr>Customers care about performance</vt:lpstr>
      <vt:lpstr>Software performance engineering</vt:lpstr>
      <vt:lpstr>The key factors all relate</vt:lpstr>
      <vt:lpstr>It’s systematic</vt:lpstr>
      <vt:lpstr>Here’s how</vt:lpstr>
      <vt:lpstr>Main tool – a spreadsheet</vt:lpstr>
      <vt:lpstr>Performance is another quality attribute</vt:lpstr>
      <vt:lpstr>Start with “scenarios”</vt:lpstr>
      <vt:lpstr>Bass’s perf scenarios</vt:lpstr>
      <vt:lpstr>Example scenario</vt:lpstr>
      <vt:lpstr>For an existing development project</vt:lpstr>
      <vt:lpstr>What do you do next?</vt:lpstr>
      <vt:lpstr>The tactics for performance</vt:lpstr>
      <vt:lpstr>Typically…</vt:lpstr>
      <vt:lpstr>Which one’s easier to fix?</vt:lpstr>
      <vt:lpstr>Blocked time, cntd</vt:lpstr>
      <vt:lpstr>Resource consumption?</vt:lpstr>
      <vt:lpstr>Bass’s Performance Remedies</vt:lpstr>
      <vt:lpstr>Resource Demand – example:</vt:lpstr>
      <vt:lpstr>Resource Demand – options:</vt:lpstr>
      <vt:lpstr>Resource Management – example:</vt:lpstr>
      <vt:lpstr>Resource Management – options:</vt:lpstr>
      <vt:lpstr>Resource Arbitration – example:</vt:lpstr>
      <vt:lpstr>Resource Arbitration – options:</vt:lpstr>
      <vt:lpstr>What about multi-processing?</vt:lpstr>
      <vt:lpstr>Multicore issues</vt:lpstr>
      <vt:lpstr>Cloud issues</vt:lpstr>
      <vt:lpstr>Customer expectations</vt:lpstr>
      <vt:lpstr>This is the tail that users see</vt:lpstr>
      <vt:lpstr>Performance Engineering –  There’s a book on it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Metrics and Performance Engineering</dc:title>
  <dc:creator>Steve Chenoweth</dc:creator>
  <cp:lastModifiedBy>Windows User</cp:lastModifiedBy>
  <cp:revision>16</cp:revision>
  <dcterms:created xsi:type="dcterms:W3CDTF">2006-08-16T00:00:00Z</dcterms:created>
  <dcterms:modified xsi:type="dcterms:W3CDTF">2014-05-08T12:18:46Z</dcterms:modified>
</cp:coreProperties>
</file>