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98" r:id="rId15"/>
    <p:sldId id="299" r:id="rId16"/>
    <p:sldId id="300" r:id="rId17"/>
    <p:sldId id="301" r:id="rId18"/>
    <p:sldId id="302" r:id="rId19"/>
    <p:sldId id="303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5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77" r:id="rId37"/>
    <p:sldId id="278" r:id="rId38"/>
    <p:sldId id="279" r:id="rId39"/>
    <p:sldId id="288" r:id="rId40"/>
    <p:sldId id="289" r:id="rId41"/>
    <p:sldId id="290" r:id="rId42"/>
    <p:sldId id="291" r:id="rId43"/>
    <p:sldId id="292" r:id="rId44"/>
    <p:sldId id="294" r:id="rId45"/>
    <p:sldId id="295" r:id="rId46"/>
    <p:sldId id="29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89" autoAdjust="0"/>
  </p:normalViewPr>
  <p:slideViewPr>
    <p:cSldViewPr>
      <p:cViewPr varScale="1">
        <p:scale>
          <a:sx n="65" d="100"/>
          <a:sy n="65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434A7-5F7A-4346-AD56-F242A18E5B42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E2D77-C148-4BFE-B2E5-89C32AA6F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https://arthistory.rice.edu/content.aspx?id=66.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30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http://en.wikipedia.org/wiki/Nile.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366</a:t>
            </a:r>
          </a:p>
          <a:p>
            <a:r>
              <a:rPr lang="en-US" dirty="0" smtClean="0"/>
              <a:t>Image from http://www.pdmi.com/help.htm.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4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23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15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5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7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Medal images from http://arthurmurray-newmexico.com/ballroom-dancing-lessons-program/gold-silver-bronze.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00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http://www.autoalliance.org/auto-innovation/testing.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70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http://cmapspublic3.ihmc.us/rid=1040063289750_1962783788_6111/Problem%20Solving%20-%20Heuristics%20-%20Availability.cmap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1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of the late John Musa from http://www.computer.org/portal/web/computingnow/musa.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http://www.fool.com/investing/general/2013/08/26/renewable-investors-need-to-look-ahead.aspx.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18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B0BCA-5296-4695-A945-31514D0D94B8}" type="slidenum">
              <a:rPr lang="en-US" altLang="en-US" smtClean="0"/>
              <a:pPr eaLnBrk="1" hangingPunct="1"/>
              <a:t>34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495300"/>
            <a:ext cx="4889500" cy="36671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31297B-EEBF-4C3E-B7C4-B3A734CD2C63}" type="slidenum">
              <a:rPr lang="en-US" altLang="en-US" smtClean="0"/>
              <a:pPr eaLnBrk="1" hangingPunct="1"/>
              <a:t>39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EC5E8A-5FDA-4C93-B4B4-9735AB1A0073}" type="slidenum">
              <a:rPr lang="en-US" altLang="en-US" smtClean="0"/>
              <a:pPr eaLnBrk="1" hangingPunct="1"/>
              <a:t>40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0FEC3C-C0D5-4C03-A55E-CCC7D97C2C51}" type="slidenum">
              <a:rPr lang="en-US" altLang="en-US" smtClean="0"/>
              <a:pPr eaLnBrk="1" hangingPunct="1"/>
              <a:t>41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8BFD5-24E9-4D35-BEAB-66B6CB3E85DD}" type="slidenum">
              <a:rPr lang="en-US" altLang="en-US" smtClean="0"/>
              <a:pPr eaLnBrk="1" hangingPunct="1"/>
              <a:t>42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F07050-09AA-483D-9143-16FC28B05209}" type="slidenum">
              <a:rPr lang="en-US" altLang="en-US" smtClean="0"/>
              <a:pPr eaLnBrk="1" hangingPunct="1"/>
              <a:t>43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http://apmblog.compuware.com/2014/04/30/the-problem-with-cloud-slas/.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6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Kan</a:t>
            </a:r>
            <a:r>
              <a:rPr lang="en-US" dirty="0" smtClean="0"/>
              <a:t> p 360.</a:t>
            </a:r>
          </a:p>
          <a:p>
            <a:r>
              <a:rPr lang="en-US" dirty="0" smtClean="0"/>
              <a:t>Image from http://aspiringgentleman.wordpress.com/2013/08/19/if-a-tree-falls-in-the-forest-what-was-the-question/.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5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http://www.compuquip.com/it-services-blog/2011/04/the-public-cloud-isnt-the-panacea-its-being-marketed-as/.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2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9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363-4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3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8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366</a:t>
            </a:r>
          </a:p>
          <a:p>
            <a:r>
              <a:rPr lang="en-US" dirty="0" smtClean="0"/>
              <a:t>Image from http://www.polycom.com/products-services/realpresence-platform/realpresence-collaboration-servers.html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D77-C148-4BFE-B2E5-89C32AA6F4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3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ckyminds.com/sitewide.asp?Function=edetail&amp;ObjectType=ART&amp;ObjectId=322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ddiepatin.com/HEO/nsc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I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Availability Metrics and Reliability/Availability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898775"/>
            <a:ext cx="6400800" cy="1752600"/>
          </a:xfrm>
        </p:spPr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 13</a:t>
            </a:r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1026" name="Picture 2" descr="https://arthistory.rice.edu/uploadedImages/Graduate_Program/Unavail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733800"/>
            <a:ext cx="2143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4958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Left </a:t>
            </a:r>
            <a:r>
              <a:rPr lang="en-US" dirty="0" smtClean="0"/>
              <a:t>– Here’s an availability problem that drives a lot of us crazy – the app is supposed to show a picture of the person you are interacting with but for some reason – on either the person’s part or the app’s part – it supplies a standard person-shaped nothing for you to stare at, complete with a properly lit portrait background.</a:t>
            </a:r>
            <a:endParaRPr lang="en-US" dirty="0"/>
          </a:p>
        </p:txBody>
      </p:sp>
      <p:pic>
        <p:nvPicPr>
          <p:cNvPr id="6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9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engineering,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above are hardware-focused strategies.</a:t>
            </a:r>
          </a:p>
          <a:p>
            <a:r>
              <a:rPr lang="en-US" dirty="0" smtClean="0"/>
              <a:t>Example of a software strategy: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4800600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“My process”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36576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810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3962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41148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4724400"/>
            <a:ext cx="15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 work queue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0" y="3352800"/>
            <a:ext cx="1600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“Watcher”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  <a:endCxn id="4" idx="0"/>
          </p:cNvCxnSpPr>
          <p:nvPr/>
        </p:nvCxnSpPr>
        <p:spPr>
          <a:xfrm flipH="1">
            <a:off x="2781300" y="4000500"/>
            <a:ext cx="1028700" cy="80010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21508" y="3810000"/>
            <a:ext cx="11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Ping / </a:t>
            </a:r>
          </a:p>
          <a:p>
            <a:r>
              <a:rPr lang="en-US" dirty="0" smtClean="0"/>
              <a:t>heartbeat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3505200"/>
            <a:ext cx="187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“Well, he’s dead!”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4800600"/>
            <a:ext cx="1447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Fresh load of “My process”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905000" y="46482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3"/>
          </p:cNvCxnSpPr>
          <p:nvPr/>
        </p:nvCxnSpPr>
        <p:spPr>
          <a:xfrm flipH="1" flipV="1">
            <a:off x="2057400" y="4381500"/>
            <a:ext cx="38100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200" y="5093732"/>
            <a:ext cx="1441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Attach to old </a:t>
            </a:r>
          </a:p>
          <a:p>
            <a:r>
              <a:rPr lang="en-US" dirty="0" smtClean="0"/>
              <a:t>work queue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981200" y="4724400"/>
            <a:ext cx="1676400" cy="1752600"/>
            <a:chOff x="1981200" y="4724400"/>
            <a:chExt cx="1676400" cy="1752600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2133600" y="4724400"/>
              <a:ext cx="1524000" cy="1752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81200" y="4724400"/>
              <a:ext cx="1314450" cy="1752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276600" y="4114800"/>
            <a:ext cx="304800" cy="381000"/>
            <a:chOff x="1981200" y="4724400"/>
            <a:chExt cx="1676400" cy="1752600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2133600" y="4724400"/>
              <a:ext cx="1524000" cy="1752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981200" y="4724400"/>
              <a:ext cx="1314450" cy="1752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7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3" grpId="0"/>
      <p:bldP spid="14" grpId="0"/>
      <p:bldP spid="15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 availability = 99.9+%</a:t>
            </a:r>
          </a:p>
          <a:p>
            <a:r>
              <a:rPr lang="en-US" dirty="0" smtClean="0"/>
              <a:t>Industry standards</a:t>
            </a:r>
          </a:p>
          <a:p>
            <a:r>
              <a:rPr lang="en-US" dirty="0" smtClean="0"/>
              <a:t>Competitive standards</a:t>
            </a:r>
          </a:p>
          <a:p>
            <a:r>
              <a:rPr lang="en-US" dirty="0" smtClean="0"/>
              <a:t>In credit rating business, </a:t>
            </a:r>
          </a:p>
          <a:p>
            <a:pPr lvl="1"/>
            <a:r>
              <a:rPr lang="en-US" dirty="0" smtClean="0"/>
              <a:t>There used to be 3 major services.</a:t>
            </a:r>
          </a:p>
          <a:p>
            <a:pPr lvl="1"/>
            <a:r>
              <a:rPr lang="en-US" dirty="0" smtClean="0"/>
              <a:t>All had similar interfaces.</a:t>
            </a:r>
          </a:p>
          <a:p>
            <a:pPr lvl="1"/>
            <a:r>
              <a:rPr lang="en-US" dirty="0" smtClean="0"/>
              <a:t>Large customers had a 3 way switch.</a:t>
            </a:r>
          </a:p>
          <a:p>
            <a:pPr lvl="1"/>
            <a:r>
              <a:rPr lang="en-US" dirty="0" smtClean="0"/>
              <a:t>If the one they were connected to went down, they just switched to another one.</a:t>
            </a:r>
          </a:p>
          <a:p>
            <a:pPr lvl="1"/>
            <a:r>
              <a:rPr lang="en-US" dirty="0" smtClean="0"/>
              <a:t>Until it went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software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heuristic for large O/S’s is:</a:t>
            </a:r>
          </a:p>
          <a:p>
            <a:pPr lvl="1"/>
            <a:r>
              <a:rPr lang="en-US" dirty="0" smtClean="0"/>
              <a:t>To be at 99.9% availability,</a:t>
            </a:r>
          </a:p>
          <a:p>
            <a:pPr lvl="1"/>
            <a:r>
              <a:rPr lang="en-US" dirty="0" smtClean="0"/>
              <a:t>There has to be 0.01 defect per KLOC per year in the field.</a:t>
            </a:r>
          </a:p>
          <a:p>
            <a:pPr lvl="1"/>
            <a:r>
              <a:rPr lang="en-US" dirty="0" smtClean="0"/>
              <a:t>5.5 </a:t>
            </a:r>
            <a:r>
              <a:rPr lang="en-US" dirty="0" err="1" smtClean="0"/>
              <a:t>sigmas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new</a:t>
            </a:r>
            <a:r>
              <a:rPr lang="en-US" dirty="0" smtClean="0"/>
              <a:t> function development, the defect rate has to be substantially below 1 per KLOC (new or changed).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software features associated with high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Product configuration</a:t>
            </a:r>
          </a:p>
          <a:p>
            <a:r>
              <a:rPr lang="en-US" dirty="0" smtClean="0"/>
              <a:t>Ease of install and uninstall</a:t>
            </a:r>
          </a:p>
          <a:p>
            <a:r>
              <a:rPr lang="en-US" dirty="0" smtClean="0"/>
              <a:t>Performance, especially </a:t>
            </a:r>
            <a:br>
              <a:rPr lang="en-US" dirty="0" smtClean="0"/>
            </a:br>
            <a:r>
              <a:rPr lang="en-US" dirty="0" smtClean="0"/>
              <a:t>the speed of IPL or reboot</a:t>
            </a:r>
          </a:p>
          <a:p>
            <a:r>
              <a:rPr lang="en-US" dirty="0" smtClean="0"/>
              <a:t>Error logs</a:t>
            </a:r>
          </a:p>
          <a:p>
            <a:r>
              <a:rPr lang="en-US" dirty="0" smtClean="0"/>
              <a:t>Internal trace features</a:t>
            </a:r>
          </a:p>
          <a:p>
            <a:r>
              <a:rPr lang="en-US" dirty="0" smtClean="0"/>
              <a:t>Clear and unique messages</a:t>
            </a:r>
          </a:p>
          <a:p>
            <a:r>
              <a:rPr lang="en-US" dirty="0" smtClean="0"/>
              <a:t>Other problem determination </a:t>
            </a:r>
            <a:br>
              <a:rPr lang="en-US" dirty="0" smtClean="0"/>
            </a:br>
            <a:r>
              <a:rPr lang="en-US" dirty="0" smtClean="0"/>
              <a:t>capabilities of the software</a:t>
            </a:r>
          </a:p>
          <a:p>
            <a:endParaRPr lang="en-US" dirty="0"/>
          </a:p>
        </p:txBody>
      </p:sp>
      <p:pic>
        <p:nvPicPr>
          <p:cNvPr id="4098" name="Picture 2" descr="http://www.polycom.com/content/dam/polycom/www/images/products/platform/universal-video-collaboration/realpresence-collaboration-server-rm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524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4495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Remote collaboration – a venue where disruptions are common, but they are expected to be restored quickly.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engineering basics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almost all “quality attributes” (non-functional requirements), the general strategy is this:</a:t>
            </a:r>
          </a:p>
          <a:p>
            <a:pPr lvl="1"/>
            <a:r>
              <a:rPr lang="en-US" dirty="0" smtClean="0"/>
              <a:t>Capture the</a:t>
            </a:r>
            <a:r>
              <a:rPr lang="en-US" b="1" dirty="0" smtClean="0"/>
              <a:t> requirements </a:t>
            </a:r>
            <a:r>
              <a:rPr lang="en-US" dirty="0" smtClean="0"/>
              <a:t>carefully (SLA, etc.)</a:t>
            </a:r>
          </a:p>
          <a:p>
            <a:pPr lvl="2"/>
            <a:r>
              <a:rPr lang="en-US" dirty="0" smtClean="0"/>
              <a:t>Most customers don’t like to talk about it, or have unrealistic expectations</a:t>
            </a:r>
          </a:p>
          <a:p>
            <a:pPr lvl="2"/>
            <a:r>
              <a:rPr lang="en-US" dirty="0" smtClean="0"/>
              <a:t>“How often do you want it to go down?”  “Never!”</a:t>
            </a:r>
          </a:p>
          <a:p>
            <a:pPr lvl="1"/>
            <a:r>
              <a:rPr lang="en-US" dirty="0" smtClean="0"/>
              <a:t>Test against these at the end.</a:t>
            </a:r>
          </a:p>
          <a:p>
            <a:pPr lvl="1"/>
            <a:r>
              <a:rPr lang="en-US" dirty="0" smtClean="0"/>
              <a:t>In the middle, engineer it, versus…</a:t>
            </a:r>
          </a:p>
        </p:txBody>
      </p:sp>
    </p:spTree>
    <p:extLst>
      <p:ext uri="{BB962C8B-B14F-4D97-AF65-F5344CB8AC3E}">
        <p14:creationId xmlns:p14="http://schemas.microsoft.com/office/powerpoint/2010/main" val="340222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“Hope it turns out well in the lab!”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Saying in the system architecture business…</a:t>
            </a:r>
          </a:p>
          <a:p>
            <a:pPr lvl="1"/>
            <a:r>
              <a:rPr lang="en-US" dirty="0" smtClean="0"/>
              <a:t>“Hope is a city on denial.”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Instead,</a:t>
            </a:r>
          </a:p>
          <a:p>
            <a:pPr lvl="1"/>
            <a:r>
              <a:rPr lang="en-US" dirty="0" smtClean="0"/>
              <a:t>Break down requirements into “</a:t>
            </a:r>
            <a:r>
              <a:rPr lang="en-US" b="1" dirty="0" smtClean="0"/>
              <a:t>targets</a:t>
            </a:r>
            <a:r>
              <a:rPr lang="en-US" dirty="0" smtClean="0"/>
              <a:t>” for system components.</a:t>
            </a:r>
          </a:p>
          <a:p>
            <a:pPr lvl="1"/>
            <a:r>
              <a:rPr lang="en-US" dirty="0" smtClean="0"/>
              <a:t>If the system meets these, it will meet the overall requirements.</a:t>
            </a:r>
          </a:p>
          <a:p>
            <a:r>
              <a:rPr lang="en-US" dirty="0" smtClean="0"/>
              <a:t>Then…</a:t>
            </a:r>
            <a:endParaRPr lang="en-US" dirty="0"/>
          </a:p>
        </p:txBody>
      </p:sp>
      <p:pic>
        <p:nvPicPr>
          <p:cNvPr id="4098" name="Picture 2" descr="http://upload.wikimedia.org/wikipedia/commons/thumb/1/1f/Village_on_the_Nile%2C_1891.jpg/330px-Village_on_the_Nile%2C_18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74" y="2209800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2720" y="2819400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Right</a:t>
            </a:r>
            <a:r>
              <a:rPr lang="en-US" dirty="0" smtClean="0"/>
              <a:t> – “Village on the Nile, 1891”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2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targets a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them as far down as needed, to give them to individual people, and/or individual pieces of code or hardware.</a:t>
            </a:r>
          </a:p>
          <a:p>
            <a:r>
              <a:rPr lang="en-US" dirty="0" smtClean="0"/>
              <a:t>These become “</a:t>
            </a:r>
            <a:r>
              <a:rPr lang="en-US" b="1" dirty="0" smtClean="0"/>
              <a:t>budgets</a:t>
            </a:r>
            <a:r>
              <a:rPr lang="en-US" dirty="0" smtClean="0"/>
              <a:t>” for those people to meet.</a:t>
            </a:r>
          </a:p>
          <a:p>
            <a:r>
              <a:rPr lang="en-US" dirty="0" smtClean="0"/>
              <a:t>Socialize all this with a spreadsheet that’s passed around regularly with updates.</a:t>
            </a:r>
          </a:p>
          <a:p>
            <a:r>
              <a:rPr lang="en-US" dirty="0" smtClean="0"/>
              <a:t>Put someone in charge of that!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8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you design…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Everyone makes “</a:t>
            </a:r>
            <a:r>
              <a:rPr lang="en-US" b="1" dirty="0" smtClean="0"/>
              <a:t>estimates</a:t>
            </a:r>
            <a:r>
              <a:rPr lang="en-US" dirty="0" smtClean="0"/>
              <a:t>” of what they think their part will do, and </a:t>
            </a:r>
          </a:p>
          <a:p>
            <a:r>
              <a:rPr lang="en-US" dirty="0"/>
              <a:t>C</a:t>
            </a:r>
            <a:r>
              <a:rPr lang="en-US" dirty="0" smtClean="0"/>
              <a:t>reates a story for why their design will result in that:</a:t>
            </a:r>
          </a:p>
          <a:p>
            <a:pPr lvl="1"/>
            <a:r>
              <a:rPr lang="en-US" dirty="0" smtClean="0"/>
              <a:t>“My classes all have complete error handling and so can’t crash the system,” etc.</a:t>
            </a:r>
          </a:p>
          <a:p>
            <a:r>
              <a:rPr lang="en-US" dirty="0" smtClean="0"/>
              <a:t>Design into the system the ability to measure components.</a:t>
            </a:r>
          </a:p>
          <a:p>
            <a:pPr lvl="1"/>
            <a:r>
              <a:rPr lang="en-US" dirty="0" smtClean="0"/>
              <a:t>Like logs for testing, that say what was running when it crashed.</a:t>
            </a:r>
          </a:p>
          <a:p>
            <a:r>
              <a:rPr lang="en-US" dirty="0" smtClean="0"/>
              <a:t>Writes tests they expect to be run in the lab to verify this.</a:t>
            </a:r>
          </a:p>
          <a:p>
            <a:pPr lvl="1"/>
            <a:r>
              <a:rPr lang="en-US" dirty="0" smtClean="0"/>
              <a:t>Test first, or ASAP, are best, as with everything else.</a:t>
            </a:r>
          </a:p>
          <a:p>
            <a:r>
              <a:rPr lang="en-US" dirty="0" smtClean="0"/>
              <a:t>Compare these to the “budgets” and work on problem areas. </a:t>
            </a:r>
          </a:p>
          <a:p>
            <a:pPr lvl="1"/>
            <a:r>
              <a:rPr lang="en-US" dirty="0" smtClean="0"/>
              <a:t>Does it all add up, on the spreadsheet?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0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you implement and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test results become “measured” values.</a:t>
            </a:r>
          </a:p>
          <a:p>
            <a:r>
              <a:rPr lang="en-US" dirty="0" smtClean="0"/>
              <a:t>These can be combined (added up, etc.) to turn all the guesswork into reality.</a:t>
            </a:r>
          </a:p>
          <a:p>
            <a:pPr lvl="1"/>
            <a:r>
              <a:rPr lang="en-US" dirty="0" smtClean="0"/>
              <a:t>Any team initially has trouble having those earlier guesses be “close.”</a:t>
            </a:r>
          </a:p>
          <a:p>
            <a:pPr lvl="1"/>
            <a:r>
              <a:rPr lang="en-US" dirty="0" smtClean="0"/>
              <a:t>With practice, you get a lot better (on similar kinds of systems).</a:t>
            </a:r>
          </a:p>
          <a:p>
            <a:r>
              <a:rPr lang="en-US" dirty="0" smtClean="0"/>
              <a:t>You are now way better off than sitting in the lab, wondering why pre-release stability testing is going so badly.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2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you ship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happens at the customer site, and</a:t>
            </a:r>
          </a:p>
          <a:p>
            <a:r>
              <a:rPr lang="en-US" dirty="0" smtClean="0"/>
              <a:t>How do you know?</a:t>
            </a:r>
          </a:p>
          <a:p>
            <a:pPr lvl="1"/>
            <a:r>
              <a:rPr lang="en-US" dirty="0" smtClean="0"/>
              <a:t>A starting point is, if you had good records from your testing, then</a:t>
            </a:r>
          </a:p>
          <a:p>
            <a:pPr lvl="1"/>
            <a:r>
              <a:rPr lang="en-US" dirty="0" smtClean="0"/>
              <a:t>You will know it when you see the same thing happen to a customer.</a:t>
            </a:r>
          </a:p>
          <a:p>
            <a:pPr lvl="2"/>
            <a:r>
              <a:rPr lang="en-US" dirty="0" smtClean="0"/>
              <a:t>E.g., same stuff in their error logs, just before it crashed.</a:t>
            </a:r>
          </a:p>
          <a:p>
            <a:r>
              <a:rPr lang="en-US" dirty="0" smtClean="0"/>
              <a:t>You also want statistics on the customer experience…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9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availability?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Ch</a:t>
            </a:r>
            <a:r>
              <a:rPr lang="en-US" dirty="0" smtClean="0"/>
              <a:t> 14 to follow, </a:t>
            </a:r>
            <a:r>
              <a:rPr lang="en-US" dirty="0" err="1" smtClean="0"/>
              <a:t>Kan</a:t>
            </a:r>
            <a:r>
              <a:rPr lang="en-US" dirty="0" smtClean="0"/>
              <a:t> shows that, in his studies, availability stood out as being of highest importance to customer satisfaction.</a:t>
            </a:r>
          </a:p>
          <a:p>
            <a:r>
              <a:rPr lang="en-US" dirty="0" smtClean="0"/>
              <a:t>It’s closely related to </a:t>
            </a:r>
            <a:br>
              <a:rPr lang="en-US" dirty="0" smtClean="0"/>
            </a:br>
            <a:r>
              <a:rPr lang="en-US" dirty="0" smtClean="0"/>
              <a:t>reliability, which we’ve </a:t>
            </a:r>
            <a:br>
              <a:rPr lang="en-US" dirty="0" smtClean="0"/>
            </a:br>
            <a:r>
              <a:rPr lang="en-US" dirty="0" smtClean="0"/>
              <a:t>been studying all along.</a:t>
            </a:r>
          </a:p>
          <a:p>
            <a:endParaRPr lang="en-US" dirty="0"/>
          </a:p>
        </p:txBody>
      </p:sp>
      <p:pic>
        <p:nvPicPr>
          <p:cNvPr id="2050" name="Picture 2" descr="http://media.ycharts.com/charts/e9eda1c2a87e49057c06c9a1354627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2" y="3200400"/>
            <a:ext cx="37052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18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Right </a:t>
            </a:r>
            <a:r>
              <a:rPr lang="en-US" dirty="0" smtClean="0"/>
              <a:t>– We’re not the only ones with availability problems.  Consider the renewable energy industry!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know customer outage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6833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Collect from key customers</a:t>
            </a:r>
          </a:p>
          <a:p>
            <a:r>
              <a:rPr lang="en-US" sz="2800" dirty="0" smtClean="0"/>
              <a:t>Try to derive, </a:t>
            </a:r>
            <a:r>
              <a:rPr lang="en-US" sz="2800" i="1" dirty="0" smtClean="0"/>
              <a:t>from this</a:t>
            </a:r>
            <a:r>
              <a:rPr lang="en-US" sz="2800" dirty="0" smtClean="0"/>
              <a:t>, data like:</a:t>
            </a:r>
          </a:p>
          <a:p>
            <a:pPr lvl="1"/>
            <a:r>
              <a:rPr lang="en-US" sz="2400" dirty="0" smtClean="0"/>
              <a:t>Scheduled hours of operations</a:t>
            </a:r>
          </a:p>
          <a:p>
            <a:pPr lvl="1"/>
            <a:r>
              <a:rPr lang="en-US" sz="2400" dirty="0" smtClean="0"/>
              <a:t>Equivalent </a:t>
            </a:r>
            <a:br>
              <a:rPr lang="en-US" sz="2400" dirty="0" smtClean="0"/>
            </a:br>
            <a:r>
              <a:rPr lang="en-US" sz="2400" dirty="0" smtClean="0"/>
              <a:t>system years of </a:t>
            </a:r>
            <a:br>
              <a:rPr lang="en-US" sz="2400" dirty="0" smtClean="0"/>
            </a:br>
            <a:r>
              <a:rPr lang="en-US" sz="2400" dirty="0" smtClean="0"/>
              <a:t>operations</a:t>
            </a:r>
          </a:p>
          <a:p>
            <a:pPr lvl="1"/>
            <a:r>
              <a:rPr lang="en-US" sz="2400" dirty="0" smtClean="0"/>
              <a:t>Total hours of </a:t>
            </a:r>
            <a:br>
              <a:rPr lang="en-US" sz="2400" dirty="0" smtClean="0"/>
            </a:br>
            <a:r>
              <a:rPr lang="en-US" sz="2400" dirty="0" smtClean="0"/>
              <a:t>downtime</a:t>
            </a:r>
          </a:p>
          <a:p>
            <a:pPr lvl="1"/>
            <a:r>
              <a:rPr lang="en-US" sz="2400" dirty="0" smtClean="0"/>
              <a:t>System </a:t>
            </a:r>
            <a:br>
              <a:rPr lang="en-US" sz="2400" dirty="0" smtClean="0"/>
            </a:br>
            <a:r>
              <a:rPr lang="en-US" sz="2400" dirty="0" smtClean="0"/>
              <a:t>availability</a:t>
            </a:r>
          </a:p>
          <a:p>
            <a:pPr lvl="1"/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Average outages per system per year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downtime (hours) per system per year</a:t>
            </a:r>
          </a:p>
          <a:p>
            <a:pPr lvl="1"/>
            <a:r>
              <a:rPr lang="en-US" dirty="0"/>
              <a:t>Average time (hours) per outage</a:t>
            </a:r>
          </a:p>
          <a:p>
            <a:endParaRPr lang="en-US" dirty="0"/>
          </a:p>
        </p:txBody>
      </p:sp>
      <p:pic>
        <p:nvPicPr>
          <p:cNvPr id="5122" name="Picture 2" descr="http://www.pdmi.com/images/pharmacy-helpde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52849"/>
            <a:ext cx="57435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6260068"/>
            <a:ext cx="544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you mean, you’re down?  Looks ok from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1524000"/>
            <a:ext cx="6644640" cy="4757033"/>
          </a:xfrm>
        </p:spPr>
      </p:pic>
    </p:spTree>
    <p:extLst>
      <p:ext uri="{BB962C8B-B14F-4D97-AF65-F5344CB8AC3E}">
        <p14:creationId xmlns:p14="http://schemas.microsoft.com/office/powerpoint/2010/main" val="34540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causes - from trouble tickets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528572" cy="4800600"/>
          </a:xfrm>
        </p:spPr>
      </p:pic>
    </p:spTree>
    <p:extLst>
      <p:ext uri="{BB962C8B-B14F-4D97-AF65-F5344CB8AC3E}">
        <p14:creationId xmlns:p14="http://schemas.microsoft.com/office/powerpoint/2010/main" val="27383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– narrow down to 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4170666" cy="5218865"/>
          </a:xfrm>
        </p:spPr>
      </p:pic>
    </p:spTree>
    <p:extLst>
      <p:ext uri="{BB962C8B-B14F-4D97-AF65-F5344CB8AC3E}">
        <p14:creationId xmlns:p14="http://schemas.microsoft.com/office/powerpoint/2010/main" val="30741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luck, it trends downward!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93" y="1447800"/>
            <a:ext cx="6860581" cy="4876799"/>
          </a:xfrm>
        </p:spPr>
      </p:pic>
    </p:spTree>
    <p:extLst>
      <p:ext uri="{BB962C8B-B14F-4D97-AF65-F5344CB8AC3E}">
        <p14:creationId xmlns:p14="http://schemas.microsoft.com/office/powerpoint/2010/main" val="18302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is to gain availability from the start of </a:t>
            </a:r>
            <a:r>
              <a:rPr lang="en-US" dirty="0" smtClean="0"/>
              <a:t>development, via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Often related to variances in usage, versus requirements used to build product</a:t>
            </a:r>
          </a:p>
          <a:p>
            <a:pPr lvl="1"/>
            <a:r>
              <a:rPr lang="en-US" dirty="0" smtClean="0"/>
              <a:t>Results in overloads, etc.</a:t>
            </a:r>
          </a:p>
          <a:p>
            <a:r>
              <a:rPr lang="en-US" dirty="0" smtClean="0"/>
              <a:t>Design highest reliability into </a:t>
            </a:r>
            <a:br>
              <a:rPr lang="en-US" dirty="0" smtClean="0"/>
            </a:br>
            <a:r>
              <a:rPr lang="en-US" dirty="0" smtClean="0"/>
              <a:t>strategic parts of the system:</a:t>
            </a:r>
          </a:p>
          <a:p>
            <a:pPr lvl="1"/>
            <a:r>
              <a:rPr lang="en-US" dirty="0" smtClean="0"/>
              <a:t>Start and recovery software have to be “golden.”</a:t>
            </a:r>
          </a:p>
          <a:p>
            <a:pPr lvl="1"/>
            <a:r>
              <a:rPr lang="en-US" dirty="0" smtClean="0"/>
              <a:t>Main features hammered all the time – “silver.”</a:t>
            </a:r>
          </a:p>
          <a:p>
            <a:pPr lvl="1"/>
            <a:r>
              <a:rPr lang="en-US" dirty="0" smtClean="0"/>
              <a:t>Stuff run rarely or which can be restarted – “bronze.”</a:t>
            </a:r>
          </a:p>
          <a:p>
            <a:pPr lvl="1"/>
            <a:r>
              <a:rPr lang="en-US" dirty="0" smtClean="0"/>
              <a:t>Provide tools for problem isolation, at the app level.</a:t>
            </a:r>
            <a:endParaRPr lang="en-US" dirty="0"/>
          </a:p>
        </p:txBody>
      </p:sp>
      <p:sp>
        <p:nvSpPr>
          <p:cNvPr id="4" name="AutoShape 2" descr="http://arthurmurray-newmexico.com/wp-content/uploads/2013/09/gold-silver-bronze.jpg"/>
          <p:cNvSpPr>
            <a:spLocks noChangeAspect="1" noChangeArrowheads="1"/>
          </p:cNvSpPr>
          <p:nvPr/>
        </p:nvSpPr>
        <p:spPr bwMode="auto">
          <a:xfrm>
            <a:off x="155575" y="-944563"/>
            <a:ext cx="30384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arthurmurray-newmexico.com/wp-content/uploads/2013/09/gold-silver-bron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06652"/>
            <a:ext cx="2276475" cy="14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early phases, focus is on defect elimination, like from features.</a:t>
            </a:r>
          </a:p>
          <a:p>
            <a:r>
              <a:rPr lang="en-US" dirty="0" smtClean="0"/>
              <a:t>But, availability could also be considered, like having a target for a “stable” system you can start to test in this way.</a:t>
            </a:r>
          </a:p>
          <a:p>
            <a:r>
              <a:rPr lang="en-US" dirty="0" smtClean="0"/>
              <a:t>Test environment needs </a:t>
            </a:r>
            <a:br>
              <a:rPr lang="en-US" dirty="0" smtClean="0"/>
            </a:br>
            <a:r>
              <a:rPr lang="en-US" dirty="0" smtClean="0"/>
              <a:t>to be like customer.</a:t>
            </a:r>
          </a:p>
          <a:p>
            <a:pPr lvl="1"/>
            <a:r>
              <a:rPr lang="en-US" dirty="0" smtClean="0"/>
              <a:t>Except that activity may </a:t>
            </a:r>
            <a:br>
              <a:rPr lang="en-US" dirty="0" smtClean="0"/>
            </a:br>
            <a:r>
              <a:rPr lang="en-US" dirty="0" smtClean="0"/>
              <a:t>be speeded up, like in </a:t>
            </a:r>
            <a:br>
              <a:rPr lang="en-US" dirty="0" smtClean="0"/>
            </a:br>
            <a:r>
              <a:rPr lang="en-US" dirty="0" smtClean="0"/>
              <a:t>car testing!</a:t>
            </a:r>
            <a:endParaRPr lang="en-US" dirty="0"/>
          </a:p>
        </p:txBody>
      </p:sp>
      <p:pic>
        <p:nvPicPr>
          <p:cNvPr id="4098" name="Picture 2" descr="http://www.autoalliance.org/images/charts/graph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4038600"/>
            <a:ext cx="37052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 to judge availability and its causes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148681"/>
            <a:ext cx="69342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6019800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on “customer satisfaction” next week!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Sample categorization of failures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smtClean="0"/>
              <a:t>Severity: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High:</a:t>
            </a:r>
            <a:r>
              <a:rPr lang="en-US" altLang="en-US" sz="1800" smtClean="0"/>
              <a:t> A major issue where a large piece of functionality or major system component is completely broken. There is no workaround and operation (or testing) cannot continue.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Medium:</a:t>
            </a:r>
            <a:r>
              <a:rPr lang="en-US" altLang="en-US" sz="1800" smtClean="0"/>
              <a:t> A major issue where a large piece of functionality or major system component is not working properly. There is a workaround, however, and operation (or testing) can continue.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Low:</a:t>
            </a:r>
            <a:r>
              <a:rPr lang="en-US" altLang="en-US" sz="1800" smtClean="0"/>
              <a:t> A minor issue that imposes some loss of functionality, but for which there is an acceptable and easily reproducible workaround. Operation (or testing) can proceed without interruption.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smtClean="0"/>
              <a:t>Priority: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High:</a:t>
            </a:r>
            <a:r>
              <a:rPr lang="en-US" altLang="en-US" sz="1800" smtClean="0"/>
              <a:t> This has a major impact on the customer. This must be fixed immediately.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Medium:</a:t>
            </a:r>
            <a:r>
              <a:rPr lang="en-US" altLang="en-US" sz="1800" smtClean="0"/>
              <a:t> This has a major impact on the customer. The problem should be fixed before release of the current version in development, or a patch must be issued if possible.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Low:</a:t>
            </a:r>
            <a:r>
              <a:rPr lang="en-US" altLang="en-US" sz="1800" smtClean="0"/>
              <a:t> This has a minor impact on the customer. The flaw should be fixed if there is time, but it can be deferred until the next release.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6248400"/>
            <a:ext cx="8113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From </a:t>
            </a:r>
            <a:r>
              <a:rPr lang="en-US" altLang="en-US" sz="1400">
                <a:hlinkClick r:id="rId2"/>
              </a:rPr>
              <a:t>http://www.stickyminds.com/sitewide.asp?Function=edetail&amp;ObjectType=ART&amp;ObjectId=3224</a:t>
            </a:r>
            <a:r>
              <a:rPr lang="en-US" altLang="en-US" sz="1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64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Then…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Someone must define how things like “reliability” are measured, in these terms.  Like,</a:t>
            </a:r>
          </a:p>
          <a:p>
            <a:pPr eaLnBrk="1" hangingPunct="1"/>
            <a:r>
              <a:rPr lang="en-US" altLang="en-US" smtClean="0"/>
              <a:t>“Reliability of this system = Frequency of high severity failures.”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241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19800" y="49895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Blue screen of death…</a:t>
            </a:r>
          </a:p>
        </p:txBody>
      </p:sp>
    </p:spTree>
    <p:extLst>
      <p:ext uri="{BB962C8B-B14F-4D97-AF65-F5344CB8AC3E}">
        <p14:creationId xmlns:p14="http://schemas.microsoft.com/office/powerpoint/2010/main" val="24575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Customers want us to provide the data!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5" y="1600200"/>
            <a:ext cx="7252189" cy="4525963"/>
          </a:xfrm>
        </p:spPr>
      </p:pic>
      <p:sp>
        <p:nvSpPr>
          <p:cNvPr id="5" name="Oval 4"/>
          <p:cNvSpPr/>
          <p:nvPr/>
        </p:nvSpPr>
        <p:spPr>
          <a:xfrm>
            <a:off x="3429000" y="2362200"/>
            <a:ext cx="609600" cy="19050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Let’s look at Musa’s process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3200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Based on being able to measure things, to create tests.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New terminology:  “Operational profile”…</a:t>
            </a:r>
          </a:p>
        </p:txBody>
      </p:sp>
      <p:pic>
        <p:nvPicPr>
          <p:cNvPr id="14340" name="Picture 4" descr="Musa's SRET pr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552700"/>
            <a:ext cx="5511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John M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7" y="190499"/>
            <a:ext cx="185737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Operational profile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It’s a quantitative way to characterize how a system will be used.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Like, what’s the mix of the scenarios describing separate activities your system does?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Often built up from statistics on the mix of activities done by individual users or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But the pattern of usage also varies over time…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25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An operational profile over time… a DB server </a:t>
            </a:r>
            <a:br>
              <a:rPr lang="en-US" altLang="en-US" sz="2000" smtClean="0"/>
            </a:br>
            <a:r>
              <a:rPr lang="en-US" altLang="en-US" sz="2000" smtClean="0"/>
              <a:t>for online &amp; other business activity</a:t>
            </a:r>
          </a:p>
        </p:txBody>
      </p:sp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114300" y="685800"/>
          <a:ext cx="8915400" cy="646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art" r:id="rId3" imgW="8915400" imgH="6467290" progId="Excel.Chart.8">
                  <p:embed/>
                </p:oleObj>
              </mc:Choice>
              <mc:Fallback>
                <p:oleObj name="Chart" r:id="rId3" imgW="8915400" imgH="64672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685800"/>
                        <a:ext cx="8915400" cy="646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But, what’s really going on here?</a:t>
            </a:r>
          </a:p>
        </p:txBody>
      </p:sp>
      <p:graphicFrame>
        <p:nvGraphicFramePr>
          <p:cNvPr id="62891" name="Group 427"/>
          <p:cNvGraphicFramePr>
            <a:graphicFrameLocks noGrp="1"/>
          </p:cNvGraphicFramePr>
          <p:nvPr/>
        </p:nvGraphicFramePr>
        <p:xfrm>
          <a:off x="76200" y="1828800"/>
          <a:ext cx="3951288" cy="3330579"/>
        </p:xfrm>
        <a:graphic>
          <a:graphicData uri="http://schemas.openxmlformats.org/drawingml/2006/table">
            <a:tbl>
              <a:tblPr/>
              <a:tblGrid>
                <a:gridCol w="723900"/>
                <a:gridCol w="1219200"/>
                <a:gridCol w="2008188"/>
              </a:tblGrid>
              <a:tr h="3963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Server CPU Load (%)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Start of normal online operations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Morning peak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Afternoon peak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 of internal business day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167" name="Group 703"/>
          <p:cNvGraphicFramePr>
            <a:graphicFrameLocks noGrp="1"/>
          </p:cNvGraphicFramePr>
          <p:nvPr/>
        </p:nvGraphicFramePr>
        <p:xfrm>
          <a:off x="4267200" y="2209800"/>
          <a:ext cx="4724400" cy="3481399"/>
        </p:xfrm>
        <a:graphic>
          <a:graphicData uri="http://schemas.openxmlformats.org/drawingml/2006/table">
            <a:tbl>
              <a:tblPr/>
              <a:tblGrid>
                <a:gridCol w="762000"/>
                <a:gridCol w="1219200"/>
                <a:gridCol w="2743200"/>
              </a:tblGrid>
              <a:tr h="24444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Evening peak from internet usage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11:00 PM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Start of maintenance - backup database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Introduce updates from external batch sources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Run database updates (E.g., accounting cycles)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Scheduled end of 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4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7:00 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161" name="Group 697"/>
          <p:cNvGraphicFramePr>
            <a:graphicFrameLocks noGrp="1"/>
          </p:cNvGraphicFramePr>
          <p:nvPr/>
        </p:nvGraphicFramePr>
        <p:xfrm>
          <a:off x="4267200" y="1814513"/>
          <a:ext cx="4724400" cy="396875"/>
        </p:xfrm>
        <a:graphic>
          <a:graphicData uri="http://schemas.openxmlformats.org/drawingml/2006/table">
            <a:tbl>
              <a:tblPr/>
              <a:tblGrid>
                <a:gridCol w="762000"/>
                <a:gridCol w="1219200"/>
                <a:gridCol w="27432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Server CPU Load (%)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93" marB="4579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4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60413" y="5919788"/>
            <a:ext cx="71024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27938" y="5930900"/>
            <a:ext cx="498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838200" y="76200"/>
            <a:ext cx="689133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tx2"/>
                </a:solidFill>
              </a:rPr>
              <a:t>Here’s a view of an Operational Profile over time and from “events” in that time. The QA scenarios fit in the cycle of a company’s operations (in this case, a telephone company)</a:t>
            </a: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6570663" y="3130550"/>
            <a:ext cx="317500" cy="1454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3119438" y="3673475"/>
            <a:ext cx="66675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Clock</a:t>
            </a: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2720975" y="3929063"/>
            <a:ext cx="2384425" cy="587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All </a:t>
            </a:r>
          </a:p>
          <a:p>
            <a:pPr>
              <a:lnSpc>
                <a:spcPct val="90000"/>
              </a:lnSpc>
            </a:pPr>
            <a:r>
              <a:rPr lang="en-US" altLang="en-US" sz="1200" b="1"/>
              <a:t>busy hour customer care calls</a:t>
            </a:r>
          </a:p>
          <a:p>
            <a:pPr>
              <a:lnSpc>
                <a:spcPct val="90000"/>
              </a:lnSpc>
            </a:pPr>
            <a:r>
              <a:rPr lang="en-US" altLang="en-US" sz="1200" b="1"/>
              <a:t>traffic scheduled activity</a:t>
            </a: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2987675" y="4779963"/>
            <a:ext cx="1268413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Environment</a:t>
            </a:r>
          </a:p>
        </p:txBody>
      </p:sp>
      <p:sp>
        <p:nvSpPr>
          <p:cNvPr id="18441" name="Rectangle 19"/>
          <p:cNvSpPr>
            <a:spLocks noChangeArrowheads="1"/>
          </p:cNvSpPr>
          <p:nvPr/>
        </p:nvSpPr>
        <p:spPr bwMode="auto">
          <a:xfrm>
            <a:off x="2154238" y="5076825"/>
            <a:ext cx="909637" cy="42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Disasters,</a:t>
            </a:r>
          </a:p>
          <a:p>
            <a:pPr>
              <a:lnSpc>
                <a:spcPct val="90000"/>
              </a:lnSpc>
            </a:pPr>
            <a:r>
              <a:rPr lang="en-US" altLang="en-US" sz="1200" b="1"/>
              <a:t>backhoes</a:t>
            </a:r>
          </a:p>
        </p:txBody>
      </p:sp>
      <p:sp>
        <p:nvSpPr>
          <p:cNvPr id="18442" name="Rectangle 20"/>
          <p:cNvSpPr>
            <a:spLocks noChangeArrowheads="1"/>
          </p:cNvSpPr>
          <p:nvPr/>
        </p:nvSpPr>
        <p:spPr bwMode="auto">
          <a:xfrm>
            <a:off x="4292600" y="5041900"/>
            <a:ext cx="5889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affect</a:t>
            </a:r>
          </a:p>
        </p:txBody>
      </p:sp>
      <p:sp>
        <p:nvSpPr>
          <p:cNvPr id="18443" name="Rectangle 21"/>
          <p:cNvSpPr>
            <a:spLocks noChangeArrowheads="1"/>
          </p:cNvSpPr>
          <p:nvPr/>
        </p:nvSpPr>
        <p:spPr bwMode="auto">
          <a:xfrm>
            <a:off x="5605463" y="5027613"/>
            <a:ext cx="1562100" cy="917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NEs</a:t>
            </a:r>
          </a:p>
          <a:p>
            <a:pPr>
              <a:lnSpc>
                <a:spcPct val="90000"/>
              </a:lnSpc>
            </a:pPr>
            <a:r>
              <a:rPr lang="en-US" altLang="en-US" sz="1200" b="1"/>
              <a:t>EMSs</a:t>
            </a:r>
          </a:p>
          <a:p>
            <a:pPr>
              <a:lnSpc>
                <a:spcPct val="90000"/>
              </a:lnSpc>
            </a:pPr>
            <a:r>
              <a:rPr lang="en-US" altLang="en-US" sz="1200" b="1"/>
              <a:t>OSs</a:t>
            </a:r>
          </a:p>
          <a:p>
            <a:pPr>
              <a:lnSpc>
                <a:spcPct val="90000"/>
              </a:lnSpc>
            </a:pPr>
            <a:r>
              <a:rPr lang="en-US" altLang="en-US" sz="1200" b="1"/>
              <a:t>Service provider</a:t>
            </a:r>
          </a:p>
          <a:p>
            <a:pPr>
              <a:lnSpc>
                <a:spcPct val="90000"/>
              </a:lnSpc>
            </a:pPr>
            <a:r>
              <a:rPr lang="en-US" altLang="en-US" sz="1200" b="1"/>
              <a:t>Customer site staff</a:t>
            </a:r>
          </a:p>
        </p:txBody>
      </p:sp>
      <p:sp>
        <p:nvSpPr>
          <p:cNvPr id="18444" name="Rectangle 22"/>
          <p:cNvSpPr>
            <a:spLocks noChangeArrowheads="1"/>
          </p:cNvSpPr>
          <p:nvPr/>
        </p:nvSpPr>
        <p:spPr bwMode="auto">
          <a:xfrm>
            <a:off x="2146300" y="5602288"/>
            <a:ext cx="3073400" cy="587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Network expansion stimuli --</a:t>
            </a:r>
          </a:p>
          <a:p>
            <a:pPr>
              <a:lnSpc>
                <a:spcPct val="90000"/>
              </a:lnSpc>
            </a:pPr>
            <a:r>
              <a:rPr lang="en-US" altLang="en-US" sz="1200" b="1"/>
              <a:t>New business / residential development</a:t>
            </a:r>
          </a:p>
          <a:p>
            <a:pPr>
              <a:lnSpc>
                <a:spcPct val="90000"/>
              </a:lnSpc>
            </a:pPr>
            <a:r>
              <a:rPr lang="en-US" altLang="en-US" sz="1200" b="1"/>
              <a:t>New technology deployment plans</a:t>
            </a:r>
          </a:p>
        </p:txBody>
      </p:sp>
      <p:sp>
        <p:nvSpPr>
          <p:cNvPr id="18445" name="Rectangle 23"/>
          <p:cNvSpPr>
            <a:spLocks noChangeArrowheads="1"/>
          </p:cNvSpPr>
          <p:nvPr/>
        </p:nvSpPr>
        <p:spPr bwMode="auto">
          <a:xfrm>
            <a:off x="4521200" y="2679700"/>
            <a:ext cx="1430338" cy="42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Service provider users</a:t>
            </a:r>
          </a:p>
        </p:txBody>
      </p:sp>
      <p:sp>
        <p:nvSpPr>
          <p:cNvPr id="18446" name="Rectangle 24"/>
          <p:cNvSpPr>
            <a:spLocks noChangeArrowheads="1"/>
          </p:cNvSpPr>
          <p:nvPr/>
        </p:nvSpPr>
        <p:spPr bwMode="auto">
          <a:xfrm>
            <a:off x="6380163" y="3094038"/>
            <a:ext cx="4889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OSs</a:t>
            </a:r>
          </a:p>
        </p:txBody>
      </p:sp>
      <p:sp>
        <p:nvSpPr>
          <p:cNvPr id="18447" name="Rectangle 25"/>
          <p:cNvSpPr>
            <a:spLocks noChangeArrowheads="1"/>
          </p:cNvSpPr>
          <p:nvPr/>
        </p:nvSpPr>
        <p:spPr bwMode="auto">
          <a:xfrm>
            <a:off x="6464300" y="3771900"/>
            <a:ext cx="598488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EMSs</a:t>
            </a:r>
          </a:p>
        </p:txBody>
      </p:sp>
      <p:sp>
        <p:nvSpPr>
          <p:cNvPr id="18448" name="Rectangle 26"/>
          <p:cNvSpPr>
            <a:spLocks noChangeArrowheads="1"/>
          </p:cNvSpPr>
          <p:nvPr/>
        </p:nvSpPr>
        <p:spPr bwMode="auto">
          <a:xfrm>
            <a:off x="6677025" y="4430713"/>
            <a:ext cx="47942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NEs</a:t>
            </a:r>
          </a:p>
        </p:txBody>
      </p:sp>
      <p:sp>
        <p:nvSpPr>
          <p:cNvPr id="18449" name="Rectangle 27"/>
          <p:cNvSpPr>
            <a:spLocks noChangeArrowheads="1"/>
          </p:cNvSpPr>
          <p:nvPr/>
        </p:nvSpPr>
        <p:spPr bwMode="auto">
          <a:xfrm>
            <a:off x="7564438" y="3006725"/>
            <a:ext cx="1209675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Subscribers</a:t>
            </a:r>
          </a:p>
        </p:txBody>
      </p:sp>
      <p:sp>
        <p:nvSpPr>
          <p:cNvPr id="18450" name="Rectangle 28"/>
          <p:cNvSpPr>
            <a:spLocks noChangeArrowheads="1"/>
          </p:cNvSpPr>
          <p:nvPr/>
        </p:nvSpPr>
        <p:spPr bwMode="auto">
          <a:xfrm>
            <a:off x="7316788" y="3529013"/>
            <a:ext cx="60642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traffic</a:t>
            </a:r>
          </a:p>
        </p:txBody>
      </p:sp>
      <p:sp>
        <p:nvSpPr>
          <p:cNvPr id="18451" name="Rectangle 29"/>
          <p:cNvSpPr>
            <a:spLocks noChangeArrowheads="1"/>
          </p:cNvSpPr>
          <p:nvPr/>
        </p:nvSpPr>
        <p:spPr bwMode="auto">
          <a:xfrm>
            <a:off x="7885113" y="4248150"/>
            <a:ext cx="1198562" cy="42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Customer site</a:t>
            </a:r>
          </a:p>
          <a:p>
            <a:pPr>
              <a:lnSpc>
                <a:spcPct val="90000"/>
              </a:lnSpc>
            </a:pPr>
            <a:r>
              <a:rPr lang="en-US" altLang="en-US" sz="1200" b="1"/>
              <a:t> equipment</a:t>
            </a:r>
          </a:p>
        </p:txBody>
      </p:sp>
      <p:sp>
        <p:nvSpPr>
          <p:cNvPr id="18452" name="Rectangle 30"/>
          <p:cNvSpPr>
            <a:spLocks noChangeArrowheads="1"/>
          </p:cNvSpPr>
          <p:nvPr/>
        </p:nvSpPr>
        <p:spPr bwMode="auto">
          <a:xfrm>
            <a:off x="7596188" y="5132388"/>
            <a:ext cx="922337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/>
              <a:t>FIT rates</a:t>
            </a:r>
          </a:p>
        </p:txBody>
      </p:sp>
      <p:sp>
        <p:nvSpPr>
          <p:cNvPr id="18453" name="Line 31"/>
          <p:cNvSpPr>
            <a:spLocks noChangeShapeType="1"/>
          </p:cNvSpPr>
          <p:nvPr/>
        </p:nvSpPr>
        <p:spPr bwMode="auto">
          <a:xfrm>
            <a:off x="8367713" y="3297238"/>
            <a:ext cx="3175" cy="909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Arc 32"/>
          <p:cNvSpPr>
            <a:spLocks/>
          </p:cNvSpPr>
          <p:nvPr/>
        </p:nvSpPr>
        <p:spPr bwMode="auto">
          <a:xfrm>
            <a:off x="4700588" y="3113088"/>
            <a:ext cx="1903412" cy="1471612"/>
          </a:xfrm>
          <a:custGeom>
            <a:avLst/>
            <a:gdLst>
              <a:gd name="T0" fmla="*/ 167730428 w 21600"/>
              <a:gd name="T1" fmla="*/ 100261198 h 21600"/>
              <a:gd name="T2" fmla="*/ 0 w 21600"/>
              <a:gd name="T3" fmla="*/ 0 h 21600"/>
              <a:gd name="T4" fmla="*/ 167730428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Arc 33"/>
          <p:cNvSpPr>
            <a:spLocks/>
          </p:cNvSpPr>
          <p:nvPr/>
        </p:nvSpPr>
        <p:spPr bwMode="auto">
          <a:xfrm>
            <a:off x="5167313" y="3046413"/>
            <a:ext cx="1289050" cy="855662"/>
          </a:xfrm>
          <a:custGeom>
            <a:avLst/>
            <a:gdLst>
              <a:gd name="T0" fmla="*/ 76928236 w 21600"/>
              <a:gd name="T1" fmla="*/ 33896179 h 21600"/>
              <a:gd name="T2" fmla="*/ 0 w 21600"/>
              <a:gd name="T3" fmla="*/ 0 h 21600"/>
              <a:gd name="T4" fmla="*/ 76928236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Arc 34"/>
          <p:cNvSpPr>
            <a:spLocks/>
          </p:cNvSpPr>
          <p:nvPr/>
        </p:nvSpPr>
        <p:spPr bwMode="auto">
          <a:xfrm>
            <a:off x="5686425" y="2979738"/>
            <a:ext cx="706438" cy="249237"/>
          </a:xfrm>
          <a:custGeom>
            <a:avLst/>
            <a:gdLst>
              <a:gd name="T0" fmla="*/ 23104382 w 21600"/>
              <a:gd name="T1" fmla="*/ 2875883 h 21600"/>
              <a:gd name="T2" fmla="*/ 0 w 21600"/>
              <a:gd name="T3" fmla="*/ 0 h 21600"/>
              <a:gd name="T4" fmla="*/ 23104382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35"/>
          <p:cNvSpPr>
            <a:spLocks noChangeShapeType="1"/>
          </p:cNvSpPr>
          <p:nvPr/>
        </p:nvSpPr>
        <p:spPr bwMode="auto">
          <a:xfrm flipV="1">
            <a:off x="3779838" y="3798888"/>
            <a:ext cx="919162" cy="33337"/>
          </a:xfrm>
          <a:prstGeom prst="line">
            <a:avLst/>
          </a:prstGeom>
          <a:noFill/>
          <a:ln w="38100" cmpd="dbl">
            <a:solidFill>
              <a:srgbClr val="416FFA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36"/>
          <p:cNvSpPr>
            <a:spLocks noChangeShapeType="1"/>
          </p:cNvSpPr>
          <p:nvPr/>
        </p:nvSpPr>
        <p:spPr bwMode="auto">
          <a:xfrm flipV="1">
            <a:off x="4281488" y="4468813"/>
            <a:ext cx="1069975" cy="315912"/>
          </a:xfrm>
          <a:prstGeom prst="line">
            <a:avLst/>
          </a:prstGeom>
          <a:noFill/>
          <a:ln w="38100" cmpd="dbl">
            <a:solidFill>
              <a:srgbClr val="416FFA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37"/>
          <p:cNvSpPr>
            <a:spLocks noChangeShapeType="1"/>
          </p:cNvSpPr>
          <p:nvPr/>
        </p:nvSpPr>
        <p:spPr bwMode="auto">
          <a:xfrm>
            <a:off x="3079750" y="5280025"/>
            <a:ext cx="2203450" cy="155575"/>
          </a:xfrm>
          <a:prstGeom prst="line">
            <a:avLst/>
          </a:prstGeom>
          <a:noFill/>
          <a:ln w="38100" cmpd="dbl">
            <a:solidFill>
              <a:srgbClr val="416FFA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38"/>
          <p:cNvSpPr>
            <a:spLocks noChangeArrowheads="1"/>
          </p:cNvSpPr>
          <p:nvPr/>
        </p:nvSpPr>
        <p:spPr bwMode="auto">
          <a:xfrm>
            <a:off x="5214938" y="4895850"/>
            <a:ext cx="6223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7200">
                <a:latin typeface="Times New Roman" pitchFamily="18" charset="0"/>
              </a:rPr>
              <a:t>{</a:t>
            </a:r>
          </a:p>
        </p:txBody>
      </p:sp>
      <p:sp>
        <p:nvSpPr>
          <p:cNvPr id="18461" name="Arc 39"/>
          <p:cNvSpPr>
            <a:spLocks/>
          </p:cNvSpPr>
          <p:nvPr/>
        </p:nvSpPr>
        <p:spPr bwMode="auto">
          <a:xfrm>
            <a:off x="7140575" y="3297238"/>
            <a:ext cx="827088" cy="1239837"/>
          </a:xfrm>
          <a:custGeom>
            <a:avLst/>
            <a:gdLst>
              <a:gd name="T0" fmla="*/ 31670119 w 21600"/>
              <a:gd name="T1" fmla="*/ 0 h 21600"/>
              <a:gd name="T2" fmla="*/ 0 w 21600"/>
              <a:gd name="T3" fmla="*/ 7116647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40"/>
          <p:cNvSpPr>
            <a:spLocks noChangeShapeType="1"/>
          </p:cNvSpPr>
          <p:nvPr/>
        </p:nvSpPr>
        <p:spPr bwMode="auto">
          <a:xfrm>
            <a:off x="7154863" y="4521200"/>
            <a:ext cx="722312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41"/>
          <p:cNvSpPr>
            <a:spLocks noChangeShapeType="1"/>
          </p:cNvSpPr>
          <p:nvPr/>
        </p:nvSpPr>
        <p:spPr bwMode="auto">
          <a:xfrm flipH="1" flipV="1">
            <a:off x="7007225" y="4670425"/>
            <a:ext cx="598488" cy="531813"/>
          </a:xfrm>
          <a:prstGeom prst="line">
            <a:avLst/>
          </a:prstGeom>
          <a:noFill/>
          <a:ln w="38100" cmpd="dbl">
            <a:solidFill>
              <a:srgbClr val="416FFA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Arc 42"/>
          <p:cNvSpPr>
            <a:spLocks/>
          </p:cNvSpPr>
          <p:nvPr/>
        </p:nvSpPr>
        <p:spPr bwMode="auto">
          <a:xfrm>
            <a:off x="6386513" y="2170113"/>
            <a:ext cx="1554162" cy="855662"/>
          </a:xfrm>
          <a:custGeom>
            <a:avLst/>
            <a:gdLst>
              <a:gd name="T0" fmla="*/ 0 w 21607"/>
              <a:gd name="T1" fmla="*/ 0 h 21600"/>
              <a:gd name="T2" fmla="*/ 111788750 w 21607"/>
              <a:gd name="T3" fmla="*/ 32637642 h 21600"/>
              <a:gd name="T4" fmla="*/ 113791 w 21607"/>
              <a:gd name="T5" fmla="*/ 3389617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7" h="21600" fill="none" extrusionOk="0">
                <a:moveTo>
                  <a:pt x="0" y="0"/>
                </a:moveTo>
                <a:cubicBezTo>
                  <a:pt x="7" y="0"/>
                  <a:pt x="14" y="-1"/>
                  <a:pt x="22" y="0"/>
                </a:cubicBezTo>
                <a:cubicBezTo>
                  <a:pt x="11639" y="0"/>
                  <a:pt x="21175" y="9188"/>
                  <a:pt x="21607" y="20797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7" y="0"/>
                  <a:pt x="14" y="-1"/>
                  <a:pt x="22" y="0"/>
                </a:cubicBezTo>
                <a:cubicBezTo>
                  <a:pt x="11639" y="0"/>
                  <a:pt x="21175" y="9188"/>
                  <a:pt x="21607" y="20797"/>
                </a:cubicBezTo>
                <a:lnTo>
                  <a:pt x="22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Arc 43"/>
          <p:cNvSpPr>
            <a:spLocks/>
          </p:cNvSpPr>
          <p:nvPr/>
        </p:nvSpPr>
        <p:spPr bwMode="auto">
          <a:xfrm>
            <a:off x="5200650" y="2170113"/>
            <a:ext cx="1220788" cy="479425"/>
          </a:xfrm>
          <a:custGeom>
            <a:avLst/>
            <a:gdLst>
              <a:gd name="T0" fmla="*/ 0 w 21600"/>
              <a:gd name="T1" fmla="*/ 10641126 h 21600"/>
              <a:gd name="T2" fmla="*/ 68906983 w 21600"/>
              <a:gd name="T3" fmla="*/ 0 h 21600"/>
              <a:gd name="T4" fmla="*/ 68996451 w 21600"/>
              <a:gd name="T5" fmla="*/ 1064112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1"/>
                  <a:pt x="9653" y="15"/>
                  <a:pt x="2157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1"/>
                  <a:pt x="9653" y="15"/>
                  <a:pt x="21572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Rectangle 44"/>
          <p:cNvSpPr>
            <a:spLocks noChangeArrowheads="1"/>
          </p:cNvSpPr>
          <p:nvPr/>
        </p:nvSpPr>
        <p:spPr bwMode="auto">
          <a:xfrm>
            <a:off x="6861175" y="1990725"/>
            <a:ext cx="1995488" cy="42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 b="1"/>
              <a:t>Customer care calls --</a:t>
            </a:r>
          </a:p>
          <a:p>
            <a:pPr>
              <a:lnSpc>
                <a:spcPct val="90000"/>
              </a:lnSpc>
            </a:pPr>
            <a:r>
              <a:rPr lang="en-US" altLang="en-US" sz="1200" b="1"/>
              <a:t>Problems &amp; Maintenance</a:t>
            </a:r>
          </a:p>
        </p:txBody>
      </p:sp>
      <p:pic>
        <p:nvPicPr>
          <p:cNvPr id="18467" name="Picture 4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2768600"/>
            <a:ext cx="460375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68" name="Object 46"/>
          <p:cNvGraphicFramePr>
            <a:graphicFrameLocks/>
          </p:cNvGraphicFramePr>
          <p:nvPr/>
        </p:nvGraphicFramePr>
        <p:xfrm>
          <a:off x="2166938" y="3900488"/>
          <a:ext cx="4651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GALLERY" r:id="rId5" imgW="1347613" imgH="1670343" progId="GALLERYClipart">
                  <p:embed/>
                </p:oleObj>
              </mc:Choice>
              <mc:Fallback>
                <p:oleObj name="GALLERY" r:id="rId5" imgW="1347613" imgH="1670343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900488"/>
                        <a:ext cx="4651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9" name="Object 47"/>
          <p:cNvGraphicFramePr>
            <a:graphicFrameLocks/>
          </p:cNvGraphicFramePr>
          <p:nvPr/>
        </p:nvGraphicFramePr>
        <p:xfrm>
          <a:off x="8569325" y="4643438"/>
          <a:ext cx="5127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GALLERY" r:id="rId7" imgW="1329799" imgH="1184754" progId="GALLERYClipart">
                  <p:embed/>
                </p:oleObj>
              </mc:Choice>
              <mc:Fallback>
                <p:oleObj name="GALLERY" r:id="rId7" imgW="1329799" imgH="1184754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9325" y="4643438"/>
                        <a:ext cx="5127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0" name="Object 48"/>
          <p:cNvGraphicFramePr>
            <a:graphicFrameLocks/>
          </p:cNvGraphicFramePr>
          <p:nvPr/>
        </p:nvGraphicFramePr>
        <p:xfrm>
          <a:off x="7604125" y="1477963"/>
          <a:ext cx="628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GALLERY" r:id="rId9" imgW="1436178" imgH="1064899" progId="GALLERYClipart">
                  <p:embed/>
                </p:oleObj>
              </mc:Choice>
              <mc:Fallback>
                <p:oleObj name="GALLERY" r:id="rId9" imgW="1436178" imgH="1064899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25" y="1477963"/>
                        <a:ext cx="6286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1" name="Object 49"/>
          <p:cNvGraphicFramePr>
            <a:graphicFrameLocks/>
          </p:cNvGraphicFramePr>
          <p:nvPr/>
        </p:nvGraphicFramePr>
        <p:xfrm>
          <a:off x="7632700" y="5421313"/>
          <a:ext cx="717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GALLERY" r:id="rId11" imgW="1283975" imgH="1273966" progId="GALLERYClipart">
                  <p:embed/>
                </p:oleObj>
              </mc:Choice>
              <mc:Fallback>
                <p:oleObj name="GALLERY" r:id="rId11" imgW="1283975" imgH="1273966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5421313"/>
                        <a:ext cx="7175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2" name="Object 50"/>
          <p:cNvGraphicFramePr>
            <a:graphicFrameLocks/>
          </p:cNvGraphicFramePr>
          <p:nvPr/>
        </p:nvGraphicFramePr>
        <p:xfrm>
          <a:off x="1219200" y="5216525"/>
          <a:ext cx="9731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GALLERY" r:id="rId13" imgW="1672188" imgH="1672188" progId="GALLERYClipart">
                  <p:embed/>
                </p:oleObj>
              </mc:Choice>
              <mc:Fallback>
                <p:oleObj name="GALLERY" r:id="rId13" imgW="1672188" imgH="1672188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16525"/>
                        <a:ext cx="973138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3" name="Rectangle 51"/>
          <p:cNvSpPr>
            <a:spLocks noChangeArrowheads="1"/>
          </p:cNvSpPr>
          <p:nvPr/>
        </p:nvSpPr>
        <p:spPr bwMode="auto">
          <a:xfrm>
            <a:off x="0" y="1066800"/>
            <a:ext cx="47244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>
                <a:latin typeface="Technical" pitchFamily="2" charset="0"/>
              </a:rPr>
              <a:t>Legend:</a:t>
            </a:r>
            <a:br>
              <a:rPr lang="en-US" altLang="en-US" sz="1600" b="1">
                <a:latin typeface="Technical" pitchFamily="2" charset="0"/>
              </a:rPr>
            </a:br>
            <a:endParaRPr lang="en-US" altLang="en-US" sz="1600" b="1">
              <a:latin typeface="Technical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Technical" pitchFamily="2" charset="0"/>
              </a:rPr>
              <a:t>NEs</a:t>
            </a:r>
            <a:r>
              <a:rPr lang="en-US" altLang="en-US" sz="1600">
                <a:latin typeface="Technical" pitchFamily="2" charset="0"/>
              </a:rPr>
              <a:t> -- Network Elements (like Routers and Switches)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Technical" pitchFamily="2" charset="0"/>
              </a:rPr>
              <a:t>EMSs</a:t>
            </a:r>
            <a:r>
              <a:rPr lang="en-US" altLang="en-US" sz="1600">
                <a:latin typeface="Technical" pitchFamily="2" charset="0"/>
              </a:rPr>
              <a:t> -- (Network) Element Management Systems, which check how the NE’s are working, mostly automatically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Technical" pitchFamily="2" charset="0"/>
              </a:rPr>
              <a:t>OSs</a:t>
            </a:r>
            <a:r>
              <a:rPr lang="en-US" altLang="en-US" sz="1600">
                <a:latin typeface="Technical" pitchFamily="2" charset="0"/>
              </a:rPr>
              <a:t> -- Operations Systems – higher level management, using people 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Technical" pitchFamily="2" charset="0"/>
              </a:rPr>
              <a:t>FIT</a:t>
            </a:r>
            <a:r>
              <a:rPr lang="en-US" altLang="en-US" sz="1600">
                <a:latin typeface="Technical" pitchFamily="2" charset="0"/>
              </a:rPr>
              <a:t> – Failures in Time, the rate of system errors, 10</a:t>
            </a:r>
            <a:r>
              <a:rPr lang="en-US" altLang="en-US" sz="1600" baseline="30000">
                <a:latin typeface="Technical" pitchFamily="2" charset="0"/>
              </a:rPr>
              <a:t>9</a:t>
            </a:r>
            <a:r>
              <a:rPr lang="en-US" altLang="en-US" sz="1600">
                <a:latin typeface="Technical" pitchFamily="2" charset="0"/>
              </a:rPr>
              <a:t>/MTBF, where MTBF = Mean Time Between Failures (in hours).</a:t>
            </a:r>
          </a:p>
        </p:txBody>
      </p:sp>
    </p:spTree>
    <p:extLst>
      <p:ext uri="{BB962C8B-B14F-4D97-AF65-F5344CB8AC3E}">
        <p14:creationId xmlns:p14="http://schemas.microsoft.com/office/powerpoint/2010/main" val="24160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On your systems…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operational profile should at least define what a typical user does with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Which activities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How much or how often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And “what happens to it” – like “backhoes”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Which should help you decide how to stress it out, to see if it breaks,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Typically this is done by rigging up “stimulator” - a test which fires random data values at the system, a high volume of these.</a:t>
            </a:r>
          </a:p>
        </p:txBody>
      </p:sp>
      <p:pic>
        <p:nvPicPr>
          <p:cNvPr id="19460" name="Picture 5" descr="backhoeborder2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04975"/>
            <a:ext cx="19050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022725" y="6096000"/>
            <a:ext cx="4054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“Hey – Is that a cable of some kind down there?”  Picture from </a:t>
            </a:r>
            <a:r>
              <a:rPr lang="en-US" altLang="en-US" sz="1400">
                <a:hlinkClick r:id="rId3"/>
              </a:rPr>
              <a:t>eddiepatin.com/HEO/nsc.html</a:t>
            </a:r>
            <a:r>
              <a:rPr lang="en-US" altLang="en-US" sz="140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5854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 Bass’s Availability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r>
              <a:rPr lang="en-US" dirty="0" smtClean="0"/>
              <a:t>This is from Len Bass’s old book on the subject (2</a:t>
            </a:r>
            <a:r>
              <a:rPr lang="en-US" baseline="30000" dirty="0" smtClean="0"/>
              <a:t>nd</a:t>
            </a:r>
            <a:r>
              <a:rPr lang="en-US" dirty="0" smtClean="0"/>
              <a:t> ed.).</a:t>
            </a:r>
          </a:p>
          <a:p>
            <a:r>
              <a:rPr lang="en-US" dirty="0" smtClean="0"/>
              <a:t>Uses “scenarios” like “use cases.”</a:t>
            </a:r>
          </a:p>
          <a:p>
            <a:r>
              <a:rPr lang="en-US" dirty="0" smtClean="0"/>
              <a:t>Applies “tactics” to solve problems architecturally.</a:t>
            </a:r>
            <a:endParaRPr lang="en-US" dirty="0"/>
          </a:p>
        </p:txBody>
      </p:sp>
      <p:pic>
        <p:nvPicPr>
          <p:cNvPr id="1026" name="Picture 2" descr="http://thumbs2.ebaystatic.com/d/l225/m/mCmL1sik9tb6I6YUW9Sj1q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43200"/>
            <a:ext cx="14382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Bass’s avail scenarios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Source:  </a:t>
            </a:r>
            <a:r>
              <a:rPr lang="en-US" altLang="en-US" sz="1800" smtClean="0"/>
              <a:t>Internal to the system; external to the system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Stimulus:</a:t>
            </a:r>
            <a:r>
              <a:rPr lang="en-US" altLang="en-US" sz="1800" smtClean="0"/>
              <a:t>  Fault: omission, crash, timing, response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Artifact:  </a:t>
            </a:r>
            <a:r>
              <a:rPr lang="en-US" altLang="en-US" sz="1800" smtClean="0"/>
              <a:t>System’s processors, communication channels, persistent storage, processes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Environment:  </a:t>
            </a:r>
            <a:r>
              <a:rPr lang="en-US" altLang="en-US" sz="1800" smtClean="0"/>
              <a:t>Normal operation; degraded mode (i.e., fewer features, a fall back solution)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Response:  </a:t>
            </a:r>
            <a:r>
              <a:rPr lang="en-US" altLang="en-US" sz="1800" smtClean="0"/>
              <a:t>System should detect event and do one or more of the following: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Record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Notify appropriate parties, including the user and other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Disable sources of events that cause fault or failure according to defined rules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Be unavailable for a prespecified interval, where interval depends on criticality of system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Response Measure:</a:t>
            </a:r>
            <a:r>
              <a:rPr lang="en-US" altLang="en-US" sz="1800" smtClean="0"/>
              <a:t>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Time interval when the system must be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Availability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Time interval in which system can be in degraded mode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Repair time</a:t>
            </a:r>
          </a:p>
        </p:txBody>
      </p:sp>
    </p:spTree>
    <p:extLst>
      <p:ext uri="{BB962C8B-B14F-4D97-AF65-F5344CB8AC3E}">
        <p14:creationId xmlns:p14="http://schemas.microsoft.com/office/powerpoint/2010/main" val="17991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scenario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Source:</a:t>
            </a:r>
            <a:r>
              <a:rPr lang="en-US" altLang="en-US" smtClean="0"/>
              <a:t>  External to the system</a:t>
            </a:r>
          </a:p>
          <a:p>
            <a:pPr eaLnBrk="1" hangingPunct="1"/>
            <a:r>
              <a:rPr lang="en-US" altLang="en-US" b="1" smtClean="0"/>
              <a:t>Stimulus:</a:t>
            </a:r>
            <a:r>
              <a:rPr lang="en-US" altLang="en-US" smtClean="0"/>
              <a:t>  Unanticipated message</a:t>
            </a:r>
          </a:p>
          <a:p>
            <a:pPr eaLnBrk="1" hangingPunct="1"/>
            <a:r>
              <a:rPr lang="en-US" altLang="en-US" b="1" smtClean="0"/>
              <a:t>Artifact:</a:t>
            </a:r>
            <a:r>
              <a:rPr lang="en-US" altLang="en-US" smtClean="0"/>
              <a:t>  Process</a:t>
            </a:r>
          </a:p>
          <a:p>
            <a:pPr eaLnBrk="1" hangingPunct="1"/>
            <a:r>
              <a:rPr lang="en-US" altLang="en-US" b="1" smtClean="0"/>
              <a:t>Environment:</a:t>
            </a:r>
            <a:r>
              <a:rPr lang="en-US" altLang="en-US" smtClean="0"/>
              <a:t>  Normal operation</a:t>
            </a:r>
          </a:p>
          <a:p>
            <a:pPr eaLnBrk="1" hangingPunct="1"/>
            <a:r>
              <a:rPr lang="en-US" altLang="en-US" b="1" smtClean="0"/>
              <a:t>Response:</a:t>
            </a:r>
            <a:r>
              <a:rPr lang="en-US" altLang="en-US" smtClean="0"/>
              <a:t>  Inform operator continue to operate</a:t>
            </a:r>
          </a:p>
          <a:p>
            <a:pPr eaLnBrk="1" hangingPunct="1"/>
            <a:r>
              <a:rPr lang="en-US" altLang="en-US" b="1" smtClean="0"/>
              <a:t>Response Measure:</a:t>
            </a:r>
            <a:r>
              <a:rPr lang="en-US" altLang="en-US" smtClean="0"/>
              <a:t>  No downtime</a:t>
            </a:r>
          </a:p>
        </p:txBody>
      </p:sp>
    </p:spTree>
    <p:extLst>
      <p:ext uri="{BB962C8B-B14F-4D97-AF65-F5344CB8AC3E}">
        <p14:creationId xmlns:p14="http://schemas.microsoft.com/office/powerpoint/2010/main" val="7339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Availability Tactics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1905000"/>
            <a:ext cx="7010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Try one of these 3 Strategies:</a:t>
            </a:r>
          </a:p>
          <a:p>
            <a:pPr lvl="1" eaLnBrk="1" hangingPunct="1"/>
            <a:r>
              <a:rPr lang="en-US" altLang="en-US" smtClean="0"/>
              <a:t>Fault detection</a:t>
            </a:r>
          </a:p>
          <a:p>
            <a:pPr lvl="1" eaLnBrk="1" hangingPunct="1"/>
            <a:r>
              <a:rPr lang="en-US" altLang="en-US" smtClean="0"/>
              <a:t>Fault recovery</a:t>
            </a:r>
          </a:p>
          <a:p>
            <a:pPr lvl="1" eaLnBrk="1" hangingPunct="1"/>
            <a:r>
              <a:rPr lang="en-US" altLang="en-US" smtClean="0"/>
              <a:t>Fault prevention</a:t>
            </a:r>
          </a:p>
          <a:p>
            <a:pPr eaLnBrk="1" hangingPunct="1"/>
            <a:r>
              <a:rPr lang="en-US" altLang="en-US" smtClean="0"/>
              <a:t>See next slides for details on each </a:t>
            </a:r>
            <a:r>
              <a:rPr lang="en-US" altLang="en-US" smtClean="0">
                <a:sym typeface="Wingdings" pitchFamily="2" charset="2"/>
              </a:rPr>
              <a:t>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57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“What” has to be up /down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starts by talking about examples of total crashes.</a:t>
            </a:r>
          </a:p>
          <a:p>
            <a:r>
              <a:rPr lang="en-US" dirty="0" smtClean="0"/>
              <a:t>Many industries rate it this way.</a:t>
            </a:r>
          </a:p>
          <a:p>
            <a:r>
              <a:rPr lang="en-US" dirty="0" smtClean="0"/>
              <a:t>You need to know what is “customary” in yours.</a:t>
            </a:r>
          </a:p>
          <a:p>
            <a:r>
              <a:rPr lang="en-US" dirty="0" smtClean="0"/>
              <a:t>This also crosses into our next topic – if it’s “up” but it “crawls,” is it really “up”?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Fault Detection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Strategy – Recognize when things are going sour: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Ping/echo </a:t>
            </a:r>
            <a:r>
              <a:rPr lang="en-US" altLang="en-US" sz="2800" smtClean="0"/>
              <a:t>– Ok – A central monitor checks resource availability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Heartbeat </a:t>
            </a:r>
            <a:r>
              <a:rPr lang="en-US" altLang="en-US" sz="2800" smtClean="0"/>
              <a:t>– Ok – The resources report this automatically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Exceptions</a:t>
            </a:r>
            <a:r>
              <a:rPr lang="en-US" altLang="en-US" sz="2800" smtClean="0"/>
              <a:t> – Not ok – Someone gets negative reporting (often at low level, then “escalated” if serious)</a:t>
            </a:r>
          </a:p>
        </p:txBody>
      </p:sp>
    </p:spTree>
    <p:extLst>
      <p:ext uri="{BB962C8B-B14F-4D97-AF65-F5344CB8AC3E}">
        <p14:creationId xmlns:p14="http://schemas.microsoft.com/office/powerpoint/2010/main" val="9913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Fault Recovery</a:t>
            </a:r>
            <a:r>
              <a:rPr lang="en-US" altLang="en-US" sz="4000" smtClean="0"/>
              <a:t> - Preparation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Strategy – Plan what to do </a:t>
            </a:r>
            <a:r>
              <a:rPr lang="en-US" altLang="en-US" sz="2800" i="1" smtClean="0"/>
              <a:t>when </a:t>
            </a:r>
            <a:r>
              <a:rPr lang="en-US" altLang="en-US" sz="2800" smtClean="0"/>
              <a:t>things go sour:</a:t>
            </a:r>
          </a:p>
          <a:p>
            <a:pPr eaLnBrk="1" hangingPunct="1"/>
            <a:r>
              <a:rPr lang="en-US" altLang="en-US" sz="2800" b="1" smtClean="0"/>
              <a:t>Voting </a:t>
            </a:r>
            <a:r>
              <a:rPr lang="en-US" altLang="en-US" sz="2800" smtClean="0"/>
              <a:t>– Analyze which is faulty </a:t>
            </a:r>
          </a:p>
          <a:p>
            <a:pPr eaLnBrk="1" hangingPunct="1"/>
            <a:r>
              <a:rPr lang="en-US" altLang="en-US" sz="2800" b="1" smtClean="0"/>
              <a:t>Active redundancy </a:t>
            </a:r>
            <a:r>
              <a:rPr lang="en-US" altLang="en-US" sz="2800" smtClean="0"/>
              <a:t>(hot backup) – Multiple resources with instant switchover</a:t>
            </a:r>
          </a:p>
          <a:p>
            <a:pPr eaLnBrk="1" hangingPunct="1"/>
            <a:r>
              <a:rPr lang="en-US" altLang="en-US" sz="2800" b="1" smtClean="0"/>
              <a:t>Passive redundancy </a:t>
            </a:r>
            <a:r>
              <a:rPr lang="en-US" altLang="en-US" sz="2800" smtClean="0"/>
              <a:t>(warm backup) – Backup needs time to take over a role</a:t>
            </a:r>
          </a:p>
          <a:p>
            <a:pPr eaLnBrk="1" hangingPunct="1"/>
            <a:r>
              <a:rPr lang="en-US" altLang="en-US" sz="2800" b="1" smtClean="0"/>
              <a:t>Spare </a:t>
            </a:r>
            <a:r>
              <a:rPr lang="en-US" altLang="en-US" sz="2800" smtClean="0"/>
              <a:t>– A very cool backup, but lets 1 box backup many different ones</a:t>
            </a:r>
          </a:p>
        </p:txBody>
      </p:sp>
    </p:spTree>
    <p:extLst>
      <p:ext uri="{BB962C8B-B14F-4D97-AF65-F5344CB8AC3E}">
        <p14:creationId xmlns:p14="http://schemas.microsoft.com/office/powerpoint/2010/main" val="2461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93100" cy="1527175"/>
          </a:xfrm>
        </p:spPr>
        <p:txBody>
          <a:bodyPr/>
          <a:lstStyle/>
          <a:p>
            <a:pPr eaLnBrk="1" hangingPunct="1"/>
            <a:r>
              <a:rPr lang="en-US" altLang="en-US" smtClean="0"/>
              <a:t>Fault Recovery</a:t>
            </a:r>
            <a:r>
              <a:rPr lang="en-US" altLang="en-US" sz="4000" smtClean="0"/>
              <a:t> - Reintroduction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Strategy – Do the recovery of a failed component - </a:t>
            </a:r>
            <a:r>
              <a:rPr lang="en-US" altLang="en-US" sz="2800" i="1" smtClean="0"/>
              <a:t>carefully</a:t>
            </a:r>
            <a:r>
              <a:rPr lang="en-US" altLang="en-US" sz="2800" smtClean="0"/>
              <a:t>:</a:t>
            </a:r>
          </a:p>
          <a:p>
            <a:pPr eaLnBrk="1" hangingPunct="1"/>
            <a:r>
              <a:rPr lang="en-US" altLang="en-US" sz="2500" b="1" smtClean="0"/>
              <a:t>Shadow operation </a:t>
            </a:r>
            <a:r>
              <a:rPr lang="en-US" altLang="en-US" sz="2500" smtClean="0"/>
              <a:t>– Watch it closely as it comes back up, let it “pretend” to operate</a:t>
            </a:r>
          </a:p>
          <a:p>
            <a:pPr eaLnBrk="1" hangingPunct="1"/>
            <a:r>
              <a:rPr lang="en-US" altLang="en-US" sz="2500" b="1" smtClean="0"/>
              <a:t>State resynchronization </a:t>
            </a:r>
            <a:r>
              <a:rPr lang="en-US" altLang="en-US" sz="2500" smtClean="0"/>
              <a:t>– Restore missing data – Often a big problem!</a:t>
            </a:r>
          </a:p>
          <a:p>
            <a:pPr lvl="1" eaLnBrk="1" hangingPunct="1"/>
            <a:r>
              <a:rPr lang="en-US" altLang="en-US" sz="2000" smtClean="0"/>
              <a:t>Special mode to resynch before it goes “live”</a:t>
            </a:r>
          </a:p>
          <a:p>
            <a:pPr lvl="1" eaLnBrk="1" hangingPunct="1"/>
            <a:r>
              <a:rPr lang="en-US" altLang="en-US" sz="2000" smtClean="0"/>
              <a:t>Problem of multiple machines with partial data</a:t>
            </a:r>
          </a:p>
          <a:p>
            <a:pPr eaLnBrk="1" hangingPunct="1"/>
            <a:r>
              <a:rPr lang="en-US" altLang="en-US" sz="2500" b="1" smtClean="0"/>
              <a:t>Checkpoint/rollback </a:t>
            </a:r>
            <a:r>
              <a:rPr lang="en-US" altLang="en-US" sz="2500" smtClean="0"/>
              <a:t>– Verify it’s in a consistent state</a:t>
            </a:r>
          </a:p>
        </p:txBody>
      </p:sp>
    </p:spTree>
    <p:extLst>
      <p:ext uri="{BB962C8B-B14F-4D97-AF65-F5344CB8AC3E}">
        <p14:creationId xmlns:p14="http://schemas.microsoft.com/office/powerpoint/2010/main" val="39636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Fault Prevention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/>
              <a:t>Runtime </a:t>
            </a:r>
            <a:r>
              <a:rPr lang="en-US" altLang="en-US" sz="2800" smtClean="0"/>
              <a:t>Strategy –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>Don’t even let it happen!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Removal from service </a:t>
            </a:r>
            <a:r>
              <a:rPr lang="en-US" altLang="en-US" sz="2800" smtClean="0"/>
              <a:t>– Other components decide to take one out of service if it’s “close to failure”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Transactions </a:t>
            </a:r>
            <a:r>
              <a:rPr lang="en-US" altLang="en-US" sz="2800" smtClean="0"/>
              <a:t>– Ensure consistency across servers.  “ACID” model*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Atomicity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Consistency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Process monitor </a:t>
            </a:r>
            <a:r>
              <a:rPr lang="en-US" altLang="en-US" sz="2800" smtClean="0"/>
              <a:t>– Make a new instance (like of a process)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143375" y="3733800"/>
            <a:ext cx="3636963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Isolation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Durability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168525" y="6223000"/>
            <a:ext cx="677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*ACID Model - See for example </a:t>
            </a:r>
            <a:r>
              <a:rPr lang="en-US" altLang="en-US">
                <a:hlinkClick r:id="rId3"/>
              </a:rPr>
              <a:t>http://en.wikipedia.org/wiki/ACID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3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Hardware basics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Know your availability model!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But which one do you really have?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946150" y="2730500"/>
            <a:ext cx="7559675" cy="1765300"/>
            <a:chOff x="596" y="2348"/>
            <a:chExt cx="4762" cy="1112"/>
          </a:xfrm>
        </p:grpSpPr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596" y="2677"/>
              <a:ext cx="1405" cy="442"/>
              <a:chOff x="596" y="2677"/>
              <a:chExt cx="1405" cy="442"/>
            </a:xfrm>
          </p:grpSpPr>
          <p:sp>
            <p:nvSpPr>
              <p:cNvPr id="10280" name="Rectangle 6"/>
              <p:cNvSpPr>
                <a:spLocks noChangeArrowheads="1"/>
              </p:cNvSpPr>
              <p:nvPr/>
            </p:nvSpPr>
            <p:spPr bwMode="auto">
              <a:xfrm>
                <a:off x="994" y="2939"/>
                <a:ext cx="609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8738" tIns="28575" rIns="58738" bIns="28575">
                <a:spAutoFit/>
              </a:bodyPr>
              <a:lstStyle>
                <a:lvl1pPr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500" b="1">
                    <a:latin typeface="Times New Roman" pitchFamily="18" charset="0"/>
                  </a:rPr>
                  <a:t>A = a</a:t>
                </a:r>
                <a:r>
                  <a:rPr lang="en-US" altLang="en-US" sz="1500" b="1" baseline="-25000">
                    <a:latin typeface="Times New Roman" pitchFamily="18" charset="0"/>
                  </a:rPr>
                  <a:t>1</a:t>
                </a:r>
                <a:r>
                  <a:rPr lang="en-US" altLang="en-US" sz="1500" b="1">
                    <a:latin typeface="Times New Roman" pitchFamily="18" charset="0"/>
                  </a:rPr>
                  <a:t> * a</a:t>
                </a:r>
                <a:r>
                  <a:rPr lang="en-US" altLang="en-US" sz="1500" b="1" baseline="-25000">
                    <a:latin typeface="Times New Roman" pitchFamily="18" charset="0"/>
                  </a:rPr>
                  <a:t>2</a:t>
                </a:r>
              </a:p>
            </p:txBody>
          </p:sp>
          <p:grpSp>
            <p:nvGrpSpPr>
              <p:cNvPr id="10281" name="Group 7"/>
              <p:cNvGrpSpPr>
                <a:grpSpLocks/>
              </p:cNvGrpSpPr>
              <p:nvPr/>
            </p:nvGrpSpPr>
            <p:grpSpPr bwMode="auto">
              <a:xfrm>
                <a:off x="596" y="2677"/>
                <a:ext cx="1405" cy="168"/>
                <a:chOff x="596" y="2677"/>
                <a:chExt cx="1405" cy="168"/>
              </a:xfrm>
            </p:grpSpPr>
            <p:sp>
              <p:nvSpPr>
                <p:cNvPr id="10282" name="Rectangle 8"/>
                <p:cNvSpPr>
                  <a:spLocks noChangeArrowheads="1"/>
                </p:cNvSpPr>
                <p:nvPr/>
              </p:nvSpPr>
              <p:spPr bwMode="auto">
                <a:xfrm>
                  <a:off x="782" y="2677"/>
                  <a:ext cx="360" cy="16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8738" tIns="28575" rIns="58738" bIns="28575" anchor="ctr"/>
                <a:lstStyle>
                  <a:lvl1pPr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imes New Roman" pitchFamily="18" charset="0"/>
                    </a:rPr>
                    <a:t>a</a:t>
                  </a:r>
                  <a:r>
                    <a:rPr lang="en-US" altLang="en-US" sz="1500" b="1" baseline="-25000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0283" name="Rectangle 9"/>
                <p:cNvSpPr>
                  <a:spLocks noChangeArrowheads="1"/>
                </p:cNvSpPr>
                <p:nvPr/>
              </p:nvSpPr>
              <p:spPr bwMode="auto">
                <a:xfrm>
                  <a:off x="1434" y="2677"/>
                  <a:ext cx="361" cy="16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8738" tIns="28575" rIns="58738" bIns="28575" anchor="ctr"/>
                <a:lstStyle>
                  <a:lvl1pPr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imes New Roman" pitchFamily="18" charset="0"/>
                    </a:rPr>
                    <a:t>a</a:t>
                  </a:r>
                  <a:r>
                    <a:rPr lang="en-US" altLang="en-US" sz="1500" b="1" baseline="-25000"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10284" name="Line 10"/>
                <p:cNvSpPr>
                  <a:spLocks noChangeShapeType="1"/>
                </p:cNvSpPr>
                <p:nvPr/>
              </p:nvSpPr>
              <p:spPr bwMode="auto">
                <a:xfrm>
                  <a:off x="596" y="2757"/>
                  <a:ext cx="177" cy="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5" name="Line 11"/>
                <p:cNvSpPr>
                  <a:spLocks noChangeShapeType="1"/>
                </p:cNvSpPr>
                <p:nvPr/>
              </p:nvSpPr>
              <p:spPr bwMode="auto">
                <a:xfrm>
                  <a:off x="1149" y="2761"/>
                  <a:ext cx="27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6" name="Line 12"/>
                <p:cNvSpPr>
                  <a:spLocks noChangeShapeType="1"/>
                </p:cNvSpPr>
                <p:nvPr/>
              </p:nvSpPr>
              <p:spPr bwMode="auto">
                <a:xfrm>
                  <a:off x="1802" y="2761"/>
                  <a:ext cx="19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46" name="Group 13"/>
            <p:cNvGrpSpPr>
              <a:grpSpLocks/>
            </p:cNvGrpSpPr>
            <p:nvPr/>
          </p:nvGrpSpPr>
          <p:grpSpPr bwMode="auto">
            <a:xfrm>
              <a:off x="2238" y="2517"/>
              <a:ext cx="1395" cy="717"/>
              <a:chOff x="2238" y="2517"/>
              <a:chExt cx="1395" cy="717"/>
            </a:xfrm>
          </p:grpSpPr>
          <p:sp>
            <p:nvSpPr>
              <p:cNvPr id="10268" name="Rectangle 14"/>
              <p:cNvSpPr>
                <a:spLocks noChangeArrowheads="1"/>
              </p:cNvSpPr>
              <p:nvPr/>
            </p:nvSpPr>
            <p:spPr bwMode="auto">
              <a:xfrm>
                <a:off x="2278" y="3054"/>
                <a:ext cx="1269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8738" tIns="28575" rIns="58738" bIns="28575">
                <a:spAutoFit/>
              </a:bodyPr>
              <a:lstStyle>
                <a:lvl1pPr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500" b="1">
                    <a:latin typeface="Times New Roman" pitchFamily="18" charset="0"/>
                  </a:rPr>
                  <a:t>A = 1 - ((1 - a</a:t>
                </a:r>
                <a:r>
                  <a:rPr lang="en-US" altLang="en-US" sz="1500" b="1" baseline="-25000">
                    <a:latin typeface="Times New Roman" pitchFamily="18" charset="0"/>
                  </a:rPr>
                  <a:t>1</a:t>
                </a:r>
                <a:r>
                  <a:rPr lang="en-US" altLang="en-US" sz="1500" b="1">
                    <a:latin typeface="Times New Roman" pitchFamily="18" charset="0"/>
                  </a:rPr>
                  <a:t>)*(1 - a</a:t>
                </a:r>
                <a:r>
                  <a:rPr lang="en-US" altLang="en-US" sz="1500" b="1" baseline="-25000">
                    <a:latin typeface="Times New Roman" pitchFamily="18" charset="0"/>
                  </a:rPr>
                  <a:t>2</a:t>
                </a:r>
                <a:r>
                  <a:rPr lang="en-US" altLang="en-US" sz="1500" b="1">
                    <a:latin typeface="Times New Roman" pitchFamily="18" charset="0"/>
                  </a:rPr>
                  <a:t>))</a:t>
                </a:r>
              </a:p>
            </p:txBody>
          </p:sp>
          <p:grpSp>
            <p:nvGrpSpPr>
              <p:cNvPr id="10269" name="Group 15"/>
              <p:cNvGrpSpPr>
                <a:grpSpLocks/>
              </p:cNvGrpSpPr>
              <p:nvPr/>
            </p:nvGrpSpPr>
            <p:grpSpPr bwMode="auto">
              <a:xfrm>
                <a:off x="2238" y="2517"/>
                <a:ext cx="1395" cy="506"/>
                <a:chOff x="2238" y="2517"/>
                <a:chExt cx="1395" cy="506"/>
              </a:xfrm>
            </p:grpSpPr>
            <p:sp>
              <p:nvSpPr>
                <p:cNvPr id="10270" name="Line 16"/>
                <p:cNvSpPr>
                  <a:spLocks noChangeShapeType="1"/>
                </p:cNvSpPr>
                <p:nvPr/>
              </p:nvSpPr>
              <p:spPr bwMode="auto">
                <a:xfrm>
                  <a:off x="3150" y="2601"/>
                  <a:ext cx="20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1" name="Line 17"/>
                <p:cNvSpPr>
                  <a:spLocks noChangeShapeType="1"/>
                </p:cNvSpPr>
                <p:nvPr/>
              </p:nvSpPr>
              <p:spPr bwMode="auto">
                <a:xfrm>
                  <a:off x="3150" y="2938"/>
                  <a:ext cx="20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2" name="Line 18"/>
                <p:cNvSpPr>
                  <a:spLocks noChangeShapeType="1"/>
                </p:cNvSpPr>
                <p:nvPr/>
              </p:nvSpPr>
              <p:spPr bwMode="auto">
                <a:xfrm>
                  <a:off x="3357" y="2601"/>
                  <a:ext cx="0" cy="33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3" name="Line 19"/>
                <p:cNvSpPr>
                  <a:spLocks noChangeShapeType="1"/>
                </p:cNvSpPr>
                <p:nvPr/>
              </p:nvSpPr>
              <p:spPr bwMode="auto">
                <a:xfrm>
                  <a:off x="3356" y="2770"/>
                  <a:ext cx="27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567" y="2601"/>
                  <a:ext cx="20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567" y="2938"/>
                  <a:ext cx="20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6" name="Line 22"/>
                <p:cNvSpPr>
                  <a:spLocks noChangeShapeType="1"/>
                </p:cNvSpPr>
                <p:nvPr/>
              </p:nvSpPr>
              <p:spPr bwMode="auto">
                <a:xfrm>
                  <a:off x="2570" y="2601"/>
                  <a:ext cx="0" cy="33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238" y="2770"/>
                  <a:ext cx="3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med" len="lg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8" name="Rectangle 24"/>
                <p:cNvSpPr>
                  <a:spLocks noChangeArrowheads="1"/>
                </p:cNvSpPr>
                <p:nvPr/>
              </p:nvSpPr>
              <p:spPr bwMode="auto">
                <a:xfrm>
                  <a:off x="2782" y="2517"/>
                  <a:ext cx="360" cy="16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8738" tIns="28575" rIns="58738" bIns="28575" anchor="ctr"/>
                <a:lstStyle>
                  <a:lvl1pPr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imes New Roman" pitchFamily="18" charset="0"/>
                    </a:rPr>
                    <a:t>a</a:t>
                  </a:r>
                  <a:r>
                    <a:rPr lang="en-US" altLang="en-US" sz="1500" b="1" baseline="-25000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0279" name="Rectangle 25"/>
                <p:cNvSpPr>
                  <a:spLocks noChangeArrowheads="1"/>
                </p:cNvSpPr>
                <p:nvPr/>
              </p:nvSpPr>
              <p:spPr bwMode="auto">
                <a:xfrm>
                  <a:off x="2782" y="2855"/>
                  <a:ext cx="360" cy="16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8738" tIns="28575" rIns="58738" bIns="28575" anchor="ctr"/>
                <a:lstStyle>
                  <a:lvl1pPr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3746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3746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1500" b="1">
                      <a:latin typeface="Times New Roman" pitchFamily="18" charset="0"/>
                    </a:rPr>
                    <a:t>a</a:t>
                  </a:r>
                  <a:r>
                    <a:rPr lang="en-US" altLang="en-US" sz="1500" b="1" baseline="-25000">
                      <a:latin typeface="Times New Roman" pitchFamily="18" charset="0"/>
                    </a:rPr>
                    <a:t>2</a:t>
                  </a:r>
                </a:p>
              </p:txBody>
            </p:sp>
          </p:grpSp>
        </p:grpSp>
        <p:grpSp>
          <p:nvGrpSpPr>
            <p:cNvPr id="10247" name="Group 26"/>
            <p:cNvGrpSpPr>
              <a:grpSpLocks/>
            </p:cNvGrpSpPr>
            <p:nvPr/>
          </p:nvGrpSpPr>
          <p:grpSpPr bwMode="auto">
            <a:xfrm>
              <a:off x="3689" y="2348"/>
              <a:ext cx="1669" cy="1112"/>
              <a:chOff x="3689" y="2348"/>
              <a:chExt cx="1669" cy="1112"/>
            </a:xfrm>
          </p:grpSpPr>
          <p:sp>
            <p:nvSpPr>
              <p:cNvPr id="10248" name="Rectangle 27"/>
              <p:cNvSpPr>
                <a:spLocks noChangeArrowheads="1"/>
              </p:cNvSpPr>
              <p:nvPr/>
            </p:nvSpPr>
            <p:spPr bwMode="auto">
              <a:xfrm>
                <a:off x="3689" y="3280"/>
                <a:ext cx="1669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8738" tIns="28575" rIns="58738" bIns="28575">
                <a:spAutoFit/>
              </a:bodyPr>
              <a:lstStyle>
                <a:lvl1pPr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746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3746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500" b="1">
                    <a:latin typeface="Times New Roman" pitchFamily="18" charset="0"/>
                  </a:rPr>
                  <a:t>A = 1 - ((1 - a</a:t>
                </a:r>
                <a:r>
                  <a:rPr lang="en-US" altLang="en-US" sz="1500" b="1" baseline="-25000">
                    <a:latin typeface="Times New Roman" pitchFamily="18" charset="0"/>
                  </a:rPr>
                  <a:t>1</a:t>
                </a:r>
                <a:r>
                  <a:rPr lang="en-US" altLang="en-US" sz="1500" b="1">
                    <a:latin typeface="Times New Roman" pitchFamily="18" charset="0"/>
                  </a:rPr>
                  <a:t>)*(1 - a</a:t>
                </a:r>
                <a:r>
                  <a:rPr lang="en-US" altLang="en-US" sz="1500" b="1" baseline="-25000">
                    <a:latin typeface="Times New Roman" pitchFamily="18" charset="0"/>
                  </a:rPr>
                  <a:t>2</a:t>
                </a:r>
                <a:r>
                  <a:rPr lang="en-US" altLang="en-US" sz="1500" b="1">
                    <a:latin typeface="Times New Roman" pitchFamily="18" charset="0"/>
                  </a:rPr>
                  <a:t>)*(1 - a</a:t>
                </a:r>
                <a:r>
                  <a:rPr lang="en-US" altLang="en-US" sz="1500" b="1" baseline="-25000">
                    <a:latin typeface="Times New Roman" pitchFamily="18" charset="0"/>
                  </a:rPr>
                  <a:t>3</a:t>
                </a:r>
                <a:r>
                  <a:rPr lang="en-US" altLang="en-US" sz="1500" b="1">
                    <a:latin typeface="Times New Roman" pitchFamily="18" charset="0"/>
                  </a:rPr>
                  <a:t>))</a:t>
                </a:r>
              </a:p>
            </p:txBody>
          </p:sp>
          <p:grpSp>
            <p:nvGrpSpPr>
              <p:cNvPr id="10249" name="Group 28"/>
              <p:cNvGrpSpPr>
                <a:grpSpLocks/>
              </p:cNvGrpSpPr>
              <p:nvPr/>
            </p:nvGrpSpPr>
            <p:grpSpPr bwMode="auto">
              <a:xfrm>
                <a:off x="3819" y="2348"/>
                <a:ext cx="1407" cy="833"/>
                <a:chOff x="3819" y="2348"/>
                <a:chExt cx="1407" cy="833"/>
              </a:xfrm>
            </p:grpSpPr>
            <p:grpSp>
              <p:nvGrpSpPr>
                <p:cNvPr id="10250" name="Group 29"/>
                <p:cNvGrpSpPr>
                  <a:grpSpLocks/>
                </p:cNvGrpSpPr>
                <p:nvPr/>
              </p:nvGrpSpPr>
              <p:grpSpPr bwMode="auto">
                <a:xfrm>
                  <a:off x="3819" y="2348"/>
                  <a:ext cx="1407" cy="421"/>
                  <a:chOff x="3819" y="2348"/>
                  <a:chExt cx="1407" cy="421"/>
                </a:xfrm>
              </p:grpSpPr>
              <p:sp>
                <p:nvSpPr>
                  <p:cNvPr id="1026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753" y="2432"/>
                    <a:ext cx="20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960" y="2432"/>
                    <a:ext cx="0" cy="33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954" y="2769"/>
                    <a:ext cx="27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4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0" y="2432"/>
                    <a:ext cx="20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171" y="2432"/>
                    <a:ext cx="0" cy="33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6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19" y="2769"/>
                    <a:ext cx="35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stealth" w="med" len="lg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385" y="2348"/>
                    <a:ext cx="360" cy="168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8738" tIns="28575" rIns="58738" bIns="28575" anchor="ctr"/>
                  <a:lstStyle>
                    <a:lvl1pPr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1500" b="1">
                        <a:latin typeface="Times New Roman" pitchFamily="18" charset="0"/>
                      </a:rPr>
                      <a:t>a</a:t>
                    </a:r>
                    <a:r>
                      <a:rPr lang="en-US" altLang="en-US" sz="1500" b="1" baseline="-25000">
                        <a:latin typeface="Times New Roman" pitchFamily="18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0251" name="Group 37"/>
                <p:cNvGrpSpPr>
                  <a:grpSpLocks/>
                </p:cNvGrpSpPr>
                <p:nvPr/>
              </p:nvGrpSpPr>
              <p:grpSpPr bwMode="auto">
                <a:xfrm>
                  <a:off x="4170" y="2685"/>
                  <a:ext cx="791" cy="169"/>
                  <a:chOff x="4170" y="2685"/>
                  <a:chExt cx="791" cy="169"/>
                </a:xfrm>
              </p:grpSpPr>
              <p:sp>
                <p:nvSpPr>
                  <p:cNvPr id="1025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753" y="2769"/>
                    <a:ext cx="20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59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0" y="2769"/>
                    <a:ext cx="20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6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385" y="2685"/>
                    <a:ext cx="360" cy="169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8738" tIns="28575" rIns="58738" bIns="28575" anchor="ctr"/>
                  <a:lstStyle>
                    <a:lvl1pPr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1500" b="1">
                        <a:latin typeface="Times New Roman" pitchFamily="18" charset="0"/>
                      </a:rPr>
                      <a:t>a</a:t>
                    </a:r>
                    <a:r>
                      <a:rPr lang="en-US" altLang="en-US" sz="1500" b="1" baseline="-25000">
                        <a:latin typeface="Times New Roman" pitchFamily="18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10252" name="Group 41"/>
                <p:cNvGrpSpPr>
                  <a:grpSpLocks/>
                </p:cNvGrpSpPr>
                <p:nvPr/>
              </p:nvGrpSpPr>
              <p:grpSpPr bwMode="auto">
                <a:xfrm>
                  <a:off x="4163" y="3013"/>
                  <a:ext cx="792" cy="168"/>
                  <a:chOff x="4163" y="3013"/>
                  <a:chExt cx="792" cy="168"/>
                </a:xfrm>
              </p:grpSpPr>
              <p:sp>
                <p:nvSpPr>
                  <p:cNvPr id="1025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747" y="3097"/>
                    <a:ext cx="20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56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3" y="3097"/>
                    <a:ext cx="20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57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379" y="3013"/>
                    <a:ext cx="360" cy="168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8738" tIns="28575" rIns="58738" bIns="28575" anchor="ctr"/>
                  <a:lstStyle>
                    <a:lvl1pPr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defTabSz="3746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defTabSz="3746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1500" b="1">
                        <a:latin typeface="Times New Roman" pitchFamily="18" charset="0"/>
                      </a:rPr>
                      <a:t>a</a:t>
                    </a:r>
                    <a:r>
                      <a:rPr lang="en-US" altLang="en-US" sz="1500" b="1" baseline="-25000">
                        <a:latin typeface="Times New Roman" pitchFamily="18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10253" name="Line 45"/>
                <p:cNvSpPr>
                  <a:spLocks noChangeShapeType="1"/>
                </p:cNvSpPr>
                <p:nvPr/>
              </p:nvSpPr>
              <p:spPr bwMode="auto">
                <a:xfrm>
                  <a:off x="4960" y="2770"/>
                  <a:ext cx="0" cy="32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4" name="Line 46"/>
                <p:cNvSpPr>
                  <a:spLocks noChangeShapeType="1"/>
                </p:cNvSpPr>
                <p:nvPr/>
              </p:nvSpPr>
              <p:spPr bwMode="auto">
                <a:xfrm>
                  <a:off x="4171" y="2774"/>
                  <a:ext cx="0" cy="31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864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Interesting observations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duplicated systems, most crashes occur when one part already is down – why?</a:t>
            </a:r>
          </a:p>
          <a:p>
            <a:pPr eaLnBrk="1" hangingPunct="1"/>
            <a:r>
              <a:rPr lang="en-US" altLang="en-US" dirty="0" smtClean="0"/>
              <a:t>Most software testing, for a release, is done until the system runs without severe errors for some designated period of time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698750" y="4191000"/>
            <a:ext cx="3778250" cy="1927225"/>
            <a:chOff x="3031" y="1979"/>
            <a:chExt cx="2380" cy="1214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3407" y="3001"/>
              <a:ext cx="3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3290" y="1979"/>
              <a:ext cx="0" cy="10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3290" y="2987"/>
              <a:ext cx="21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Arc 8"/>
            <p:cNvSpPr>
              <a:spLocks/>
            </p:cNvSpPr>
            <p:nvPr/>
          </p:nvSpPr>
          <p:spPr bwMode="auto">
            <a:xfrm>
              <a:off x="3291" y="2183"/>
              <a:ext cx="1834" cy="768"/>
            </a:xfrm>
            <a:custGeom>
              <a:avLst/>
              <a:gdLst>
                <a:gd name="T0" fmla="*/ 156 w 21600"/>
                <a:gd name="T1" fmla="*/ 27 h 21600"/>
                <a:gd name="T2" fmla="*/ 0 w 21600"/>
                <a:gd name="T3" fmla="*/ 0 h 21600"/>
                <a:gd name="T4" fmla="*/ 156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 rot="-5400000">
              <a:off x="2615" y="2417"/>
              <a:ext cx="10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>
                  <a:latin typeface="Times New Roman" pitchFamily="18" charset="0"/>
                </a:rPr>
                <a:t>Number of failures</a:t>
              </a:r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3280" y="2887"/>
              <a:ext cx="18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4454" y="2237"/>
              <a:ext cx="0" cy="7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4596" y="2313"/>
              <a:ext cx="626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/>
                <a:t>Predicted</a:t>
              </a:r>
            </a:p>
            <a:p>
              <a:pPr algn="ctr"/>
              <a:r>
                <a:rPr lang="en-US" altLang="en-US" sz="1400"/>
                <a:t>time when</a:t>
              </a:r>
            </a:p>
            <a:p>
              <a:pPr algn="ctr"/>
              <a:r>
                <a:rPr lang="en-US" altLang="en-US" sz="1400"/>
                <a:t>target</a:t>
              </a:r>
            </a:p>
            <a:p>
              <a:pPr algn="ctr"/>
              <a:r>
                <a:rPr lang="en-US" altLang="en-US" sz="1400"/>
                <a:t>reached</a:t>
              </a: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4454" y="2477"/>
              <a:ext cx="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71800" y="6096000"/>
            <a:ext cx="123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 “defect” testing here.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2101" y="6096000"/>
            <a:ext cx="123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“Stability” testing here.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Warning – you’re looking for problems speculatively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Not every idea is a good one – just ask Zog from the Far Side…</a:t>
            </a:r>
          </a:p>
        </p:txBody>
      </p:sp>
      <p:pic>
        <p:nvPicPr>
          <p:cNvPr id="13316" name="Picture 4" descr="far size zog hu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1524000"/>
            <a:ext cx="357346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factors </a:t>
            </a:r>
            <a:r>
              <a:rPr lang="en-US" dirty="0" smtClean="0">
                <a:sym typeface="Wingdings" panose="05000000000000000000" pitchFamily="2" charset="2"/>
              </a:rPr>
              <a:t>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frequency of system outages within the timeframe of the calculation</a:t>
            </a:r>
          </a:p>
          <a:p>
            <a:r>
              <a:rPr lang="en-US" dirty="0" smtClean="0"/>
              <a:t>The duration of outages</a:t>
            </a:r>
          </a:p>
          <a:p>
            <a:r>
              <a:rPr lang="en-US" dirty="0" smtClean="0"/>
              <a:t>Scheduled uptime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E.g., If it crashes at night when you’re doing maintenance, and that doesn’t “count,” you’re good!</a:t>
            </a:r>
            <a:endParaRPr lang="en-US" dirty="0"/>
          </a:p>
        </p:txBody>
      </p:sp>
      <p:pic>
        <p:nvPicPr>
          <p:cNvPr id="3074" name="Picture 2" descr="http://aspiringgentleman.files.wordpress.com/2013/08/imag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7052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the 9’s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56" y="1905000"/>
            <a:ext cx="7265644" cy="4114800"/>
          </a:xfrm>
        </p:spPr>
      </p:pic>
      <p:sp>
        <p:nvSpPr>
          <p:cNvPr id="3" name="Oval 2"/>
          <p:cNvSpPr/>
          <p:nvPr/>
        </p:nvSpPr>
        <p:spPr>
          <a:xfrm>
            <a:off x="914400" y="5562600"/>
            <a:ext cx="2209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6324600"/>
            <a:ext cx="481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were here in switching systems, 20 years ago!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2590800" y="6096000"/>
            <a:ext cx="914400" cy="41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3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question is the “impact”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0" y="1524000"/>
            <a:ext cx="8315480" cy="4198960"/>
          </a:xfrm>
        </p:spPr>
      </p:pic>
    </p:spTree>
    <p:extLst>
      <p:ext uri="{BB962C8B-B14F-4D97-AF65-F5344CB8AC3E}">
        <p14:creationId xmlns:p14="http://schemas.microsoft.com/office/powerpoint/2010/main" val="31671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Things we all do to max this out:</a:t>
            </a:r>
          </a:p>
          <a:p>
            <a:r>
              <a:rPr lang="en-US" dirty="0" smtClean="0"/>
              <a:t>RAID</a:t>
            </a:r>
          </a:p>
          <a:p>
            <a:r>
              <a:rPr lang="en-US" dirty="0" smtClean="0"/>
              <a:t>Mirroring</a:t>
            </a:r>
          </a:p>
          <a:p>
            <a:r>
              <a:rPr lang="en-US" dirty="0" smtClean="0"/>
              <a:t>Battery backup (and redundant power)</a:t>
            </a:r>
          </a:p>
          <a:p>
            <a:r>
              <a:rPr lang="en-US" dirty="0" smtClean="0"/>
              <a:t>Redundant write cache</a:t>
            </a:r>
          </a:p>
          <a:p>
            <a:r>
              <a:rPr lang="en-US" dirty="0" smtClean="0"/>
              <a:t>Concurrent maintenance &amp; upgrades</a:t>
            </a:r>
          </a:p>
          <a:p>
            <a:pPr lvl="1"/>
            <a:r>
              <a:rPr lang="en-US" dirty="0" smtClean="0"/>
              <a:t>Fix it as it’s running</a:t>
            </a:r>
          </a:p>
          <a:p>
            <a:pPr lvl="1"/>
            <a:r>
              <a:rPr lang="en-US" dirty="0" smtClean="0"/>
              <a:t>Upgrade it as it’s running</a:t>
            </a:r>
          </a:p>
          <a:p>
            <a:pPr lvl="1"/>
            <a:r>
              <a:rPr lang="en-US" dirty="0" smtClean="0"/>
              <a:t>Requires duplexed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Apply fixes while it’s running</a:t>
            </a:r>
          </a:p>
          <a:p>
            <a:r>
              <a:rPr lang="en-US" dirty="0" smtClean="0"/>
              <a:t>Save/restore parallelism</a:t>
            </a:r>
          </a:p>
          <a:p>
            <a:r>
              <a:rPr lang="en-US" dirty="0" smtClean="0"/>
              <a:t>Reboot/IPL speed</a:t>
            </a:r>
          </a:p>
          <a:p>
            <a:pPr lvl="1"/>
            <a:r>
              <a:rPr lang="en-US" dirty="0" smtClean="0"/>
              <a:t>Usually requires saving images</a:t>
            </a:r>
          </a:p>
          <a:p>
            <a:r>
              <a:rPr lang="en-US" dirty="0" smtClean="0"/>
              <a:t>Independent auxiliary storage pools</a:t>
            </a:r>
          </a:p>
          <a:p>
            <a:r>
              <a:rPr lang="en-US" dirty="0" smtClean="0"/>
              <a:t>Logical partitioning</a:t>
            </a:r>
          </a:p>
          <a:p>
            <a:r>
              <a:rPr lang="en-US" dirty="0" smtClean="0"/>
              <a:t>Clustering</a:t>
            </a:r>
          </a:p>
          <a:p>
            <a:r>
              <a:rPr lang="en-US" dirty="0" smtClean="0"/>
              <a:t>Remote cluster nodes</a:t>
            </a:r>
          </a:p>
          <a:p>
            <a:r>
              <a:rPr lang="en-US" dirty="0" smtClean="0"/>
              <a:t>Remote maintenance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engineering, </a:t>
            </a:r>
            <a:r>
              <a:rPr lang="en-US" dirty="0" err="1" smtClean="0"/>
              <a:t>cntd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2600</Words>
  <Application>Microsoft Office PowerPoint</Application>
  <PresentationFormat>On-screen Show (4:3)</PresentationFormat>
  <Paragraphs>440</Paragraphs>
  <Slides>46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Chart</vt:lpstr>
      <vt:lpstr>GALLERY</vt:lpstr>
      <vt:lpstr>Availability Metrics and Reliability/Availability Engineering</vt:lpstr>
      <vt:lpstr>Why availability?</vt:lpstr>
      <vt:lpstr>Customers want us to provide the data!</vt:lpstr>
      <vt:lpstr>“What” has to be up /down</vt:lpstr>
      <vt:lpstr>Three factors  availability</vt:lpstr>
      <vt:lpstr>And then the 9’s</vt:lpstr>
      <vt:lpstr>The real question is the “impact”</vt:lpstr>
      <vt:lpstr>Availability engineering</vt:lpstr>
      <vt:lpstr>Availability engineering, cntd</vt:lpstr>
      <vt:lpstr>Availability engineering, cntd</vt:lpstr>
      <vt:lpstr>Standards</vt:lpstr>
      <vt:lpstr>Relationship to software defects</vt:lpstr>
      <vt:lpstr>Other software features associated with high availability</vt:lpstr>
      <vt:lpstr>Availability engineering basics</vt:lpstr>
      <vt:lpstr>“Hope it turns out well in the lab!”</vt:lpstr>
      <vt:lpstr>Make targets a responsibility</vt:lpstr>
      <vt:lpstr>Then you design…</vt:lpstr>
      <vt:lpstr>Then you implement and test…</vt:lpstr>
      <vt:lpstr>Then you ship it…</vt:lpstr>
      <vt:lpstr>How do you know customer outage data?</vt:lpstr>
      <vt:lpstr>Sample form</vt:lpstr>
      <vt:lpstr>Root causes - from trouble tickets</vt:lpstr>
      <vt:lpstr>Goal – narrow down to components</vt:lpstr>
      <vt:lpstr>With luck, it trends downward!</vt:lpstr>
      <vt:lpstr>Goal is to gain availability from the start of development, via engineering</vt:lpstr>
      <vt:lpstr>During testing</vt:lpstr>
      <vt:lpstr>Hard to judge availability and its causes</vt:lpstr>
      <vt:lpstr>Sample categorization of failures</vt:lpstr>
      <vt:lpstr>Then…</vt:lpstr>
      <vt:lpstr>Let’s look at Musa’s process</vt:lpstr>
      <vt:lpstr>Operational profile</vt:lpstr>
      <vt:lpstr>An operational profile over time… a DB server  for online &amp; other business activity</vt:lpstr>
      <vt:lpstr>But, what’s really going on here?</vt:lpstr>
      <vt:lpstr>PowerPoint Presentation</vt:lpstr>
      <vt:lpstr>On your systems…</vt:lpstr>
      <vt:lpstr>Len Bass’s Availability Strategies</vt:lpstr>
      <vt:lpstr>Bass’s avail scenarios</vt:lpstr>
      <vt:lpstr>Example scenario</vt:lpstr>
      <vt:lpstr>Availability Tactics</vt:lpstr>
      <vt:lpstr>Fault Detection</vt:lpstr>
      <vt:lpstr>Fault Recovery - Preparation</vt:lpstr>
      <vt:lpstr>Fault Recovery - Reintroduction</vt:lpstr>
      <vt:lpstr>Fault Prevention</vt:lpstr>
      <vt:lpstr>Hardware basics</vt:lpstr>
      <vt:lpstr>Interesting observations</vt:lpstr>
      <vt:lpstr>Warning – you’re looking for problems speculatively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Availability Metrics and Reliability/Availability Engineering</dc:title>
  <dc:creator>Steve Chenoweth</dc:creator>
  <cp:lastModifiedBy>Windows User</cp:lastModifiedBy>
  <cp:revision>27</cp:revision>
  <dcterms:created xsi:type="dcterms:W3CDTF">2006-08-16T00:00:00Z</dcterms:created>
  <dcterms:modified xsi:type="dcterms:W3CDTF">2014-05-08T12:16:49Z</dcterms:modified>
</cp:coreProperties>
</file>