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3" autoAdjust="0"/>
  </p:normalViewPr>
  <p:slideViewPr>
    <p:cSldViewPr>
      <p:cViewPr varScale="1">
        <p:scale>
          <a:sx n="63" d="100"/>
          <a:sy n="63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D708-3A63-462F-B5D7-68ADD0DDB416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16048-FD7F-487F-AD32-73B61C9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http://www.ristancase.com/html/dac/manual/2.12.03%20Software%20Metrics%20Reports.html.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2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335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is on p 346.</a:t>
            </a:r>
          </a:p>
          <a:p>
            <a:r>
              <a:rPr lang="en-US" dirty="0" smtClean="0"/>
              <a:t>The Fast / Good /</a:t>
            </a:r>
            <a:r>
              <a:rPr lang="en-US" baseline="0" dirty="0" smtClean="0"/>
              <a:t> Cheap one is the “Project management triangle” from Wikipedia - http://en.wikipedia.org/wiki/Project_management_triangle.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p 347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http://appliedscienceresearch.labanca.net/?p=67.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352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6048-FD7F-487F-AD32-73B61C96E2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4191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Metrics and lessons learned for OO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6400800" cy="1752600"/>
          </a:xfrm>
        </p:spPr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12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www.ristancase.com/html/dac/manual/images/Software-Metrics-Radar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15251"/>
            <a:ext cx="3914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419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</a:t>
            </a:r>
            <a:r>
              <a:rPr lang="en-US" dirty="0" smtClean="0"/>
              <a:t> – New chapter, same Halstead.  He also predicted various other project variables with his “software science.”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60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Productivity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generally stays away from these.</a:t>
            </a:r>
          </a:p>
          <a:p>
            <a:r>
              <a:rPr lang="en-US" dirty="0" smtClean="0"/>
              <a:t>He recommends Capers Jones’s work.</a:t>
            </a:r>
          </a:p>
          <a:p>
            <a:r>
              <a:rPr lang="en-US" dirty="0" smtClean="0"/>
              <a:t>Studies generally measure number of units of output per unit of effort.</a:t>
            </a:r>
          </a:p>
          <a:p>
            <a:pPr lvl="1"/>
            <a:r>
              <a:rPr lang="en-US" dirty="0" smtClean="0"/>
              <a:t>In OO development, classes or methods per PY or PM.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did calculations for some IBM projects.</a:t>
            </a:r>
          </a:p>
          <a:p>
            <a:pPr lvl="1"/>
            <a:r>
              <a:rPr lang="en-US" dirty="0" smtClean="0"/>
              <a:t>A high number of classes per PM related to a small number of methods per class.</a:t>
            </a:r>
          </a:p>
          <a:p>
            <a:pPr lvl="1"/>
            <a:r>
              <a:rPr lang="en-US" dirty="0" smtClean="0"/>
              <a:t>IBM’s heuristic – 1 to 3 PM per (key) business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8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dimensions of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has a different version of this!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points out that it’s not just 2-dimensional – output vs effort.</a:t>
            </a:r>
            <a:endParaRPr lang="en-US" dirty="0"/>
          </a:p>
        </p:txBody>
      </p:sp>
      <p:pic>
        <p:nvPicPr>
          <p:cNvPr id="2050" name="Picture 2" descr="http://upload.wikimedia.org/wikipedia/commons/thumb/f/fc/Project-triangle.svg/455px-Project-triang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05200"/>
            <a:ext cx="2971800" cy="29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89960"/>
            <a:ext cx="467563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and quality management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OO, it’s defects per class.</a:t>
            </a:r>
          </a:p>
          <a:p>
            <a:pPr lvl="1"/>
            <a:r>
              <a:rPr lang="en-US" dirty="0" smtClean="0"/>
              <a:t>Data not as common as for non-OO projects.</a:t>
            </a:r>
          </a:p>
          <a:p>
            <a:pPr lvl="1"/>
            <a:r>
              <a:rPr lang="en-US" dirty="0" err="1" smtClean="0"/>
              <a:t>Kan</a:t>
            </a:r>
            <a:r>
              <a:rPr lang="en-US" dirty="0" smtClean="0"/>
              <a:t> found defect rates from 0.21 defects per class to 0.69 per class.</a:t>
            </a:r>
          </a:p>
          <a:p>
            <a:pPr lvl="1"/>
            <a:r>
              <a:rPr lang="en-US" dirty="0" smtClean="0"/>
              <a:t>Equivalent to 2.6 defects per KLOC (new and changed code) to 8.2 defects per KLOC.</a:t>
            </a:r>
          </a:p>
          <a:p>
            <a:r>
              <a:rPr lang="en-US" dirty="0" err="1" smtClean="0"/>
              <a:t>Kan’s</a:t>
            </a:r>
            <a:r>
              <a:rPr lang="en-US" dirty="0" smtClean="0"/>
              <a:t> non-OO experience has been:</a:t>
            </a:r>
          </a:p>
          <a:p>
            <a:pPr lvl="1"/>
            <a:r>
              <a:rPr lang="en-US" dirty="0" smtClean="0"/>
              <a:t>4 to 9 defects per KLOC.</a:t>
            </a:r>
          </a:p>
        </p:txBody>
      </p:sp>
    </p:spTree>
    <p:extLst>
      <p:ext uri="{BB962C8B-B14F-4D97-AF65-F5344CB8AC3E}">
        <p14:creationId xmlns:p14="http://schemas.microsoft.com/office/powerpoint/2010/main" val="246267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quality management…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“The OO design and complexity metrics can be used to flag the classes with potential problems for special attention.”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thinks metrics for non-OO projects also pertain to OO.</a:t>
            </a:r>
          </a:p>
          <a:p>
            <a:pPr lvl="1"/>
            <a:r>
              <a:rPr lang="en-US" dirty="0" smtClean="0"/>
              <a:t>Test progress S curve</a:t>
            </a:r>
          </a:p>
          <a:p>
            <a:pPr lvl="1"/>
            <a:r>
              <a:rPr lang="en-US" dirty="0" smtClean="0"/>
              <a:t>Testing defect arrivals over time</a:t>
            </a:r>
          </a:p>
          <a:p>
            <a:pPr lvl="1"/>
            <a:r>
              <a:rPr lang="en-US" dirty="0" smtClean="0"/>
              <a:t>Testing defect backlog over time</a:t>
            </a:r>
          </a:p>
          <a:p>
            <a:pPr lvl="1"/>
            <a:r>
              <a:rPr lang="en-US" dirty="0" smtClean="0"/>
              <a:t>Number of critical problems over time</a:t>
            </a:r>
          </a:p>
          <a:p>
            <a:pPr lvl="1"/>
            <a:r>
              <a:rPr lang="en-US" dirty="0" smtClean="0"/>
              <a:t>Number of system crashes and hangs over time</a:t>
            </a:r>
          </a:p>
          <a:p>
            <a:pPr lvl="1"/>
            <a:r>
              <a:rPr lang="en-US" dirty="0" smtClean="0"/>
              <a:t>The effort/outcome paradigm for interpreting in-process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7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 –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conducted assessments of IBM OO projects.</a:t>
            </a:r>
          </a:p>
        </p:txBody>
      </p:sp>
      <p:pic>
        <p:nvPicPr>
          <p:cNvPr id="3074" name="Picture 2" descr="http://appliedscienceresearch.labanca.net/wp-content/uploads/2009/03/lessons20lear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69" y="2438400"/>
            <a:ext cx="48229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38638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Need to allow a learning curve, when moving to OO.</a:t>
            </a:r>
          </a:p>
          <a:p>
            <a:pPr lvl="1"/>
            <a:r>
              <a:rPr lang="en-US" dirty="0" smtClean="0"/>
              <a:t>Formal classroom education is needed (sounds like software engineering!).</a:t>
            </a:r>
          </a:p>
          <a:p>
            <a:pPr lvl="1"/>
            <a:r>
              <a:rPr lang="en-US" dirty="0" smtClean="0"/>
              <a:t>Domain-specific knowledge also is needed.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developer typology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317567" cy="4410615"/>
          </a:xfrm>
        </p:spPr>
      </p:pic>
    </p:spTree>
    <p:extLst>
      <p:ext uri="{BB962C8B-B14F-4D97-AF65-F5344CB8AC3E}">
        <p14:creationId xmlns:p14="http://schemas.microsoft.com/office/powerpoint/2010/main" val="96932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OO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consistent process architecture in an organization.</a:t>
            </a:r>
          </a:p>
          <a:p>
            <a:r>
              <a:rPr lang="en-US" dirty="0" smtClean="0"/>
              <a:t>Monthly goals or mini-milestones set.</a:t>
            </a:r>
          </a:p>
          <a:p>
            <a:r>
              <a:rPr lang="en-US" dirty="0" smtClean="0"/>
              <a:t>Good reusable classes – hard to build.</a:t>
            </a:r>
          </a:p>
          <a:p>
            <a:pPr lvl="1"/>
            <a:r>
              <a:rPr lang="en-US" dirty="0" smtClean="0"/>
              <a:t>OO technology does </a:t>
            </a:r>
            <a:r>
              <a:rPr lang="en-US" b="1" dirty="0" smtClean="0"/>
              <a:t>not </a:t>
            </a:r>
            <a:r>
              <a:rPr lang="en-US" dirty="0" smtClean="0"/>
              <a:t>= code reuse.</a:t>
            </a:r>
          </a:p>
          <a:p>
            <a:pPr lvl="1"/>
            <a:r>
              <a:rPr lang="en-US" dirty="0" smtClean="0"/>
              <a:t>An inherent conflict between development cycle time and building reusable classes.</a:t>
            </a:r>
          </a:p>
          <a:p>
            <a:r>
              <a:rPr lang="en-US" dirty="0" smtClean="0"/>
              <a:t>Performance – projects fail because of it.</a:t>
            </a:r>
          </a:p>
          <a:p>
            <a:pPr lvl="1"/>
            <a:r>
              <a:rPr lang="en-US" dirty="0" smtClean="0"/>
              <a:t>More on that next week.</a:t>
            </a:r>
          </a:p>
          <a:p>
            <a:r>
              <a:rPr lang="en-US" dirty="0" smtClean="0"/>
              <a:t>Quality and development practices – </a:t>
            </a:r>
          </a:p>
          <a:p>
            <a:pPr lvl="1"/>
            <a:r>
              <a:rPr lang="en-US" dirty="0" smtClean="0"/>
              <a:t>OO makes bugs easier to find and fix.</a:t>
            </a:r>
          </a:p>
          <a:p>
            <a:pPr lvl="1"/>
            <a:r>
              <a:rPr lang="en-US" dirty="0" smtClean="0"/>
              <a:t>OO projects have lower defect rates during testing phases and in the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9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small orgs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Design and complexity metrics work well.</a:t>
            </a:r>
          </a:p>
          <a:p>
            <a:r>
              <a:rPr lang="en-US" dirty="0" smtClean="0"/>
              <a:t>Need a chief architect for overall system design.</a:t>
            </a:r>
          </a:p>
          <a:p>
            <a:r>
              <a:rPr lang="en-US" dirty="0" smtClean="0"/>
              <a:t>Small teams own small subsystems.</a:t>
            </a:r>
          </a:p>
          <a:p>
            <a:r>
              <a:rPr lang="en-US" dirty="0" smtClean="0"/>
              <a:t>Use OO counting tools.  Many things can be tracked without tools:</a:t>
            </a:r>
          </a:p>
          <a:p>
            <a:pPr lvl="1"/>
            <a:r>
              <a:rPr lang="en-US" dirty="0" smtClean="0"/>
              <a:t>Methods per class</a:t>
            </a:r>
          </a:p>
          <a:p>
            <a:pPr lvl="1"/>
            <a:r>
              <a:rPr lang="en-US" dirty="0" smtClean="0"/>
              <a:t>Depth of inheritance tree</a:t>
            </a:r>
          </a:p>
          <a:p>
            <a:pPr lvl="1"/>
            <a:r>
              <a:rPr lang="en-US" dirty="0" smtClean="0"/>
              <a:t>Number of children</a:t>
            </a:r>
          </a:p>
          <a:p>
            <a:pPr lvl="1"/>
            <a:r>
              <a:rPr lang="en-US" dirty="0" smtClean="0"/>
              <a:t>Number of classes</a:t>
            </a:r>
          </a:p>
          <a:p>
            <a:pPr lvl="1"/>
            <a:r>
              <a:rPr lang="en-US" dirty="0" smtClean="0"/>
              <a:t>Methods thrown away (!)</a:t>
            </a:r>
          </a:p>
          <a:p>
            <a:r>
              <a:rPr lang="en-US" dirty="0" smtClean="0"/>
              <a:t>Procedural tools also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OO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OO concepts and constructs, like Abstract class, Instance, and Inheritance.</a:t>
            </a:r>
          </a:p>
          <a:p>
            <a:r>
              <a:rPr lang="en-US" dirty="0" smtClean="0"/>
              <a:t>Classes and methods are the basic constructs.</a:t>
            </a:r>
          </a:p>
          <a:p>
            <a:pPr lvl="1"/>
            <a:r>
              <a:rPr lang="en-US" dirty="0" smtClean="0"/>
              <a:t>Amount of function can be estimated based on the number of identified classes and methods.</a:t>
            </a:r>
          </a:p>
          <a:p>
            <a:pPr lvl="1"/>
            <a:r>
              <a:rPr lang="en-US" dirty="0" smtClean="0"/>
              <a:t>Also use size or function points of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Lorenz’s metrics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072"/>
            <a:ext cx="5257800" cy="6652728"/>
          </a:xfrm>
        </p:spPr>
      </p:pic>
    </p:spTree>
    <p:extLst>
      <p:ext uri="{BB962C8B-B14F-4D97-AF65-F5344CB8AC3E}">
        <p14:creationId xmlns:p14="http://schemas.microsoft.com/office/powerpoint/2010/main" val="70453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IBM’s OOTC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looked at what IBM’s Object Oriented Technology Council recommended to IBM’s product divisions.</a:t>
            </a:r>
          </a:p>
          <a:p>
            <a:pPr lvl="1"/>
            <a:r>
              <a:rPr lang="en-US" dirty="0" smtClean="0"/>
              <a:t>Compared six projects.</a:t>
            </a:r>
          </a:p>
          <a:p>
            <a:pPr lvl="1"/>
            <a:r>
              <a:rPr lang="en-US" dirty="0" smtClean="0"/>
              <a:t>Ranged from large to small.</a:t>
            </a:r>
          </a:p>
          <a:p>
            <a:pPr lvl="1"/>
            <a:r>
              <a:rPr lang="en-US" dirty="0" smtClean="0"/>
              <a:t>One had much larger number of methods per class, a large class, and a larger maximum depth of inheritance tree than guidelines suggested.</a:t>
            </a:r>
          </a:p>
          <a:p>
            <a:pPr lvl="1"/>
            <a:r>
              <a:rPr lang="en-US" dirty="0" smtClean="0"/>
              <a:t>This one also had a high defect volume and rate.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CK metrics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Chidamber</a:t>
            </a:r>
            <a:r>
              <a:rPr lang="en-US" dirty="0" smtClean="0"/>
              <a:t> and </a:t>
            </a:r>
            <a:r>
              <a:rPr lang="en-US" dirty="0" err="1" smtClean="0"/>
              <a:t>Kemerer</a:t>
            </a:r>
            <a:r>
              <a:rPr lang="en-US" dirty="0" smtClean="0"/>
              <a:t>, 1994</a:t>
            </a:r>
          </a:p>
          <a:p>
            <a:r>
              <a:rPr lang="en-US" dirty="0" smtClean="0"/>
              <a:t>Six OO design and complexity measures.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Weighted metrics per class (WMC).</a:t>
            </a:r>
          </a:p>
          <a:p>
            <a:pPr lvl="2"/>
            <a:r>
              <a:rPr lang="en-US" dirty="0" smtClean="0"/>
              <a:t>Sum of </a:t>
            </a:r>
            <a:r>
              <a:rPr lang="en-US" dirty="0" err="1" smtClean="0"/>
              <a:t>cyclomatic</a:t>
            </a:r>
            <a:r>
              <a:rPr lang="en-US" dirty="0" smtClean="0"/>
              <a:t> complexities of the methods.</a:t>
            </a:r>
          </a:p>
          <a:p>
            <a:pPr lvl="2"/>
            <a:r>
              <a:rPr lang="en-US" dirty="0" smtClean="0"/>
              <a:t>Hard to measure, because of inheritance.</a:t>
            </a:r>
          </a:p>
          <a:p>
            <a:pPr lvl="2"/>
            <a:r>
              <a:rPr lang="en-US" dirty="0" smtClean="0"/>
              <a:t>Often just the average number of methods per class.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Depth of inheritance tree (DIT).</a:t>
            </a:r>
          </a:p>
          <a:p>
            <a:pPr lvl="2"/>
            <a:r>
              <a:rPr lang="en-US" dirty="0" smtClean="0"/>
              <a:t>Length of maximum </a:t>
            </a:r>
            <a:r>
              <a:rPr lang="en-US" dirty="0" err="1" smtClean="0"/>
              <a:t>patho</a:t>
            </a:r>
            <a:r>
              <a:rPr lang="en-US" dirty="0" smtClean="0"/>
              <a:t> of a class hierarchy from the node to the root of the inheritance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4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CK metrics </a:t>
            </a:r>
            <a:r>
              <a:rPr lang="en-US" dirty="0" smtClean="0"/>
              <a:t>suite,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Number of children of a class (NOC).</a:t>
            </a:r>
          </a:p>
          <a:p>
            <a:pPr marL="914400" lvl="1" indent="-514350"/>
            <a:r>
              <a:rPr lang="en-US" dirty="0" smtClean="0"/>
              <a:t>Number of immediate successors (subclasses) of a class.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Coupling between object classes (CBO).</a:t>
            </a:r>
          </a:p>
          <a:p>
            <a:pPr marL="914400" lvl="1" indent="-514350"/>
            <a:r>
              <a:rPr lang="en-US" dirty="0" smtClean="0"/>
              <a:t>Number of classes a given class is coupled to.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Response for a class (RFC).</a:t>
            </a:r>
          </a:p>
          <a:p>
            <a:pPr marL="914400" lvl="1" indent="-514350"/>
            <a:r>
              <a:rPr lang="en-US" dirty="0" smtClean="0"/>
              <a:t>Number of methods that can be executed in response to a message.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Lack of cohesion on methods (LCOM).</a:t>
            </a:r>
          </a:p>
          <a:p>
            <a:pPr marL="914400" lvl="1" indent="-514350"/>
            <a:r>
              <a:rPr lang="en-US" dirty="0" smtClean="0"/>
              <a:t>How closely local methods are related to local instance variables in a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9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CK metrics </a:t>
            </a:r>
            <a:r>
              <a:rPr lang="en-US" dirty="0" smtClean="0"/>
              <a:t>suite,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Chidamber</a:t>
            </a:r>
            <a:r>
              <a:rPr lang="en-US" dirty="0" smtClean="0"/>
              <a:t> and </a:t>
            </a:r>
            <a:r>
              <a:rPr lang="en-US" dirty="0" err="1" smtClean="0"/>
              <a:t>Kemerer</a:t>
            </a:r>
            <a:r>
              <a:rPr lang="en-US" dirty="0" smtClean="0"/>
              <a:t> applied these six metrics to a C++ project and to a Smalltalk project.</a:t>
            </a:r>
          </a:p>
          <a:p>
            <a:r>
              <a:rPr lang="en-US" dirty="0" smtClean="0"/>
              <a:t>Low DITs and NOCs – authors thought the designers might not be taking advantage of reuse through inheritance.</a:t>
            </a:r>
          </a:p>
          <a:p>
            <a:r>
              <a:rPr lang="en-US" dirty="0" smtClean="0"/>
              <a:t>Had striking differences in CBOs and RFSs.</a:t>
            </a:r>
          </a:p>
          <a:p>
            <a:pPr lvl="1"/>
            <a:r>
              <a:rPr lang="en-US" dirty="0" smtClean="0"/>
              <a:t>Median values for Smalltalk site much higher.</a:t>
            </a:r>
          </a:p>
          <a:p>
            <a:pPr lvl="1"/>
            <a:r>
              <a:rPr lang="en-US" dirty="0" smtClean="0"/>
              <a:t>Reflected language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2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CK metrics suite,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Basili</a:t>
            </a:r>
            <a:r>
              <a:rPr lang="en-US" dirty="0" smtClean="0"/>
              <a:t>, et al (1996) studied students doing C++ programming.  </a:t>
            </a:r>
          </a:p>
          <a:p>
            <a:r>
              <a:rPr lang="en-US" dirty="0" smtClean="0"/>
              <a:t>Found that:</a:t>
            </a:r>
          </a:p>
          <a:p>
            <a:pPr lvl="1"/>
            <a:r>
              <a:rPr lang="en-US" dirty="0" smtClean="0"/>
              <a:t>The six CK metrics were relatively independent.</a:t>
            </a:r>
          </a:p>
          <a:p>
            <a:pPr lvl="1"/>
            <a:r>
              <a:rPr lang="en-US" dirty="0" smtClean="0"/>
              <a:t>Low values of DITs and NOCs.</a:t>
            </a:r>
          </a:p>
          <a:p>
            <a:pPr lvl="1"/>
            <a:r>
              <a:rPr lang="en-US" dirty="0" smtClean="0"/>
              <a:t>LCOM did not predict faulty classes.</a:t>
            </a:r>
          </a:p>
          <a:p>
            <a:pPr lvl="1"/>
            <a:r>
              <a:rPr lang="en-US" dirty="0" smtClean="0"/>
              <a:t>DIT’s, RFC’s, NOC’s and CBO’s </a:t>
            </a:r>
            <a:r>
              <a:rPr lang="en-US" b="1" dirty="0" smtClean="0"/>
              <a:t>did</a:t>
            </a:r>
            <a:r>
              <a:rPr lang="en-US" dirty="0" smtClean="0"/>
              <a:t> correlate with faulty classes.</a:t>
            </a:r>
          </a:p>
          <a:p>
            <a:pPr lvl="1"/>
            <a:r>
              <a:rPr lang="en-US" dirty="0" smtClean="0"/>
              <a:t>These OO metrics were more predictive than code metrics.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7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CK metrics suite,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1997 study by </a:t>
            </a:r>
            <a:r>
              <a:rPr lang="en-US" dirty="0" err="1" smtClean="0"/>
              <a:t>Chidamber</a:t>
            </a:r>
            <a:r>
              <a:rPr lang="en-US" dirty="0" smtClean="0"/>
              <a:t>, Darcy and </a:t>
            </a:r>
            <a:r>
              <a:rPr lang="en-US" dirty="0" err="1" smtClean="0"/>
              <a:t>Kemerer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Three systems for financial trading.</a:t>
            </a:r>
          </a:p>
          <a:p>
            <a:pPr lvl="1"/>
            <a:r>
              <a:rPr lang="en-US" dirty="0" smtClean="0"/>
              <a:t>Small values for depth of inheritance (DIT).</a:t>
            </a:r>
          </a:p>
          <a:p>
            <a:pPr lvl="1"/>
            <a:r>
              <a:rPr lang="en-US" dirty="0" smtClean="0"/>
              <a:t>Found that WMC, RFC, and CBO </a:t>
            </a:r>
            <a:r>
              <a:rPr lang="en-US" b="1" dirty="0" smtClean="0"/>
              <a:t>were </a:t>
            </a:r>
            <a:r>
              <a:rPr lang="en-US" dirty="0" smtClean="0"/>
              <a:t>highly correlated.</a:t>
            </a:r>
          </a:p>
          <a:p>
            <a:pPr lvl="1"/>
            <a:r>
              <a:rPr lang="en-US" dirty="0" err="1" smtClean="0"/>
              <a:t>Kan</a:t>
            </a:r>
            <a:r>
              <a:rPr lang="en-US" dirty="0" smtClean="0"/>
              <a:t> thinks many more empirical studies are needed.</a:t>
            </a:r>
          </a:p>
          <a:p>
            <a:pPr lvl="1"/>
            <a:r>
              <a:rPr lang="en-US" dirty="0" smtClean="0"/>
              <a:t>In this study, they also estimated the CK metrics suite’s effects on productivity.</a:t>
            </a:r>
          </a:p>
          <a:p>
            <a:pPr lvl="2"/>
            <a:r>
              <a:rPr lang="en-US" dirty="0" smtClean="0"/>
              <a:t>Found that high levels of CBOs and LCOMs were associated with lower productivity.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7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1017</Words>
  <Application>Microsoft Office PowerPoint</Application>
  <PresentationFormat>On-screen Show (4:3)</PresentationFormat>
  <Paragraphs>124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Metrics and lessons learned for OO projects</vt:lpstr>
      <vt:lpstr>Major OO metrics</vt:lpstr>
      <vt:lpstr>Lorenz’s metrics</vt:lpstr>
      <vt:lpstr>IBM’s OOTC</vt:lpstr>
      <vt:lpstr>The CK metrics suite</vt:lpstr>
      <vt:lpstr>The CK metrics suite, cntd</vt:lpstr>
      <vt:lpstr>The CK metrics suite, cntd</vt:lpstr>
      <vt:lpstr>The CK metrics suite, cntd</vt:lpstr>
      <vt:lpstr>The CK metrics suite, cntd</vt:lpstr>
      <vt:lpstr>Productivity metrics</vt:lpstr>
      <vt:lpstr>Kan’s dimensions of productivity</vt:lpstr>
      <vt:lpstr>Quality and quality management metrics</vt:lpstr>
      <vt:lpstr>For quality management…</vt:lpstr>
      <vt:lpstr>OO – Lessons learned</vt:lpstr>
      <vt:lpstr>Kan’s developer typology</vt:lpstr>
      <vt:lpstr>Kan’s OO tips</vt:lpstr>
      <vt:lpstr>Recommendations for small orgs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and lessons learned for OO projects</dc:title>
  <dc:creator>Steve Chenoweth</dc:creator>
  <cp:lastModifiedBy>Windows User</cp:lastModifiedBy>
  <cp:revision>14</cp:revision>
  <dcterms:created xsi:type="dcterms:W3CDTF">2006-08-16T00:00:00Z</dcterms:created>
  <dcterms:modified xsi:type="dcterms:W3CDTF">2014-04-29T22:17:59Z</dcterms:modified>
</cp:coreProperties>
</file>