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F9CB-380F-4D03-9C74-E341D05C0B60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53EF-F96A-4C6A-8A70-8E9C63625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http://www.edrawsoft.com/TQM-Diagrams.php.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3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 258</a:t>
            </a:r>
            <a:r>
              <a:rPr lang="en-US" dirty="0" smtClean="0"/>
              <a:t>+</a:t>
            </a:r>
          </a:p>
          <a:p>
            <a:r>
              <a:rPr lang="en-US" dirty="0" smtClean="0"/>
              <a:t>Image from http://en.wikipedia.org/wiki/Preferred_reporting_items_for_systematic_reviews_and_meta-analyses.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83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3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6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11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5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</a:t>
            </a:r>
            <a:r>
              <a:rPr lang="en-US" baseline="0" dirty="0" smtClean="0"/>
              <a:t> from http://www.savagechickens.com/2007/09/test-results.html.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2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Ice berg image from http://blog.gustavkaser.com.au/iceberg/.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1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http://www.jasonawesome.com/2010/06/01/executing-a-php-code-review/.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247</a:t>
            </a:r>
          </a:p>
          <a:p>
            <a:r>
              <a:rPr lang="en-US" dirty="0" smtClean="0"/>
              <a:t>Image from http://en.wikipedia.org/wiki/List_of_red-flagged_Formula_One_races.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p 255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53EF-F96A-4C6A-8A70-8E9C636255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4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949575"/>
            <a:ext cx="7772400" cy="1470025"/>
          </a:xfrm>
        </p:spPr>
        <p:txBody>
          <a:bodyPr/>
          <a:lstStyle/>
          <a:p>
            <a:r>
              <a:rPr lang="en-US" dirty="0" smtClean="0"/>
              <a:t>Quality Management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495800"/>
            <a:ext cx="6400800" cy="1752600"/>
          </a:xfrm>
        </p:spPr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 9</a:t>
            </a:r>
          </a:p>
          <a:p>
            <a:r>
              <a:rPr lang="en-US" dirty="0" smtClean="0"/>
              <a:t>Steve Chenoweth, RHIT</a:t>
            </a:r>
            <a:endParaRPr lang="en-US" dirty="0"/>
          </a:p>
        </p:txBody>
      </p:sp>
      <p:pic>
        <p:nvPicPr>
          <p:cNvPr id="1026" name="Picture 2" descr="http://www.edrawsoft.com/images/examples/TQM_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6675"/>
            <a:ext cx="42481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760274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 </a:t>
            </a:r>
            <a:r>
              <a:rPr lang="en-US" dirty="0" smtClean="0"/>
              <a:t>– To keep in mind – For </a:t>
            </a:r>
            <a:r>
              <a:rPr lang="en-US" dirty="0" err="1" smtClean="0"/>
              <a:t>Kan</a:t>
            </a:r>
            <a:r>
              <a:rPr lang="en-US" dirty="0" smtClean="0"/>
              <a:t>, this is part of Total Quality Management.</a:t>
            </a:r>
            <a:endParaRPr lang="en-US" dirty="0"/>
          </a:p>
        </p:txBody>
      </p:sp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2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“Late adders” to integration are a red flag!</a:t>
            </a:r>
          </a:p>
          <a:p>
            <a:r>
              <a:rPr lang="en-US" sz="2800" dirty="0" smtClean="0"/>
              <a:t>Can test statistics vs prior products.</a:t>
            </a:r>
          </a:p>
          <a:p>
            <a:pPr lvl="1"/>
            <a:r>
              <a:rPr lang="en-US" sz="2400" dirty="0" smtClean="0"/>
              <a:t>What’s “pattern” of integration?</a:t>
            </a:r>
          </a:p>
          <a:p>
            <a:pPr lvl="1"/>
            <a:r>
              <a:rPr lang="en-US" sz="2400" dirty="0" smtClean="0"/>
              <a:t>What’s “worst” vs “best”?</a:t>
            </a:r>
          </a:p>
          <a:p>
            <a:pPr lvl="1"/>
            <a:r>
              <a:rPr lang="en-US" sz="2400" dirty="0" smtClean="0"/>
              <a:t>Expected overall rate</a:t>
            </a:r>
          </a:p>
          <a:p>
            <a:pPr lvl="2"/>
            <a:r>
              <a:rPr lang="en-US" sz="2000" dirty="0" smtClean="0"/>
              <a:t>Could use “lines of code”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91" y="3352800"/>
            <a:ext cx="3871309" cy="3380326"/>
          </a:xfrm>
          <a:prstGeom prst="rect">
            <a:avLst/>
          </a:prstGeom>
        </p:spPr>
      </p:pic>
      <p:pic>
        <p:nvPicPr>
          <p:cNvPr id="4098" name="Picture 2" descr="http://upload.wikimedia.org/wikipedia/commons/3/36/Red_flag_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676400"/>
            <a:ext cx="1549230" cy="21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PTR arrival and backlog?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PTR = Problem Tracking Report</a:t>
            </a:r>
          </a:p>
          <a:p>
            <a:r>
              <a:rPr lang="en-US" dirty="0" smtClean="0"/>
              <a:t>“Can the code-freeze </a:t>
            </a:r>
            <a:r>
              <a:rPr lang="en-US" dirty="0" smtClean="0"/>
              <a:t>date </a:t>
            </a:r>
            <a:r>
              <a:rPr lang="en-US" dirty="0" smtClean="0"/>
              <a:t>be met without sacrificing quality”?</a:t>
            </a:r>
          </a:p>
          <a:p>
            <a:r>
              <a:rPr lang="en-US" dirty="0" smtClean="0"/>
              <a:t>“Will the PTR arrival and backlog decrease to the predetermined desirable levels by the code freeze date?”</a:t>
            </a:r>
          </a:p>
          <a:p>
            <a:r>
              <a:rPr lang="en-US" dirty="0" smtClean="0"/>
              <a:t>Use empirical models, based on prior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2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PTR concocted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Kan’s</a:t>
            </a:r>
            <a:r>
              <a:rPr lang="en-US" dirty="0" smtClean="0"/>
              <a:t> on p 252:</a:t>
            </a:r>
          </a:p>
          <a:p>
            <a:pPr lvl="1"/>
            <a:r>
              <a:rPr lang="en-US" dirty="0" smtClean="0"/>
              <a:t>It includes a negative cubic term for “Week” and</a:t>
            </a:r>
          </a:p>
          <a:p>
            <a:pPr lvl="1"/>
            <a:r>
              <a:rPr lang="en-US" dirty="0" smtClean="0"/>
              <a:t>A squared term for “KLOC”.</a:t>
            </a:r>
          </a:p>
          <a:p>
            <a:r>
              <a:rPr lang="en-US" dirty="0" smtClean="0"/>
              <a:t>It was accurate within one week, for when arrivals would decrease to the predetermined desirable level prior to code-freeze.</a:t>
            </a:r>
          </a:p>
          <a:p>
            <a:r>
              <a:rPr lang="en-US" dirty="0" smtClean="0"/>
              <a:t>But – Does anyone know why?</a:t>
            </a:r>
          </a:p>
        </p:txBody>
      </p:sp>
    </p:spTree>
    <p:extLst>
      <p:ext uri="{BB962C8B-B14F-4D97-AF65-F5344CB8AC3E}">
        <p14:creationId xmlns:p14="http://schemas.microsoft.com/office/powerpoint/2010/main" val="38967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reliability growth 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612626" cy="4204875"/>
          </a:xfrm>
        </p:spPr>
      </p:pic>
      <p:sp>
        <p:nvSpPr>
          <p:cNvPr id="5" name="TextBox 4"/>
          <p:cNvSpPr txBox="1"/>
          <p:nvPr/>
        </p:nvSpPr>
        <p:spPr>
          <a:xfrm>
            <a:off x="5181600" y="3124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Defects higher than expected – caused a quality improvement program!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400" y="3352800"/>
            <a:ext cx="1219200" cy="23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2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“Blitz testing” – made-up stress testing</a:t>
            </a:r>
          </a:p>
          <a:p>
            <a:r>
              <a:rPr lang="en-US" dirty="0" smtClean="0"/>
              <a:t>Customer evaluation</a:t>
            </a:r>
          </a:p>
          <a:p>
            <a:r>
              <a:rPr lang="en-US" dirty="0" smtClean="0"/>
              <a:t>More code inspections</a:t>
            </a:r>
          </a:p>
          <a:p>
            <a:r>
              <a:rPr lang="en-US" dirty="0" smtClean="0"/>
              <a:t>Design reviews</a:t>
            </a:r>
          </a:p>
          <a:p>
            <a:r>
              <a:rPr lang="en-US" dirty="0" smtClean="0"/>
              <a:t>Extension of system test – more test suites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have a good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Kan</a:t>
            </a:r>
            <a:r>
              <a:rPr lang="en-US" dirty="0" smtClean="0"/>
              <a:t> re-emphasized his standards:</a:t>
            </a:r>
          </a:p>
          <a:p>
            <a:pPr lvl="1"/>
            <a:r>
              <a:rPr lang="en-US" dirty="0" smtClean="0"/>
              <a:t>Predictive validity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Quality of assumptions</a:t>
            </a:r>
          </a:p>
          <a:p>
            <a:r>
              <a:rPr lang="en-US" dirty="0" smtClean="0"/>
              <a:t>For management models, he suggests:</a:t>
            </a:r>
          </a:p>
          <a:p>
            <a:pPr lvl="1"/>
            <a:r>
              <a:rPr lang="en-US" dirty="0" smtClean="0"/>
              <a:t>Timeliness of quality indications</a:t>
            </a:r>
          </a:p>
          <a:p>
            <a:pPr lvl="1"/>
            <a:r>
              <a:rPr lang="en-US" dirty="0" smtClean="0"/>
              <a:t>Scope of coverage</a:t>
            </a:r>
          </a:p>
          <a:p>
            <a:pPr lvl="1"/>
            <a:r>
              <a:rPr lang="en-US" dirty="0" smtClean="0"/>
              <a:t>Capability to be the major criterion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gather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systematic reporting, like for:</a:t>
            </a:r>
          </a:p>
          <a:p>
            <a:pPr lvl="1"/>
            <a:r>
              <a:rPr lang="en-US" dirty="0" smtClean="0"/>
              <a:t>Defect tracking</a:t>
            </a:r>
          </a:p>
          <a:p>
            <a:pPr lvl="1"/>
            <a:r>
              <a:rPr lang="en-US" dirty="0" smtClean="0"/>
              <a:t>Metrics calculations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gives examples</a:t>
            </a:r>
            <a:endParaRPr lang="en-US" dirty="0"/>
          </a:p>
        </p:txBody>
      </p:sp>
      <p:pic>
        <p:nvPicPr>
          <p:cNvPr id="2050" name="Picture 2" descr="File:PRISMA flow 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47" y="2209800"/>
            <a:ext cx="335725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648200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Right </a:t>
            </a:r>
            <a:r>
              <a:rPr lang="en-US" dirty="0" smtClean="0"/>
              <a:t>– In our culture, in general, we are slowly but surely finding systematic ways to get a grip on complex processes.  Here’s one for combining results of many research studies to gain a “meta-analysis” that increases confidence in the overall meaning.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16" y="2590800"/>
            <a:ext cx="5001768" cy="413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to know if people are being objective!</a:t>
            </a:r>
          </a:p>
          <a:p>
            <a:r>
              <a:rPr lang="en-US" dirty="0" smtClean="0"/>
              <a:t>Need to know the small-team dynamics.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4114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don’t want to give Dave less than an 8!”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324600" y="4658868"/>
            <a:ext cx="1143000" cy="56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coverage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95" y="1600200"/>
            <a:ext cx="4885805" cy="4983083"/>
          </a:xfrm>
        </p:spPr>
      </p:pic>
    </p:spTree>
    <p:extLst>
      <p:ext uri="{BB962C8B-B14F-4D97-AF65-F5344CB8AC3E}">
        <p14:creationId xmlns:p14="http://schemas.microsoft.com/office/powerpoint/2010/main" val="24927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“Orthogonal”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Test “different things”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proposes these defect types:</a:t>
            </a:r>
          </a:p>
          <a:p>
            <a:pPr lvl="1"/>
            <a:r>
              <a:rPr lang="en-US" dirty="0" smtClean="0"/>
              <a:t>Function</a:t>
            </a:r>
          </a:p>
          <a:p>
            <a:pPr lvl="1"/>
            <a:r>
              <a:rPr lang="en-US" dirty="0" smtClean="0"/>
              <a:t>Interface</a:t>
            </a:r>
          </a:p>
          <a:p>
            <a:pPr lvl="1"/>
            <a:r>
              <a:rPr lang="en-US" dirty="0" smtClean="0"/>
              <a:t>Checking</a:t>
            </a:r>
          </a:p>
          <a:p>
            <a:pPr lvl="1"/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Timing/serialization</a:t>
            </a:r>
          </a:p>
          <a:p>
            <a:pPr lvl="1"/>
            <a:r>
              <a:rPr lang="en-US" dirty="0" smtClean="0"/>
              <a:t>Build/package/merge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Algorithm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“What Management Should Do”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the same as, “How to accurately predict the quality of a product,” which was the theme of </a:t>
            </a:r>
            <a:r>
              <a:rPr lang="en-US" dirty="0" err="1" smtClean="0"/>
              <a:t>Ch</a:t>
            </a:r>
            <a:r>
              <a:rPr lang="en-US" dirty="0" smtClean="0"/>
              <a:t> 7 and 8.</a:t>
            </a:r>
          </a:p>
          <a:p>
            <a:pPr lvl="1"/>
            <a:r>
              <a:rPr lang="en-US" dirty="0" smtClean="0"/>
              <a:t>Those were for “Reliability estimation.”</a:t>
            </a:r>
          </a:p>
          <a:p>
            <a:pPr lvl="1"/>
            <a:r>
              <a:rPr lang="en-US" dirty="0" smtClean="0"/>
              <a:t>Relied on having a full cycle of experimental data.</a:t>
            </a:r>
          </a:p>
          <a:p>
            <a:r>
              <a:rPr lang="en-US" dirty="0" smtClean="0"/>
              <a:t>In quality management, you want to intervene.</a:t>
            </a:r>
          </a:p>
          <a:p>
            <a:pPr lvl="1"/>
            <a:r>
              <a:rPr lang="en-US" dirty="0" smtClean="0"/>
              <a:t>Which of course spoils the experiment.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defect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Activity</a:t>
            </a:r>
          </a:p>
          <a:p>
            <a:r>
              <a:rPr lang="en-US" dirty="0" smtClean="0"/>
              <a:t>Trigger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When fix is known:</a:t>
            </a:r>
          </a:p>
          <a:p>
            <a:pPr lvl="1"/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Defect type</a:t>
            </a:r>
          </a:p>
          <a:p>
            <a:pPr lvl="1"/>
            <a:r>
              <a:rPr lang="en-US" dirty="0" smtClean="0"/>
              <a:t>Defect qualifier</a:t>
            </a:r>
          </a:p>
          <a:p>
            <a:pPr lvl="1"/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small orgs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leads to early defect removal?</a:t>
            </a:r>
          </a:p>
          <a:p>
            <a:pPr lvl="1"/>
            <a:r>
              <a:rPr lang="en-US" dirty="0" smtClean="0"/>
              <a:t>Rayleigh model proposed</a:t>
            </a:r>
          </a:p>
          <a:p>
            <a:pPr lvl="1"/>
            <a:r>
              <a:rPr lang="en-US" dirty="0" smtClean="0"/>
              <a:t>Front end – use inspection scoring checklist</a:t>
            </a:r>
          </a:p>
          <a:p>
            <a:pPr lvl="1"/>
            <a:r>
              <a:rPr lang="en-US" dirty="0" smtClean="0"/>
              <a:t>Middle – use code integration pattern</a:t>
            </a:r>
          </a:p>
          <a:p>
            <a:pPr lvl="1"/>
            <a:r>
              <a:rPr lang="en-US" dirty="0" smtClean="0"/>
              <a:t>Back end – use a testing defect-related 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“management model” should Say “what to do” to control quality, early and often.</a:t>
            </a:r>
          </a:p>
          <a:p>
            <a:r>
              <a:rPr lang="en-US" sz="2800" dirty="0" smtClean="0"/>
              <a:t>Even so, we can use </a:t>
            </a:r>
            <a:r>
              <a:rPr lang="en-US" sz="2800" dirty="0" smtClean="0"/>
              <a:t>Rayleigh</a:t>
            </a:r>
            <a:r>
              <a:rPr lang="en-US" sz="2800" dirty="0" smtClean="0"/>
              <a:t>, exponential, etc. reliability models to see how things are going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Management just doesn’t want to hear that we turned out a terrible product but got a great reliability experiment out of it!</a:t>
            </a:r>
            <a:endParaRPr lang="en-US" sz="2800" dirty="0"/>
          </a:p>
        </p:txBody>
      </p:sp>
      <p:pic>
        <p:nvPicPr>
          <p:cNvPr id="1026" name="Picture 2" descr="http://www.savagechickens.com/images/chicken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2133600"/>
            <a:ext cx="3810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2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“Get it right the first time” pays off.</a:t>
            </a:r>
          </a:p>
          <a:p>
            <a:r>
              <a:rPr lang="en-US" dirty="0" smtClean="0"/>
              <a:t>Keep errors from being injected in.</a:t>
            </a:r>
          </a:p>
          <a:p>
            <a:r>
              <a:rPr lang="en-US" dirty="0" smtClean="0"/>
              <a:t>Don’t wait to “see how it goes” during formal testing.</a:t>
            </a:r>
          </a:p>
          <a:p>
            <a:r>
              <a:rPr lang="en-US" dirty="0" smtClean="0"/>
              <a:t>Improving the front end quality is a big win.</a:t>
            </a:r>
          </a:p>
          <a:p>
            <a:r>
              <a:rPr lang="en-US" dirty="0" smtClean="0"/>
              <a:t>If product is beyond that, adding unit testing or pre-integration testing helps.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Rayleigh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Articulates points about early prevention.</a:t>
            </a:r>
          </a:p>
          <a:p>
            <a:r>
              <a:rPr lang="en-US" dirty="0" smtClean="0"/>
              <a:t>“Myers’ principle” – The more defects found during formal testing, the more that remain to be found later”!</a:t>
            </a:r>
          </a:p>
          <a:p>
            <a:pPr lvl="1"/>
            <a:r>
              <a:rPr lang="en-US" dirty="0" smtClean="0"/>
              <a:t>Indicate that error injection rate is high.</a:t>
            </a:r>
          </a:p>
          <a:p>
            <a:pPr lvl="1"/>
            <a:r>
              <a:rPr lang="en-US" dirty="0" smtClean="0"/>
              <a:t>Iceberg size is the analogy.</a:t>
            </a:r>
            <a:endParaRPr lang="en-US" dirty="0"/>
          </a:p>
        </p:txBody>
      </p:sp>
      <p:pic>
        <p:nvPicPr>
          <p:cNvPr id="2050" name="Picture 2" descr="http://blog.gustavkaser.com.au/wp-content/uploads/2013/09/iceberg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20854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Rayleigh,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6149068" cy="3842163"/>
          </a:xfrm>
        </p:spPr>
      </p:pic>
      <p:sp>
        <p:nvSpPr>
          <p:cNvPr id="5" name="TextBox 4"/>
          <p:cNvSpPr txBox="1"/>
          <p:nvPr/>
        </p:nvSpPr>
        <p:spPr>
          <a:xfrm>
            <a:off x="609600" y="3429000"/>
            <a:ext cx="74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51919" y="3613666"/>
            <a:ext cx="169608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4572000"/>
            <a:ext cx="5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51919" y="4572000"/>
            <a:ext cx="154368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asonawesome.com/wp-content/uploads/2010/06/sally-code-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47" y="3048000"/>
            <a:ext cx="427185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removal models assume…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experience follows past experience.</a:t>
            </a:r>
          </a:p>
          <a:p>
            <a:r>
              <a:rPr lang="en-US" dirty="0" smtClean="0"/>
              <a:t>No way to know if that’s correct!</a:t>
            </a:r>
          </a:p>
          <a:p>
            <a:r>
              <a:rPr lang="en-US" dirty="0" smtClean="0"/>
              <a:t>Lower defect removal rates </a:t>
            </a:r>
            <a:br>
              <a:rPr lang="en-US" dirty="0" smtClean="0"/>
            </a:br>
            <a:r>
              <a:rPr lang="en-US" dirty="0" smtClean="0"/>
              <a:t>could mean:</a:t>
            </a:r>
          </a:p>
          <a:p>
            <a:pPr lvl="1"/>
            <a:r>
              <a:rPr lang="en-US" dirty="0" smtClean="0"/>
              <a:t>Lower error </a:t>
            </a:r>
            <a:br>
              <a:rPr lang="en-US" dirty="0" smtClean="0"/>
            </a:br>
            <a:r>
              <a:rPr lang="en-US" dirty="0" smtClean="0"/>
              <a:t>injection, or</a:t>
            </a:r>
          </a:p>
          <a:p>
            <a:pPr lvl="1"/>
            <a:r>
              <a:rPr lang="en-US" dirty="0" smtClean="0"/>
              <a:t>Poor reviews </a:t>
            </a:r>
            <a:br>
              <a:rPr lang="en-US" dirty="0" smtClean="0"/>
            </a:br>
            <a:r>
              <a:rPr lang="en-US" dirty="0" smtClean="0"/>
              <a:t>and inspections.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mileage can vary…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48744"/>
            <a:ext cx="7110936" cy="4475855"/>
          </a:xfrm>
        </p:spPr>
      </p:pic>
    </p:spTree>
    <p:extLst>
      <p:ext uri="{BB962C8B-B14F-4D97-AF65-F5344CB8AC3E}">
        <p14:creationId xmlns:p14="http://schemas.microsoft.com/office/powerpoint/2010/main" val="37155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code integration pattern?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way to manage quality.</a:t>
            </a:r>
          </a:p>
          <a:p>
            <a:r>
              <a:rPr lang="en-US" dirty="0" smtClean="0"/>
              <a:t>Look for what’s not yet integrated!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41320"/>
            <a:ext cx="4901184" cy="384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486156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code added here.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53000" y="5029200"/>
            <a:ext cx="2209800" cy="155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809</Words>
  <Application>Microsoft Office PowerPoint</Application>
  <PresentationFormat>On-screen Show (4:3)</PresentationFormat>
  <Paragraphs>144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Quality Management Models</vt:lpstr>
      <vt:lpstr>This is “What Management Should Do”</vt:lpstr>
      <vt:lpstr>In particular</vt:lpstr>
      <vt:lpstr>Bottom line</vt:lpstr>
      <vt:lpstr>Rayleigh model</vt:lpstr>
      <vt:lpstr>Rayleigh, cntd</vt:lpstr>
      <vt:lpstr>Defect removal models assume…</vt:lpstr>
      <vt:lpstr>Your mileage can vary…</vt:lpstr>
      <vt:lpstr>Use code integration pattern?</vt:lpstr>
      <vt:lpstr>Integration management</vt:lpstr>
      <vt:lpstr>Use PTR arrival and backlog?</vt:lpstr>
      <vt:lpstr>PTR concocted formulas</vt:lpstr>
      <vt:lpstr>Backend reliability growth models</vt:lpstr>
      <vt:lpstr>What did they do?</vt:lpstr>
      <vt:lpstr>Do you have a good model?</vt:lpstr>
      <vt:lpstr>To gather the data</vt:lpstr>
      <vt:lpstr>Inspections</vt:lpstr>
      <vt:lpstr>Test coverage</vt:lpstr>
      <vt:lpstr>“Orthogonal” defects</vt:lpstr>
      <vt:lpstr>Rating defect attributes</vt:lpstr>
      <vt:lpstr>Recommendations for small orgs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Management Models</dc:title>
  <dc:creator>Steve Chenoweth</dc:creator>
  <cp:lastModifiedBy>Windows User</cp:lastModifiedBy>
  <cp:revision>12</cp:revision>
  <dcterms:created xsi:type="dcterms:W3CDTF">2006-08-16T00:00:00Z</dcterms:created>
  <dcterms:modified xsi:type="dcterms:W3CDTF">2014-04-17T12:36:25Z</dcterms:modified>
</cp:coreProperties>
</file>