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5" r:id="rId19"/>
    <p:sldId id="276" r:id="rId20"/>
    <p:sldId id="277"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A77B0-4F10-48AA-89C2-5E437465E8F2}"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9E210-40AE-476B-8528-EA0022C40633}" type="slidenum">
              <a:rPr lang="en-US" smtClean="0"/>
              <a:t>‹#›</a:t>
            </a:fld>
            <a:endParaRPr lang="en-US"/>
          </a:p>
        </p:txBody>
      </p:sp>
    </p:spTree>
    <p:extLst>
      <p:ext uri="{BB962C8B-B14F-4D97-AF65-F5344CB8AC3E}">
        <p14:creationId xmlns:p14="http://schemas.microsoft.com/office/powerpoint/2010/main" val="72585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163</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7</a:t>
            </a:fld>
            <a:endParaRPr lang="en-US"/>
          </a:p>
        </p:txBody>
      </p:sp>
    </p:spTree>
    <p:extLst>
      <p:ext uri="{BB962C8B-B14F-4D97-AF65-F5344CB8AC3E}">
        <p14:creationId xmlns:p14="http://schemas.microsoft.com/office/powerpoint/2010/main" val="70791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178</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17</a:t>
            </a:fld>
            <a:endParaRPr lang="en-US"/>
          </a:p>
        </p:txBody>
      </p:sp>
    </p:spTree>
    <p:extLst>
      <p:ext uri="{BB962C8B-B14F-4D97-AF65-F5344CB8AC3E}">
        <p14:creationId xmlns:p14="http://schemas.microsoft.com/office/powerpoint/2010/main" val="310142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180</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18</a:t>
            </a:fld>
            <a:endParaRPr lang="en-US"/>
          </a:p>
        </p:txBody>
      </p:sp>
    </p:spTree>
    <p:extLst>
      <p:ext uri="{BB962C8B-B14F-4D97-AF65-F5344CB8AC3E}">
        <p14:creationId xmlns:p14="http://schemas.microsoft.com/office/powerpoint/2010/main" val="92260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181</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19</a:t>
            </a:fld>
            <a:endParaRPr lang="en-US"/>
          </a:p>
        </p:txBody>
      </p:sp>
    </p:spTree>
    <p:extLst>
      <p:ext uri="{BB962C8B-B14F-4D97-AF65-F5344CB8AC3E}">
        <p14:creationId xmlns:p14="http://schemas.microsoft.com/office/powerpoint/2010/main" val="224511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http://janusfilms.com/thegreatbeauty/.  </a:t>
            </a:r>
            <a:r>
              <a:rPr lang="en-US" dirty="0" err="1" smtClean="0"/>
              <a:t>Jep</a:t>
            </a:r>
            <a:r>
              <a:rPr lang="en-US" dirty="0" smtClean="0"/>
              <a:t> was played by Toni </a:t>
            </a:r>
            <a:r>
              <a:rPr lang="en-US" dirty="0" err="1" smtClean="0"/>
              <a:t>Servillo</a:t>
            </a:r>
            <a:r>
              <a:rPr lang="en-US" dirty="0" smtClean="0"/>
              <a:t>.</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21</a:t>
            </a:fld>
            <a:endParaRPr lang="en-US"/>
          </a:p>
        </p:txBody>
      </p:sp>
    </p:spTree>
    <p:extLst>
      <p:ext uri="{BB962C8B-B14F-4D97-AF65-F5344CB8AC3E}">
        <p14:creationId xmlns:p14="http://schemas.microsoft.com/office/powerpoint/2010/main" val="345044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165</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8</a:t>
            </a:fld>
            <a:endParaRPr lang="en-US"/>
          </a:p>
        </p:txBody>
      </p:sp>
    </p:spTree>
    <p:extLst>
      <p:ext uri="{BB962C8B-B14F-4D97-AF65-F5344CB8AC3E}">
        <p14:creationId xmlns:p14="http://schemas.microsoft.com/office/powerpoint/2010/main" val="421295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165</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9</a:t>
            </a:fld>
            <a:endParaRPr lang="en-US"/>
          </a:p>
        </p:txBody>
      </p:sp>
    </p:spTree>
    <p:extLst>
      <p:ext uri="{BB962C8B-B14F-4D97-AF65-F5344CB8AC3E}">
        <p14:creationId xmlns:p14="http://schemas.microsoft.com/office/powerpoint/2010/main" val="372660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166</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10</a:t>
            </a:fld>
            <a:endParaRPr lang="en-US"/>
          </a:p>
        </p:txBody>
      </p:sp>
    </p:spTree>
    <p:extLst>
      <p:ext uri="{BB962C8B-B14F-4D97-AF65-F5344CB8AC3E}">
        <p14:creationId xmlns:p14="http://schemas.microsoft.com/office/powerpoint/2010/main" val="124538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168</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11</a:t>
            </a:fld>
            <a:endParaRPr lang="en-US"/>
          </a:p>
        </p:txBody>
      </p:sp>
    </p:spTree>
    <p:extLst>
      <p:ext uri="{BB962C8B-B14F-4D97-AF65-F5344CB8AC3E}">
        <p14:creationId xmlns:p14="http://schemas.microsoft.com/office/powerpoint/2010/main" val="98909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171</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12</a:t>
            </a:fld>
            <a:endParaRPr lang="en-US"/>
          </a:p>
        </p:txBody>
      </p:sp>
    </p:spTree>
    <p:extLst>
      <p:ext uri="{BB962C8B-B14F-4D97-AF65-F5344CB8AC3E}">
        <p14:creationId xmlns:p14="http://schemas.microsoft.com/office/powerpoint/2010/main" val="113257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173</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13</a:t>
            </a:fld>
            <a:endParaRPr lang="en-US"/>
          </a:p>
        </p:txBody>
      </p:sp>
    </p:spTree>
    <p:extLst>
      <p:ext uri="{BB962C8B-B14F-4D97-AF65-F5344CB8AC3E}">
        <p14:creationId xmlns:p14="http://schemas.microsoft.com/office/powerpoint/2010/main" val="221846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 174</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14</a:t>
            </a:fld>
            <a:endParaRPr lang="en-US"/>
          </a:p>
        </p:txBody>
      </p:sp>
    </p:spTree>
    <p:extLst>
      <p:ext uri="{BB962C8B-B14F-4D97-AF65-F5344CB8AC3E}">
        <p14:creationId xmlns:p14="http://schemas.microsoft.com/office/powerpoint/2010/main" val="52857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Kan</a:t>
            </a:r>
            <a:r>
              <a:rPr lang="en-US" dirty="0" smtClean="0"/>
              <a:t> pp 176-7.</a:t>
            </a:r>
            <a:endParaRPr lang="en-US" dirty="0"/>
          </a:p>
        </p:txBody>
      </p:sp>
      <p:sp>
        <p:nvSpPr>
          <p:cNvPr id="4" name="Slide Number Placeholder 3"/>
          <p:cNvSpPr>
            <a:spLocks noGrp="1"/>
          </p:cNvSpPr>
          <p:nvPr>
            <p:ph type="sldNum" sz="quarter" idx="10"/>
          </p:nvPr>
        </p:nvSpPr>
        <p:spPr/>
        <p:txBody>
          <a:bodyPr/>
          <a:lstStyle/>
          <a:p>
            <a:fld id="{FD19E210-40AE-476B-8528-EA0022C40633}" type="slidenum">
              <a:rPr lang="en-US" smtClean="0"/>
              <a:t>16</a:t>
            </a:fld>
            <a:endParaRPr lang="en-US"/>
          </a:p>
        </p:txBody>
      </p:sp>
    </p:spTree>
    <p:extLst>
      <p:ext uri="{BB962C8B-B14F-4D97-AF65-F5344CB8AC3E}">
        <p14:creationId xmlns:p14="http://schemas.microsoft.com/office/powerpoint/2010/main" val="55542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9800" y="4473575"/>
            <a:ext cx="2971800" cy="1470025"/>
          </a:xfrm>
        </p:spPr>
        <p:txBody>
          <a:bodyPr>
            <a:normAutofit fontScale="90000"/>
          </a:bodyPr>
          <a:lstStyle/>
          <a:p>
            <a:r>
              <a:rPr lang="en-US" dirty="0" smtClean="0"/>
              <a:t>Defect Removal Effectiveness</a:t>
            </a:r>
            <a:endParaRPr lang="en-US" dirty="0"/>
          </a:p>
        </p:txBody>
      </p:sp>
      <p:sp>
        <p:nvSpPr>
          <p:cNvPr id="3" name="Subtitle 2"/>
          <p:cNvSpPr>
            <a:spLocks noGrp="1"/>
          </p:cNvSpPr>
          <p:nvPr>
            <p:ph type="subTitle" idx="1"/>
          </p:nvPr>
        </p:nvSpPr>
        <p:spPr>
          <a:xfrm>
            <a:off x="-685800" y="4419600"/>
            <a:ext cx="6400800" cy="1752600"/>
          </a:xfrm>
        </p:spPr>
        <p:txBody>
          <a:bodyPr/>
          <a:lstStyle/>
          <a:p>
            <a:r>
              <a:rPr lang="en-US" dirty="0" err="1" smtClean="0"/>
              <a:t>Kan</a:t>
            </a:r>
            <a:r>
              <a:rPr lang="en-US" dirty="0" smtClean="0"/>
              <a:t> </a:t>
            </a:r>
            <a:r>
              <a:rPr lang="en-US" dirty="0" err="1" smtClean="0"/>
              <a:t>ch</a:t>
            </a:r>
            <a:r>
              <a:rPr lang="en-US" dirty="0" smtClean="0"/>
              <a:t> 6</a:t>
            </a:r>
          </a:p>
          <a:p>
            <a:endParaRPr lang="en-US" dirty="0"/>
          </a:p>
          <a:p>
            <a:r>
              <a:rPr lang="en-US" dirty="0" smtClean="0"/>
              <a:t>Steve Chenoweth, RHIT</a:t>
            </a:r>
            <a:endParaRPr lang="en-US" dirty="0"/>
          </a:p>
        </p:txBody>
      </p:sp>
      <p:pic>
        <p:nvPicPr>
          <p:cNvPr id="4" name="Picture 31" descr="rose4"/>
          <p:cNvPicPr>
            <a:picLocks noChangeAspect="1" noChangeArrowheads="1"/>
          </p:cNvPicPr>
          <p:nvPr/>
        </p:nvPicPr>
        <p:blipFill>
          <a:blip r:embed="rId2">
            <a:alphaModFix/>
          </a:blip>
          <a:srcRect l="12895" t="22858"/>
          <a:stretch>
            <a:fillRect/>
          </a:stretch>
        </p:blipFill>
        <p:spPr bwMode="auto">
          <a:xfrm>
            <a:off x="5784576" y="6300787"/>
            <a:ext cx="3359424" cy="557213"/>
          </a:xfrm>
          <a:prstGeom prst="rect">
            <a:avLst/>
          </a:prstGeom>
          <a:noFill/>
        </p:spPr>
      </p:pic>
      <p:pic>
        <p:nvPicPr>
          <p:cNvPr id="1026" name="Picture 2" descr="http://images.nationalgeographic.com/wpf/media-live/photos/000/471/cache/costa-concordia-off-coast_47180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7" y="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76200"/>
            <a:ext cx="3124200" cy="2862322"/>
          </a:xfrm>
          <a:prstGeom prst="rect">
            <a:avLst/>
          </a:prstGeom>
          <a:noFill/>
        </p:spPr>
        <p:txBody>
          <a:bodyPr wrap="square" rtlCol="0">
            <a:spAutoFit/>
          </a:bodyPr>
          <a:lstStyle/>
          <a:p>
            <a:r>
              <a:rPr lang="en-US" i="1" dirty="0" smtClean="0"/>
              <a:t>Left </a:t>
            </a:r>
            <a:r>
              <a:rPr lang="en-US" dirty="0" smtClean="0"/>
              <a:t>– Some defects are easier to remove than others.  This is the </a:t>
            </a:r>
            <a:r>
              <a:rPr lang="en-US" dirty="0"/>
              <a:t>cruise ship Costa </a:t>
            </a:r>
            <a:r>
              <a:rPr lang="en-US" dirty="0" smtClean="0"/>
              <a:t>Concordia, which partially sank on Jan 14, 2012, just off the rocky coast of the </a:t>
            </a:r>
            <a:r>
              <a:rPr lang="en-US" dirty="0"/>
              <a:t>Italian island </a:t>
            </a:r>
            <a:r>
              <a:rPr lang="en-US" dirty="0" err="1" smtClean="0"/>
              <a:t>Giglio</a:t>
            </a:r>
            <a:r>
              <a:rPr lang="en-US" dirty="0" smtClean="0"/>
              <a:t>, with a ripped hull.  32 people died.  The ship was refloated in order to remove it and cut it up for scrap.</a:t>
            </a:r>
            <a:endParaRPr lang="en-US" dirty="0"/>
          </a:p>
        </p:txBody>
      </p:sp>
    </p:spTree>
    <p:extLst>
      <p:ext uri="{BB962C8B-B14F-4D97-AF65-F5344CB8AC3E}">
        <p14:creationId xmlns:p14="http://schemas.microsoft.com/office/powerpoint/2010/main" val="4268054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Kan’s</a:t>
            </a:r>
            <a:r>
              <a:rPr lang="en-US" dirty="0" smtClean="0"/>
              <a:t> source for a lot of </a:t>
            </a:r>
            <a:r>
              <a:rPr lang="en-US" dirty="0" err="1" smtClean="0"/>
              <a:t>calcs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9612" y="1661001"/>
            <a:ext cx="4684776" cy="4404360"/>
          </a:xfrm>
        </p:spPr>
      </p:pic>
    </p:spTree>
    <p:extLst>
      <p:ext uri="{BB962C8B-B14F-4D97-AF65-F5344CB8AC3E}">
        <p14:creationId xmlns:p14="http://schemas.microsoft.com/office/powerpoint/2010/main" val="12759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gives results like…</a:t>
            </a:r>
            <a:endParaRPr lang="en-US" dirty="0"/>
          </a:p>
        </p:txBody>
      </p:sp>
      <p:sp>
        <p:nvSpPr>
          <p:cNvPr id="3" name="Content Placeholder 2"/>
          <p:cNvSpPr>
            <a:spLocks noGrp="1"/>
          </p:cNvSpPr>
          <p:nvPr>
            <p:ph idx="1"/>
          </p:nvPr>
        </p:nvSpPr>
        <p:spPr/>
        <p:txBody>
          <a:bodyPr>
            <a:normAutofit/>
          </a:bodyPr>
          <a:lstStyle/>
          <a:p>
            <a:r>
              <a:rPr lang="en-US" sz="2800" dirty="0" smtClean="0"/>
              <a:t>Unit Test Effectiveness</a:t>
            </a:r>
          </a:p>
          <a:p>
            <a:pPr marL="0" indent="0">
              <a:buNone/>
            </a:pPr>
            <a:r>
              <a:rPr lang="en-US" sz="2800" dirty="0" smtClean="0"/>
              <a:t> 	TE(UT)  =  332/(332+387+111+81)   * 100%</a:t>
            </a:r>
          </a:p>
          <a:p>
            <a:pPr marL="0" indent="0">
              <a:buNone/>
            </a:pPr>
            <a:r>
              <a:rPr lang="en-US" sz="2800" dirty="0"/>
              <a:t> </a:t>
            </a:r>
            <a:r>
              <a:rPr lang="en-US" sz="2800" dirty="0" smtClean="0"/>
              <a:t>		    =  332/911  * 100%  = 36%</a:t>
            </a:r>
            <a:endParaRPr lang="en-US" sz="2800" dirty="0"/>
          </a:p>
          <a:p>
            <a:endParaRPr lang="en-US" sz="2800" dirty="0" smtClean="0"/>
          </a:p>
          <a:p>
            <a:r>
              <a:rPr lang="en-US" sz="2800" dirty="0" smtClean="0"/>
              <a:t>Defect Removal Effectiveness</a:t>
            </a:r>
          </a:p>
          <a:p>
            <a:pPr marL="0" indent="0">
              <a:buNone/>
            </a:pPr>
            <a:r>
              <a:rPr lang="en-US" sz="2800" dirty="0" smtClean="0"/>
              <a:t> 	DRE   =   ( </a:t>
            </a:r>
            <a:r>
              <a:rPr lang="en-US" sz="2800" dirty="0" smtClean="0"/>
              <a:t>3465 </a:t>
            </a:r>
            <a:r>
              <a:rPr lang="en-US" sz="2800" dirty="0" smtClean="0"/>
              <a:t>– 81 / 3465 ) * 100% = 97.7%</a:t>
            </a:r>
            <a:endParaRPr lang="en-US" sz="2800" dirty="0"/>
          </a:p>
        </p:txBody>
      </p:sp>
    </p:spTree>
    <p:extLst>
      <p:ext uri="{BB962C8B-B14F-4D97-AF65-F5344CB8AC3E}">
        <p14:creationId xmlns:p14="http://schemas.microsoft.com/office/powerpoint/2010/main" val="218692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matrix can be useful</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0555"/>
          <a:stretch/>
        </p:blipFill>
        <p:spPr>
          <a:xfrm>
            <a:off x="1676400" y="1600200"/>
            <a:ext cx="5937535" cy="5122956"/>
          </a:xfrm>
        </p:spPr>
      </p:pic>
    </p:spTree>
    <p:extLst>
      <p:ext uri="{BB962C8B-B14F-4D97-AF65-F5344CB8AC3E}">
        <p14:creationId xmlns:p14="http://schemas.microsoft.com/office/powerpoint/2010/main" val="74546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tables showing </a:t>
            </a:r>
            <a:r>
              <a:rPr lang="en-US" dirty="0" err="1" smtClean="0"/>
              <a:t>calcs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010" y="1981200"/>
            <a:ext cx="9021826" cy="3566320"/>
          </a:xfrm>
        </p:spPr>
      </p:pic>
    </p:spTree>
    <p:extLst>
      <p:ext uri="{BB962C8B-B14F-4D97-AF65-F5344CB8AC3E}">
        <p14:creationId xmlns:p14="http://schemas.microsoft.com/office/powerpoint/2010/main" val="147808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Kan’s</a:t>
            </a:r>
            <a:r>
              <a:rPr lang="en-US" dirty="0" smtClean="0"/>
              <a:t> special two-phase model</a:t>
            </a:r>
            <a:endParaRPr lang="en-US" dirty="0"/>
          </a:p>
        </p:txBody>
      </p:sp>
      <p:sp>
        <p:nvSpPr>
          <p:cNvPr id="3" name="Content Placeholder 2"/>
          <p:cNvSpPr>
            <a:spLocks noGrp="1"/>
          </p:cNvSpPr>
          <p:nvPr>
            <p:ph idx="1"/>
          </p:nvPr>
        </p:nvSpPr>
        <p:spPr/>
        <p:txBody>
          <a:bodyPr/>
          <a:lstStyle/>
          <a:p>
            <a:r>
              <a:rPr lang="en-US" dirty="0" smtClean="0"/>
              <a:t>Assumes that:</a:t>
            </a:r>
          </a:p>
          <a:p>
            <a:endParaRPr lang="en-US" dirty="0"/>
          </a:p>
          <a:p>
            <a:pPr marL="514350" indent="-514350">
              <a:buFont typeface="+mj-lt"/>
              <a:buAutoNum type="arabicPeriod"/>
            </a:pPr>
            <a:r>
              <a:rPr lang="en-US" dirty="0" smtClean="0"/>
              <a:t>There are only two phases of defect removal.</a:t>
            </a:r>
          </a:p>
          <a:p>
            <a:pPr marL="514350" indent="-514350">
              <a:buFont typeface="+mj-lt"/>
              <a:buAutoNum type="arabicPeriod"/>
            </a:pPr>
            <a:r>
              <a:rPr lang="en-US" dirty="0" smtClean="0"/>
              <a:t>Their effectiveness is the same.</a:t>
            </a:r>
          </a:p>
          <a:p>
            <a:endParaRPr lang="en-US" dirty="0"/>
          </a:p>
          <a:p>
            <a:r>
              <a:rPr lang="en-US" dirty="0" smtClean="0"/>
              <a:t>Kind of hypothetical!</a:t>
            </a:r>
          </a:p>
          <a:p>
            <a:endParaRPr lang="en-US" dirty="0"/>
          </a:p>
        </p:txBody>
      </p:sp>
    </p:spTree>
    <p:extLst>
      <p:ext uri="{BB962C8B-B14F-4D97-AF65-F5344CB8AC3E}">
        <p14:creationId xmlns:p14="http://schemas.microsoft.com/office/powerpoint/2010/main" val="2158939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Two-phase model, </a:t>
            </a:r>
            <a:r>
              <a:rPr lang="en-US" dirty="0" err="1" smtClean="0"/>
              <a:t>cntd</a:t>
            </a:r>
            <a:endParaRPr lang="en-US" dirty="0"/>
          </a:p>
        </p:txBody>
      </p:sp>
      <p:sp>
        <p:nvSpPr>
          <p:cNvPr id="3" name="Content Placeholder 2"/>
          <p:cNvSpPr>
            <a:spLocks noGrp="1"/>
          </p:cNvSpPr>
          <p:nvPr>
            <p:ph idx="1"/>
          </p:nvPr>
        </p:nvSpPr>
        <p:spPr/>
        <p:txBody>
          <a:bodyPr/>
          <a:lstStyle/>
          <a:p>
            <a:pPr marL="0" indent="0">
              <a:buNone/>
            </a:pPr>
            <a:r>
              <a:rPr lang="en-US" dirty="0" smtClean="0"/>
              <a:t>Definitions:</a:t>
            </a:r>
          </a:p>
          <a:p>
            <a:r>
              <a:rPr lang="en-US" dirty="0" smtClean="0"/>
              <a:t>MP = Major problems found before formal testing</a:t>
            </a:r>
          </a:p>
          <a:p>
            <a:r>
              <a:rPr lang="en-US" dirty="0" smtClean="0"/>
              <a:t>PTR = Errors found in formal testing or field</a:t>
            </a:r>
          </a:p>
          <a:p>
            <a:r>
              <a:rPr lang="en-US" dirty="0" smtClean="0">
                <a:sym typeface="Symbol"/>
              </a:rPr>
              <a:t></a:t>
            </a:r>
            <a:r>
              <a:rPr lang="en-US" dirty="0" smtClean="0"/>
              <a:t> = MP/PTR, where </a:t>
            </a:r>
            <a:r>
              <a:rPr lang="en-US" dirty="0">
                <a:sym typeface="Symbol"/>
              </a:rPr>
              <a:t></a:t>
            </a:r>
            <a:r>
              <a:rPr lang="en-US" dirty="0" smtClean="0"/>
              <a:t> &gt; 1.</a:t>
            </a:r>
          </a:p>
          <a:p>
            <a:r>
              <a:rPr lang="en-US" dirty="0" smtClean="0"/>
              <a:t>Q = defects in released software.</a:t>
            </a:r>
          </a:p>
          <a:p>
            <a:r>
              <a:rPr lang="en-US" dirty="0" smtClean="0"/>
              <a:t>TD = Total defects over life:  MP + PTR + Q.</a:t>
            </a:r>
          </a:p>
        </p:txBody>
      </p:sp>
    </p:spTree>
    <p:extLst>
      <p:ext uri="{BB962C8B-B14F-4D97-AF65-F5344CB8AC3E}">
        <p14:creationId xmlns:p14="http://schemas.microsoft.com/office/powerpoint/2010/main" val="338287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Two-phase model, </a:t>
            </a:r>
            <a:r>
              <a:rPr lang="en-US" dirty="0" err="1" smtClean="0"/>
              <a:t>cntd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Model allows </a:t>
            </a:r>
            <a:r>
              <a:rPr lang="en-US" dirty="0"/>
              <a:t>you to conclude </a:t>
            </a:r>
            <a:r>
              <a:rPr lang="en-US" dirty="0" smtClean="0"/>
              <a:t>that:</a:t>
            </a:r>
          </a:p>
          <a:p>
            <a:pPr marL="0" indent="0">
              <a:buNone/>
            </a:pPr>
            <a:r>
              <a:rPr lang="en-US" dirty="0"/>
              <a:t>	</a:t>
            </a:r>
            <a:r>
              <a:rPr lang="en-US" dirty="0" smtClean="0"/>
              <a:t>Q = TD / </a:t>
            </a:r>
            <a:r>
              <a:rPr lang="en-US" dirty="0" smtClean="0">
                <a:sym typeface="Symbol"/>
              </a:rPr>
              <a:t></a:t>
            </a:r>
            <a:r>
              <a:rPr lang="en-US" baseline="30000" dirty="0" smtClean="0">
                <a:sym typeface="Symbol"/>
              </a:rPr>
              <a:t>2</a:t>
            </a:r>
            <a:r>
              <a:rPr lang="en-US" dirty="0" smtClean="0"/>
              <a:t> </a:t>
            </a:r>
          </a:p>
          <a:p>
            <a:r>
              <a:rPr lang="en-US" dirty="0" smtClean="0"/>
              <a:t>So, for example, in Fig 6.4, if</a:t>
            </a:r>
          </a:p>
          <a:p>
            <a:pPr lvl="1"/>
            <a:r>
              <a:rPr lang="en-US" dirty="0" smtClean="0"/>
              <a:t>TD = 34.6 defects / KLOC, and</a:t>
            </a:r>
          </a:p>
          <a:p>
            <a:pPr lvl="1"/>
            <a:r>
              <a:rPr lang="en-US" dirty="0" smtClean="0"/>
              <a:t>Q = 0.81 defects / KLOC, then </a:t>
            </a:r>
          </a:p>
          <a:p>
            <a:pPr lvl="1"/>
            <a:r>
              <a:rPr lang="en-US" dirty="0" smtClean="0"/>
              <a:t>0.81 = 34.6 / </a:t>
            </a:r>
            <a:r>
              <a:rPr lang="en-US" dirty="0">
                <a:sym typeface="Symbol"/>
              </a:rPr>
              <a:t></a:t>
            </a:r>
            <a:r>
              <a:rPr lang="en-US" baseline="30000" dirty="0">
                <a:sym typeface="Symbol"/>
              </a:rPr>
              <a:t>2</a:t>
            </a:r>
            <a:r>
              <a:rPr lang="en-US" dirty="0" smtClean="0"/>
              <a:t> ,  and</a:t>
            </a:r>
          </a:p>
          <a:p>
            <a:pPr lvl="1"/>
            <a:r>
              <a:rPr lang="en-US" dirty="0">
                <a:sym typeface="Symbol"/>
              </a:rPr>
              <a:t></a:t>
            </a:r>
            <a:r>
              <a:rPr lang="en-US" dirty="0" smtClean="0"/>
              <a:t> = 6.5.</a:t>
            </a:r>
          </a:p>
          <a:p>
            <a:pPr lvl="1"/>
            <a:r>
              <a:rPr lang="en-US" dirty="0" smtClean="0"/>
              <a:t>“If the effectiveness is the same for the two phases, then the number of defects to be removed by the first phase must be at least 6.5 times the number to be removed by testing in order to achieve the quality target.”</a:t>
            </a:r>
          </a:p>
        </p:txBody>
      </p:sp>
    </p:spTree>
    <p:extLst>
      <p:ext uri="{BB962C8B-B14F-4D97-AF65-F5344CB8AC3E}">
        <p14:creationId xmlns:p14="http://schemas.microsoft.com/office/powerpoint/2010/main" val="1829098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741300"/>
            <a:ext cx="7478660" cy="4430900"/>
          </a:xfrm>
        </p:spPr>
      </p:pic>
    </p:spTree>
    <p:extLst>
      <p:ext uri="{BB962C8B-B14F-4D97-AF65-F5344CB8AC3E}">
        <p14:creationId xmlns:p14="http://schemas.microsoft.com/office/powerpoint/2010/main" val="635263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early inspections must be rigorous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Fagan’s model 5-step inspection and walkthrough:</a:t>
            </a:r>
          </a:p>
          <a:p>
            <a:r>
              <a:rPr lang="en-US" dirty="0" smtClean="0"/>
              <a:t>Overview (for communications and education)</a:t>
            </a:r>
          </a:p>
          <a:p>
            <a:r>
              <a:rPr lang="en-US" dirty="0" smtClean="0"/>
              <a:t>Preparation (for education)</a:t>
            </a:r>
          </a:p>
          <a:p>
            <a:r>
              <a:rPr lang="en-US" dirty="0" smtClean="0"/>
              <a:t>Inspection (to find errors and to walk through every line of code)</a:t>
            </a:r>
          </a:p>
          <a:p>
            <a:r>
              <a:rPr lang="en-US" dirty="0" smtClean="0"/>
              <a:t>Network (to fix errors), and</a:t>
            </a:r>
          </a:p>
          <a:p>
            <a:r>
              <a:rPr lang="en-US" dirty="0" smtClean="0"/>
              <a:t>Follow-up (to ensure all fixes are applied correctly)</a:t>
            </a:r>
          </a:p>
          <a:p>
            <a:endParaRPr lang="en-US" dirty="0"/>
          </a:p>
        </p:txBody>
      </p:sp>
    </p:spTree>
    <p:extLst>
      <p:ext uri="{BB962C8B-B14F-4D97-AF65-F5344CB8AC3E}">
        <p14:creationId xmlns:p14="http://schemas.microsoft.com/office/powerpoint/2010/main" val="1197749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to process maturity?</a:t>
            </a:r>
            <a:endParaRPr lang="en-US" dirty="0"/>
          </a:p>
        </p:txBody>
      </p:sp>
      <p:sp>
        <p:nvSpPr>
          <p:cNvPr id="3" name="Content Placeholder 2"/>
          <p:cNvSpPr>
            <a:spLocks noGrp="1"/>
          </p:cNvSpPr>
          <p:nvPr>
            <p:ph idx="1"/>
          </p:nvPr>
        </p:nvSpPr>
        <p:spPr/>
        <p:txBody>
          <a:bodyPr/>
          <a:lstStyle/>
          <a:p>
            <a:r>
              <a:rPr lang="en-US" dirty="0" smtClean="0"/>
              <a:t>Jones’s defect removal rates for different CMM levels:</a:t>
            </a:r>
          </a:p>
          <a:p>
            <a:r>
              <a:rPr lang="en-US" dirty="0" smtClean="0"/>
              <a:t>Level 1: 85%</a:t>
            </a:r>
          </a:p>
          <a:p>
            <a:r>
              <a:rPr lang="en-US" dirty="0" smtClean="0"/>
              <a:t>Level 2: 89%</a:t>
            </a:r>
          </a:p>
          <a:p>
            <a:r>
              <a:rPr lang="en-US" dirty="0" smtClean="0"/>
              <a:t>Level 3: 91%</a:t>
            </a:r>
          </a:p>
          <a:p>
            <a:r>
              <a:rPr lang="en-US" dirty="0" smtClean="0"/>
              <a:t>Level 4: 93%</a:t>
            </a:r>
          </a:p>
          <a:p>
            <a:r>
              <a:rPr lang="en-US" dirty="0" smtClean="0"/>
              <a:t>Level 5: 95%</a:t>
            </a:r>
            <a:endParaRPr lang="en-US" dirty="0"/>
          </a:p>
        </p:txBody>
      </p:sp>
    </p:spTree>
    <p:extLst>
      <p:ext uri="{BB962C8B-B14F-4D97-AF65-F5344CB8AC3E}">
        <p14:creationId xmlns:p14="http://schemas.microsoft.com/office/powerpoint/2010/main" val="268089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is two “things”</a:t>
            </a:r>
            <a:endParaRPr lang="en-US" dirty="0"/>
          </a:p>
        </p:txBody>
      </p:sp>
      <p:sp>
        <p:nvSpPr>
          <p:cNvPr id="3" name="Content Placeholder 2"/>
          <p:cNvSpPr>
            <a:spLocks noGrp="1"/>
          </p:cNvSpPr>
          <p:nvPr>
            <p:ph idx="1"/>
          </p:nvPr>
        </p:nvSpPr>
        <p:spPr/>
        <p:txBody>
          <a:bodyPr/>
          <a:lstStyle/>
          <a:p>
            <a:r>
              <a:rPr lang="en-US" dirty="0" smtClean="0"/>
              <a:t>The presence of good things.  And,</a:t>
            </a:r>
          </a:p>
          <a:p>
            <a:r>
              <a:rPr lang="en-US" dirty="0" smtClean="0"/>
              <a:t>The absence of bad things.</a:t>
            </a:r>
          </a:p>
          <a:p>
            <a:r>
              <a:rPr lang="en-US" dirty="0" smtClean="0"/>
              <a:t>In </a:t>
            </a:r>
            <a:r>
              <a:rPr lang="en-US" dirty="0" err="1" smtClean="0"/>
              <a:t>Ch</a:t>
            </a:r>
            <a:r>
              <a:rPr lang="en-US" dirty="0" smtClean="0"/>
              <a:t> 6, </a:t>
            </a:r>
            <a:r>
              <a:rPr lang="en-US" dirty="0" err="1" smtClean="0"/>
              <a:t>Kan</a:t>
            </a:r>
            <a:r>
              <a:rPr lang="en-US" dirty="0" smtClean="0"/>
              <a:t> focuses on the latter.</a:t>
            </a:r>
          </a:p>
          <a:p>
            <a:r>
              <a:rPr lang="en-US" dirty="0" smtClean="0"/>
              <a:t>In theory, it also covers the former.</a:t>
            </a:r>
          </a:p>
          <a:p>
            <a:pPr lvl="1"/>
            <a:r>
              <a:rPr lang="en-US" dirty="0" smtClean="0"/>
              <a:t>You can test for the presence of a feature.</a:t>
            </a:r>
          </a:p>
          <a:p>
            <a:pPr lvl="2"/>
            <a:r>
              <a:rPr lang="en-US" dirty="0" smtClean="0"/>
              <a:t>If it’s not there, it’s a bad thing.</a:t>
            </a:r>
            <a:endParaRPr lang="en-US" dirty="0"/>
          </a:p>
        </p:txBody>
      </p:sp>
    </p:spTree>
    <p:extLst>
      <p:ext uri="{BB962C8B-B14F-4D97-AF65-F5344CB8AC3E}">
        <p14:creationId xmlns:p14="http://schemas.microsoft.com/office/powerpoint/2010/main" val="2235412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Kan’s</a:t>
            </a:r>
            <a:r>
              <a:rPr lang="en-US" dirty="0" smtClean="0"/>
              <a:t> recs for small orgs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Defect removal effectiveness bears a direct correlation with quality of field performance.</a:t>
            </a:r>
          </a:p>
          <a:p>
            <a:r>
              <a:rPr lang="en-US" dirty="0" smtClean="0"/>
              <a:t>Start with the overall defect removal effectiveness indicator and the test effectiveness indicator.</a:t>
            </a:r>
          </a:p>
          <a:p>
            <a:r>
              <a:rPr lang="en-US" dirty="0" smtClean="0"/>
              <a:t>Assess the stability or variations in these across projects and improve them.</a:t>
            </a:r>
          </a:p>
          <a:p>
            <a:r>
              <a:rPr lang="en-US" dirty="0" smtClean="0"/>
              <a:t>Compare with industry baselines.</a:t>
            </a:r>
          </a:p>
          <a:p>
            <a:r>
              <a:rPr lang="en-US" dirty="0" smtClean="0"/>
              <a:t>Start to examine inspection effectiveness, and loop back for continuous improvement.</a:t>
            </a:r>
          </a:p>
          <a:p>
            <a:r>
              <a:rPr lang="en-US" dirty="0" smtClean="0"/>
              <a:t>Use a tracking system to gather data bout defect origins.</a:t>
            </a:r>
            <a:endParaRPr lang="en-US" dirty="0"/>
          </a:p>
        </p:txBody>
      </p:sp>
    </p:spTree>
    <p:extLst>
      <p:ext uri="{BB962C8B-B14F-4D97-AF65-F5344CB8AC3E}">
        <p14:creationId xmlns:p14="http://schemas.microsoft.com/office/powerpoint/2010/main" val="3004783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a:t>
            </a:r>
            <a:endParaRPr lang="en-US" dirty="0"/>
          </a:p>
        </p:txBody>
      </p:sp>
      <p:sp>
        <p:nvSpPr>
          <p:cNvPr id="3" name="Content Placeholder 2"/>
          <p:cNvSpPr>
            <a:spLocks noGrp="1"/>
          </p:cNvSpPr>
          <p:nvPr>
            <p:ph idx="1"/>
          </p:nvPr>
        </p:nvSpPr>
        <p:spPr/>
        <p:txBody>
          <a:bodyPr>
            <a:normAutofit/>
          </a:bodyPr>
          <a:lstStyle/>
          <a:p>
            <a:r>
              <a:rPr lang="en-US" sz="2800" dirty="0" smtClean="0"/>
              <a:t>The lead character, </a:t>
            </a:r>
            <a:r>
              <a:rPr lang="en-US" sz="2800" dirty="0" err="1" smtClean="0"/>
              <a:t>Jep</a:t>
            </a:r>
            <a:r>
              <a:rPr lang="en-US" sz="2800" dirty="0" smtClean="0"/>
              <a:t>, in the movie “The Great Beauty,” considers the disaster that you already considered.</a:t>
            </a:r>
          </a:p>
          <a:p>
            <a:r>
              <a:rPr lang="en-US" sz="2800" dirty="0" smtClean="0"/>
              <a:t>It won the 2014 Academy Award for “Best Foreign Film.”</a:t>
            </a:r>
          </a:p>
          <a:p>
            <a:r>
              <a:rPr lang="en-US" sz="2800" dirty="0" smtClean="0"/>
              <a:t>Quality.</a:t>
            </a:r>
            <a:endParaRPr lang="en-US" sz="2800" dirty="0"/>
          </a:p>
        </p:txBody>
      </p:sp>
      <p:sp>
        <p:nvSpPr>
          <p:cNvPr id="4" name="AutoShape 2" descr="data:image/jpeg;base64,/9j/4AAQSkZJRgABAQAAAQABAAD/2wCEAAkGBxQSEBUUEBQVFBUXFxcWFxgYFxcWFhcXFhcYFxcXFB0YHSggGBolHBcVITEhJSkrLi4uFyAzODMsNygtLisBCgoKDg0OGxAQGiwkICQ0LDQsLCwsLCwsLC8sLCwsLCwsLCwsLCwsLCwsLCwsLCwsLCwsLCwsLCwsLCwsLCwsLP/AABEIALcBEwMBIgACEQEDEQH/xAAbAAABBQEBAAAAAAAAAAAAAAACAAEDBAUGB//EAEAQAAIBAwIDBgQDBgUDBAMAAAECEQADIRIxBEFRBRMiYXGBBjKRobHB8BRCYtHh8QcjM1JyFYKSosLS0xZDY//EABkBAAMBAQEAAAAAAAAAAAAAAAABAgMEBf/EACcRAAICAgICAgEEAwAAAAAAAAABAhEDIRIxBBNBUWEiMqHwgZHh/9oADAMBAAIRAxEAPwDeApwKcCiAr2LPPGApwKcCiAosAQKICiinApWAwFOBQG+gbSXUN/tLDV9N6lUg/qKn2Rur2Pi6uhAUQFOBRAVViBAogKICiAosAQKICnAogKVgMFpwKICnAosYwFOBRAUQFKwBC0QFOBRAUWMYCiApwKIClYAgUQWnApwKmwGinAogKcClYDAU8U8UUUrAGKcCiilFKwGinp4p4pWAMUqKKeKVgBFKjilRyCjkaIUwohW9hQ4pxTCiFFhQ4FUu2+PHD8NdvET3aFgNpOyj3MCrwrkv8Tey73EcGBw4LaHDOg3dQDt1gwY/kKmUmk6HGNvZ5pwHawuszXSq3TLC7zLbyfw9K9Y+DuLe5bI4llZlAYEHODmfOI+teFC0wwUO/TOJ59M/avT/AIaQqLRVChutbVig0gFVhyY3B68p2rx8j4uz08UHPSPTBHIyORpwKePanFevCTcVZ5s1UnQgKICkKcVVk0OBRAUwohSsKHApwKQp6LHQgKICkKIUWFCinApAUYpWFDAUUU4FFFTYUCBRAU4p4pWFDAUQFICipWFDRTxT08UrCgYpwKKnpWOgYp4p6eKVhQMU8UUUqVjoGKenpUWFHG0QNRhqcNXSIlBoqiDU128FEmgCwDVZ5vzatECcMxOADvHUnasXi+0S56L0/n1qz2f2wFCBVCmQC3MjMzV8KGjquw/gng7cF7du43UqAB6Afzo/iTsDSEbhlCoGBYAQFUTMQP1+IcL2p/qZ+RAfdjA/Ktzhu1IbTvBAI/7ZrjzYnL92zox5HHrRzQpxXQds9lroNxBpIEkD5SPyNc8DWsZKS0YSi09hiiFRg0YNMQYohQA04NFgSCnFBqpBx1oGSiiFQ94OtOLwoAnogagF8UXejrS2BYDGnmq/fiiF8UqCycUQqAXhRC8KVMNEwp6iF4US3BSpgSinFADTzUjDp6AGimkA9PTTSmkA9PTUpoGOKanpqAPMRxxohx5rLuN4oHl+AxSdyCRXeqZzu0a37ear8dx5gA7GfrymqAu0N65KxTegi7YkeaSvFV7D/bFSmsuTOriatjtEqLn/APRdPoVYMp/9P3rf7H7TNziGZRliSJiNgM1x5Ph96udh3LwuMLTnxHbEDTiPxOetKTsKPWeNvEcHc1RIRtttq4Mcea6LjuLuns693y6XGgSCIYFlE4xsa4bvKnBHTMsz2jYHHmiHHmsYXKIXK2pGVs2hx5p/22scXKIXKVIdmwOLohxXlWOLlGLlFBZrjih0ohxIrJFw0QuUqHZrDiBRDiBWSLpoxdooLNYXxRC+KyRcohdpUFmuL4oxfFY/e0Qu0qCzYF8UQvisY3qJb9FDs2l4jzNSLxVYovU4vVPFBZuftQohxIrDF6i76lwQ+TNscSKIcQKw++pxeo9aDkbn7QKfvxWJ31P31HrQ+Rtd+OtKsXvaVL1oOR58AV0k5Y59JOI/i/CoA5Zvfr51atXAsauRJjeMbeRNBJ0bRnMZIkkAAAeoohmQ54iFm9N4xt7fekzHkJ9TA96lt8NjU/mT5Abx749ucUrigQfLcRnnj6jyrSOVN0JY62Z9l4uEHmARiBjePqKtmoe0eC2uJMrDHqw5g+01MpkVU4VtGkZWK48LXQ/BnaFu1eVL6JDmFumfAx+UN5Exn1rndGowdudb/ZnCMSHVUuDQSysRDKMERO48vI0mlxtjvZ3fxZZYcBemJGjA2jvF28q8y7yvWO2LBPZt1d2FkkdfCsgeuK8d72o8d6Zjn7RaFw0YuGqYunp9/wClELtbmNl0XKcXapi6aMXaBlwXaIXapi7R97SGXBcoxcqkLtELppDL2s9DTi7VIXPSi72gC8LtELtUe9oheNIC8LtELtUReo++pDLhu0Vlp2qmHnpUuvFAFsXKIXKp99Ti5SAuh6fXVIXaIXPOgC5rog9UxdpxcoAua6cPVQXPWi10AWO8pVBr8/xpUDORufKMAMwEQeZ6ztGr6E1BwzNoJt6W1J4SSRrOQT/Cu4neJxUd3ivF4vCoMQBDS2nSDqHTOfLaKm4goe7IBEiFx8uciFy0dNjNeM8jZ6PEa7el3CeLUCsQG0rpE8sCSNx9tpRbJXw7wJXwiBmNsDA68h60F3iLagm2VXBUkb7F2LHYRkn+1Fw1lWIuD5f3IIAIUSDMSOeD1G1L2uPQnAtcOJEH0PqN6ocQVRtAIPQAiR5R+t6q9sC+1siywtk/MxOQscj1iM/3rD+F7q27s3dOonSh30ycmf4tp/nXsY/JU0k12czxNWzrbSQPM12vwZ2WWOs/JEsCMFuQHtmuQF1Lbqbh3OBuWjMemN69J+HOJDWxo30yREbQDFRlyW+K+CoxpWdOLIKkdQR5wRXgXGJ3dx030syT/wASR+Ve79n3tSxzH5bj9da8U+MrOjtDiFAP+oW8v8yH/wDdR4zqTTMvI6TM7XTi5VXWP7bUWvzrrOSy2HohcqmH/X96kVhH123mpk0lbKirZZN9VUszRAJAGWaATtyGDk1n8R2jdRdWq2QZ8OgkrAWQTEk+NedUe1bbKxdWJBGkr+fXYEVFw7vxAOgaSrPA1QPGBk4zAXasJ5+Ks6IYrdM6KzxNzTqZFIxOH9/3oEbHO4px2ko+cBfqPxJpuwfijRaVHttAdnkqCdZLGAdUhSRtHKuK4vj5DMcAscknqYxy2+9JZ4ylx/kTxSSs7+xfFxWa0utU064f5dRhZhDEnGaE8VG6MOe6N+JWvP7iuyju2dVYqDBInMjcgdfdRXWcB2naPBMjvba6LY0kkamY3JEnppwd6zeeSnxW1/fyX6U423/f9Gl+3qN1uf8Ain/2Un7StgjxjYGCrqRImDI39CR61g8Nf8LN4ZGIBUxJBkc+g9z6VY+KO6Thbbgg3CRz8QBJOZ5RitXlSSb+f8fwzJQbbX/TZTtO0f8A9ie7AfjU9viAwlSGHkZ+sV5/2exuaSpwSAZg7n9ZrdDqLepLeSSIBJkwIEnbepedVaRp6WnTZ1KcQKuJaYidLR1g15rd7U1AhrZUbElpj0xNanZXaCqXHdhtSkTqIKE/vKwOSDB/nNXCXIiceJ2hWN5pwK5pE4gKGW5eAO0XmB3jI1SMjnVa9d43VK3+IAxM6bnrGpfWtHFrrZmpp96OxApwK4r/AKhx4MLfJJnQHsWQGIzp1acGJ8pjaZHZ/DHbNrtDh+9tAW7yCL1sfulhC3LWo5UkSATgypOVYZOXHtGqjy6ZKBR6amscDcNlWdlZgCGInxwzQwgYJUAwQDhhupAhuoUgMIkSOhBEgqdiI5impJiaaHFKT0qMXPOiD0xBzSoZpUDOIfi1YePaSHIJLSTpVjPPEg8oGMYk4ziJNwndIQSSIDQ2+JlSPWM4NUbN5QLpcZMtp2HKAx5TIJnzqE3nbRbXcyZAEaSD9BBAzyB6zXhHplo2TffMgQRpjEaR8x3AAkR1PKtY2wqE6RCwYIwBIIBnLHkc71jDiAzrbQwCSuAd9JydMSTqAx1Jqe7DYuzIADDnAEhcjPLB/iO8Uk7Boo/EvGk2AllWIbUzEbASQAxGFkx6x51zHZnDXLrwcCN4wPPzr0QGQIHhA2UEZHKScER+oNVOJsyfC2k+RkExzreL5aGpcSr2b2fDhmcu0ASSSccsnavVfgt5THzCdzyMfgR968xtXrqGCQR6D8q6bsTtq7a+UJO2xO/lMVvicV1Zlkt9nofZHaEcSyHGpsDowH55H0rzX/E24q9o3y0j/SOJz/lqZ84Cnadq6r4e4a7fvF2aM6i2Fg/wjAmuS+LuJDcfxB+Yayhkz/pqFO/oTPUfVeQ3FfREYpnOm0oGoMSMf7pjmfx+lQ22G2xgEamwZnafSlxMBmgnTjURuS22w8sz1x0qHtC0SVcGEMkxhjEAGf8Ax58s1ySyZJLcmWscY9IscHdLuY7rUs+FmMHlJzHtR3LzM0QqQR8mQPMyZrMBhgYAiJ8yf3QJ+9T/ALRliux8UcpgH2xyPOpUpP5K4r6J1uRqUFn3I1aSYEkxq5RHUbRzqybACyT4k8ByucAzjHljyqpaukAAjxaSFBkAyGjluPD0yPOi4ckhSygyWaMiW049S2eVNt/I0kG7MGJiDtmSSTIBzuMfao9B3gdD4dQJ2G/ruNudPxfEZkgqygDMdJ1bxMnr6ebCVRiVDiCI/eAMAEeZhh0yaTQyVe0ytjS3hHyqBMR8sRtERy586fhicF0E5UwouHA8JzBIY5k8vrVdOEVuHIII22OqCD828DDAf1miN51WACd4G40gro04JwZECBHXFCsDKSyFIm2i+LUGWQRDYz+9MHmYxtV3jOJYZS8SF2MEbzO2RgxI6e1XuFvhhpddKSpOAoJhTJGYWAJiPmIxNZvaCpcRSnhf5QDMKuowIGFUTGx2xTbbZNADjbrOoUArsttwGWYgOA0+Pc6up+lM8fcBARWXfBAfI5bDlzgE0fFWSjsh+YRtkYEneD9vrVL5bgnJOZbbl9NqtSdUKi9ftd6xIZLeFbQXPiOmfDAMc5BIAJAoU45x8qrtHPaga9jkDmREg4yQTJJ8por1xdXhUAcjJ9yN8fqK6sPkxjGpWc+TFKUrRa/6/wASswtuSSZAIiTPM1JZ+LuKXBt226/MCfvUdhVeN1YkDbUp/i8Ow50NuyTJHI9PPn0xXTHJjnpSM3Gce0blv4ruHhtFyxpHem7qV5OpLUadJG2BmfrVb4EvC3w/Gqyk95atWgREAlueqOnKaitcJq39/OtnheCC24AgEz9K1lD8mayG52d22Q6sqsF1cSzLMBlu8UlxMddNq5nkXBByTRji+IZApZAwW3uupe8H+sSuAUffSI0tJBEkGjZUAdPwqwr9KSgNzL8+X4x+eKcN+v1FU+99vqKIXPf71ZJd1ev69qVVNR/U0qAODe2S7MLgUygbPzatMTpxhcZ3joZqGzKa0VtTnUpiBKAb4Mk8p/iONoN7Jud3bEF2gktPhUadurYBkYAxnkV2xCMUUHDGZBKqrLo18jq0jEmY868NHqEvYhNtmaRpAgCBEajqmdsR0MmOlWbnFlyF0uLjEgKZEggmQmIEAkdY96xuBv3YZg6tgSFyAoDEMfUAbeQqzxPHQyDTDArB0rIXInUQCN2weVKtgdCylEzJGyNABYbziTBBAyOvuVzOGjGecwdiRy296zrffXT/AJLYBBg+HkQsMSYJjeOddL2hwaog0iSAELFwzM2CSQI3yJj8avE3zSBr9LZhvYyJMitbs61LgGYJ2G5qHhOHBYatun5VrfD/AApa76HJ6D869CMaZi3o9K7FRUthFXSOmZ9TIE/SvB+2uMd+NvmCsXrrEk8tcDyAIO0Zzkc/f+zlhABXip+E74e46HvlLO+2gLJDAAOf8w5kRjA3rm8grGYVyzNtQuoAzCgAk7kSTzjljBqG5xpiFgxiB4oXbLHHXI6da2eI7OugEQz4yNisATvOuD+JrLTgCzxJQEiFYeIsAYDFcbkjMxqrjZrTKLtr1MTpJyAVBAMnfYe2+OU0/DkhY3A2UbzLEmI5Rt55jE3rfZp0yyxpmTspmDpxgk+H/wAT0prwBYqSuzE9DqBkBoEkaSJEchTVCplazxBJEwcgE7wVBIZYIG6nc4J8snxVzTJn94cydMAY22OkSenSKhCEI8CNUEQSBkTgjBBCxGPXlRrw4uDWxPizGnQJkj0OBPLeq6BEd27hTEAiYjIC+Hf235YoOCvs7b/NsJMTGkxtAI1eL3zmWvIGIGqIHPqMlZG2DPTIFZiXBbbwkHSBqEjI08h7x7/VpWI3ez9ah105EfNHiwAAw5bzt0I61btoqwnNyzYAJ0wHg/U4nPrVCyQGXmpAXJM6tcQYxMwcdforFp2hlk6SOTAiCwgD90DH1FIC8VYLqfLQQZ5TmGjfcYjasi+sXSH9I66RJkzmfFk/lXR34YhmODhhBGdBBaTg5nPSZ2iqbIocqVmcY1atXIk9JgfXlNAjK7Q4hSBpWWYmTqnGADJOMCYFVLfzfMIEwdgJ2zzmfqa1ePQBWBUEoA3Q4EaZOdhGefpnM4eXIOot8s4iCNIOes6Y9BQgCVJQkgHxBZwTEkEEbEnefIRSRlIA2YCJ8pz+iJqa6oM6RpMgrO0HxQZ82P2zVbiF0ErJk5wASZYkb5AmB7UUgLolmgFoAGTMjfAnf+gpkukKFWQNztk49iN8Eb1m2z4yOUEb7c4qZmHKYgemnMg49/p60ugN3s/jQt06dRDR4WyB/wATEjf71vgjy9jBHryrz83NOmZPyzuCQOWPOpZIZ1DsFicEgnHywD1EY5e9duDyXHUjmy4b2jv555n13pBz5+4/MVy3YnHnQQ3IDTJiZExvt+s1tWr4IkenQz5da7oZIzVo5ZRcXs0g/MfafvRd4Oce+fxBqit7zn1EH61ILvSfx/GtBWXAf+P1H/yFKqesc9P0j8qeihnKcQEWLjKSHRfC5YlSdoVORBESDvUtriXKhnbR4flSNKxicnxEwB7HeKjudg8S9zWtu4S+rRIcEsCSdMgavWOZ5bbfZnA3GfT3SKA7A3GUgjBMKNJP7vpOTyFeC9I9ZKzA7M7Pa8WdJuLbPjUaiCzNCnAnwsUB3gEHYmNns39lW49ribYS8SWDPdtMFuFgVW2wVihHNRMZ6V0vZ3Z68MzCyoVW1FkYSp1GSck8oHKdImpbPApq1FVBK6cKAY5iBsPKspZUaKFEKdl8RYnWq3RnSxuQ4AwINxBmP3Rjc9KHtGzCq3eayYkQQRAgFiTMwBirt5PEMNy6DpuZnrVftT5BEYPLpH1NXgyL2LRM4vi9h/D9gNcWcCRk7Adav/DDEsQpGmZh0Le+pMqfSKp9i2iSQBJIMDqYwKn+GrrBx0HUmB5gDc17FqjkpnpffBLepvDAPPcx+7Oa81C6iSWdYxBV49jEcvvXVfFFzUlohstqEkiTGk+3PArnmt8gZ9ZryvKncuP0dOGOrM8qD82qIyckkdAAcGSOVHxHCWCRqW5IIYHVbbI2MFRJ9/erfcdT9YP407L6H6x5/nXLZsY/EcAS8Ai8GUEhhsSdmUkgNJ89x1qD/pShvkCEQdoOIw3XAitnfY4PkB9actBMj8/7UWFHN8O2l2tq0NzUjQSg2xjwCdwYj6VJxHZpuIVJ0yNhvP8ABr5mB5eVdBxPDWnjUoMGcoDBBmRIwfShTsi0DIWN8BioE48IBAH686diMDhfhe2Syv48CQ0gr5oU3nHzTsYqtxHwkWtG1ZLAyGUupIZgoWSYHzYzGPw6/QchwCuyxOodZrM4uxdCr3N1ngbM2hjEfI+lox1HPcVoshLgcVc7IuWCveJobSSVZhv5Rn3Pnzouz+0ochp1QRvDFlMkiCD1/Qrqu1+07Vvhp4ixxD3ZbSVBJWMabl22QCm5zIgmABgc3xnZd2LjA2ka2FJUGbrDDHUFjTvEiQSDuIrS1Rm0NYTSpP8AyjJI2MR0kzkVFw/ECQQBqBAO+YziDjaP55ouz7IIc6nZs4JInrAB0DBmOnrQrbUEA9ZMGASdg0mPEDypiJnspJFyDqbUHJiI0nxRuZ64+Wsq1wpDzpnGpo8UKcH5eW3Wfub4sKraiTA8WdIXmYywHMYx9MEOFQFS4nS8yRI04Kg5zkKBM9fMUgKmoiydW6HMiPDIgCesb/x+dY1vxN3jHouDiViCSdthzrpe2W7zh5GjLFQSZ1Z8AEY9iJyelZJdSh06VtrgsJznxaOQJJblEH0pp6EQWbInSvNZmd5BjB9OvQ1Y4pyBBWcCTHTb8z6GoeBYswIMDAbYgT3kfYx/3Vc4hGKowAMLqzykEqBmJGPtk0NAZwsnHKflPQA5YDpypJxIYwQScaRAhmnn54Hl1rQUA2/HMeTQAAFJDZ3OOm561WvcKNGoDwjdjqBGTpHMnly+lJMC9xV0aSwwSoOrOTGQvlEY5bc8xWu0HFvTqjZZI1FeZ0j94+Lnzque0XAIZidWlhifCNmUnbKn1BzQ3uLJUQFEEqRpMbYjbMADpkeRpxlKPRLin2btjiyig3WUIRKMWDFgGK5AAjYEDOD1qtwvblq3ZTvXLMTnTlgGZiNQ5QMHnise/wBli4veqSgIwGMAkEYUmIHze9VW7OBUMX0u3ikiQQ0lgBziDI/iE746oeS672Yywo7u1xSsoZXkESDAyPpSrlOD4y7oWHkRH+oFGOQE4FKuheWvox9D+z03gma3s7ScmDlpiSSck4gEknAo22kLI9zHU5981EIaSST7wvMYz51JbM5nHPyzXhN32exVBWgFy2Jxyn9enWpbDgmRiduv4TULW5yJ9TifarOoyABtz5fakAgoXUW5Z58ugAo+ItB7Z8x4enUGpNeN/rn3FE51Axg567kYq46aZLJPhGxN5WxAjmNzsB1qT4TXRxTW2GmS6EdCCY/CqPwv2m9ltLFfm05UEiDG/wDWpLXaOrinuIQGL6gB/I17UovtHGjoO3gyaFaTlzJzIMR+FZDKcQvvtH6irfxDxFy7ctXIwVI7sEK+pDLMpYQwIZcErEHflz3afxGOHtlntXYBAEaILEYEhjjzFeXn3kdnVjj+lUbDKJgHP6286guWCFgZ+2fOszsr4us3ibbI1u6ApCMJmcgKRvjOQMZrbsX1Izg/7efr+FZa6LcZLszrdpeeD9R9vOhYkPyj029D9vpV9uGHMA7b5zOI6HNQPYAaS5mDA98467VNBZAoYmSJ8unnHXapFckTJXfBBH6xUlt4BEknPlz5/rpQC0SZJIHMDIIOIMrQAGsmR/Mf2p3IG65xkT+XPf6U68OII3BG2cSMwRTqp84jAPlP5c98UhlO5dOifEsz8w1TBHIwRiPrXOdu8QFElWYkgDQHEDMhd1M4kEQYExmesv2NSx57+LcehwZ/rVQWjq0kAnfMmOUciMfjQpUxVZyFm6vEDVoFl5CkFQt15BK6ogA6isTsBioCSsIQs7qSbckYgnP+6BIwIj16btnsa3xeC+i4QwGkjVcBEkCZHLoSKz+1OAvd34bilE1BlI8YUyGKABtRHiEEDaK2jOzOUTK4x4aHckGR4iwTUZABiBKiCIJnJzGKndNC/KMZXPhjPh2AOqQfUmDmJ+H4YNb0uCACG1xAjbEfK0tMSfOKlbhmBi6rqgUrIkfL4RqJiCYJ6yR1NWiKM29agGC3+ohKiTpnCnGCSZz67HAoJwOqy6Akc8xACmeRjJ1DlsN66PgbSs3hlSmhtbNuEbvE1bgrqXcQQTG2Dk9p9m3eGabYdrfNjHh1cxpE6CBOrz8s2vwSyj2aoA0nUAGbUVIBjTPhG7HG3ma2HvxbllgmR4TMA5CiJiBOeU+sYfD2DrZtDK1vTNskhhLb6tyBAMfmZq9xfE3CqnA1CCoWNQ8UK/XGrHSTQ1sCHibigq2nAIBUDcSTuDyECPIU3DXDlHQkzvqA1fK2JiZgAHz+kycKoVfEASNSkiQQZ0jVGJhTzqsxKsp+cjYydMLECPXMTzPnS0BHxvCHW7AFl0KYYww1QJx5iJ2qDhbxQMCMgodwNIDHVE4BJCj61qvctlgrZD6jvABLT4TnlEjbwiJyaq2rKK8EfKTqEKSR4jvBxtvyPtVXoRYsPqZGUOdZ15OJkETpiCCAPcelRi0rgnSpkRMkMDvI1RqE6pg9cdR7HEIdeyxknEzExIMZjnyrRuhjm3bAcllJBmQCNR3yuZ2zvAipAy2tlSQNO5wULEZmCZ5bUqtXe0oYgX7dsAxoZGLLGIOkR7ctuVKqpgdP/wDmXCg6QGjGSsc/Ik0L/HXDr8qXHPooE+5/KvNV9KJr2aXoiX7GegN/iBJgWMcpuAfgvrUo/wAQUC+K0wPRGUr7kwRz5V59aM5kAc+tR3H9qPTEXOR2/Ff4i3IPc2kQ/wC5yXPsBpANY3EfGvGttej0RPsSsis/s7sW9eMpbcjGSCF9SxxXUcP8EPjXdtif9svA94mhrHEf6mcOnHXO8FxiXKvrhiSpYHVketei9k/HfhD3LcAHOjUSI3IJwOua0+H/AMP+D0/5puOx3OrT9Au3vNbHZnYPDcPizbyNmYlyD5asD2pT8nVRKhjS/cXuG+NrJTVa4fibzICUPcsPERGGMDMiTWNY4+5xFom4Wt8SSS9rSdSSxggcwV/eEjf0roGQiPxqe3fI2jI5+39frXPJ8+zWL49GRwnCcQqaUS1ZYkMxcteYnnq0gAHkDqMAVe4fgmHzsjZmVXSfKSWJPpirbcVsInrGevSiS8ZBpKMQc5A8O7ZDAQNiOc7z1zz9aj4jh11EkZ+w5fWpLgxIGBiqzJDTp3OekfSmyUG1nIIieeImNvT77/SMqf3voPr6RiptWRMjA9Mfn/SmZQWxJ2zJ5fo0hkSNPQZk/hJ2nYfoUgsfQzBg/wBcRRrbO8gZ5jzwPWMUJtYkzKxMSJx/PptSoLHDKA0jB+bG89Y3NUeIXQpKnUMRBBJk5OTynarBJZpgn2jbnA3x0qaAwGqB5nP486BmZe7Pt3W1XUVssqtADowAJ2AK79edT/sRhdDHwnVkktPqZycifxor9nTvMHbB3AwGHMH7T0qHhxAbxFSSTMqwG0KNQGkYA8pORTv4Ec9xfZ1p2Y+OycltLMLRciVOhZAMA8syeoFZ95ri29F7vHUES4BIYBt4kMCRgnPJutdYvGgXFtNZcG4IZ/CUhciQGMbMZA6ZqO/wx1dATOCuDiQNtxjckSInldio5K33gC3QVuaALSLgBg0yWkeMgG2B58uRhS+WtMqozaWJUNpeVYA5OrwlT3iypJh1GTXQXuEVUSMK4bIg6mtzqAIyzAzvnCzWf2jwrFv8k2rbFDr0knnpDaQQVOnSZg+LHrpGSRDRl2LXeP3OtrjMrDQCrHOSNL+INlyVAJHQZAjucGba6WDW5GsFueo6V081QaSMkZODvWDxfCXOFuzDJDysjSVYQwkSdJiCPfpXo7ub/ZYZFVblorcE5m07llMyAJO8mBBkAEU5Spr6ZSxpxb+Tzzhme5dYOGJU7eJyzAgQ0ST4oOnyiprY1oUySSRkSQxgkmYOcDMnnO9aK8P/AKd62TrhV0wJOlgQXG8jCzkNqEedz4kcXB3iWO54gMFMEENnAZGAYAg7AFc+U1o+zFIwuDVlKr3YA1A+KFGgYYks0R4hGYkxUfFXTbDBxDB3VcAa1SQx9JKZ5welX+OvI9pboYsttxMDTOQwDiMglZnz5TUwujV3V0m5cts6SwhiIZgVbBLHUxkiDp2JiaoDLscK8hFysKxhfEFAPzAjUvXHIitccRKMAzKBMMPCYIBP/dHXnt5xdm9pOsNo71GVVmRqnxCGmNfzsfIEiIE0v2UOzaSLIuR3enI1gEgQTiYBEeVQ0Oii6uTJvATsNDt4f3cxnEUq1G7FJyqSDtpVtMeUmaVAqI+z/gK9cANy4icyACxHlyE/WtzhPgSwuH1XNpJYgySPl0xGJ3pqVc7ySfybqCRrXPhThIgWEycfNy8tVFwvYtm34ltIvQgCfrv1pqVS267GkjVNjHtH5VClgmCNxv59PzpUqVAToTqj9frNMLmef9v7fenpUqGT2LxmZxt13Ip3uDc7f0/tT0qEhDoJ2x/TB/CrNog4nmAcZ36+xpUqa7Bhm1vBMe2Kge4qxqJzj7E9OgP0p6VOhAawSwBmIx0OPrUoaM5iD/L7UqVIYTvOA3i85jcDPXcfX1qMtiSSNs+vWPelSoD5DuLK4/XOfxqJJIKmN48jyg9cUqVDBAHhiQJYkQR6EHT9JB/RoWtBRkCBz5+KI+/sedPSooLAkMCq7gkAQAJAgc/pEcp2qraC3GuqQ+lB4oICFImGE6gYDEQSM550qVVHYmN8Q8N3VhEvFWtGCvhJeCuiS5Y67kHSdSwd5Brmb6G1bCk4B1LMsSVwcgg/7dzzPWAqVVIIjoE4hW74M6qqBoiNJJCnSefznDc6Cx2RatknhyDlSyrrQNa3IYHwmRzIY5EjlSpVUehSF2jfQXA4JGMA5crLEbCAJafmn0rM4jiAwOlrjsB4g2nRCo9zYaTkBQNz8wO80qVXHoiQHZ3H94WTQxfui5ViCpWNVwRqhvCH3g4jyoO0ELN39sYcKmQCoZCNQXMztkjYnOYpUq0eiVsy+C48qJZyDIKrkjJkGZ8hg9T1NbnBcZe7t0ustxrZBUncavCZkRAYHGQY9ZVKopMt6QFz4eS8TcuNduM2S2oCeWMjAiPalSpVokZ2f//Z"/>
          <p:cNvSpPr>
            <a:spLocks noChangeAspect="1" noChangeArrowheads="1"/>
          </p:cNvSpPr>
          <p:nvPr/>
        </p:nvSpPr>
        <p:spPr bwMode="auto">
          <a:xfrm>
            <a:off x="155575" y="-2765425"/>
            <a:ext cx="8677275" cy="577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BUUEBQVFBUXFxcWFxgYFxcWFhcXFhcYFxcXFB0YHSggGBolHBcVITEhJSkrLi4uFyAzODMsNygtLisBCgoKDg0OGxAQGiwkICQ0LDQsLCwsLCwsLC8sLCwsLCwsLCwsLCwsLCwsLCwsLCwsLCwsLCwsLCwsLCwsLCwsLP/AABEIALcBEwMBIgACEQEDEQH/xAAbAAABBQEBAAAAAAAAAAAAAAACAAEDBAUGB//EAEAQAAIBAwIDBgQDBgUDBAMAAAECEQADIRIxBEFRBRMiYXGBBjKRobHB8BRCYtHh8QcjM1JyFYKSosLS0xZDY//EABkBAAMBAQEAAAAAAAAAAAAAAAABAgMEBf/EACcRAAICAgICAgEEAwAAAAAAAAABAhEDIRIxBBNBUWEiMqHwgZHh/9oADAMBAAIRAxEAPwDeApwKcCiAr2LPPGApwKcCiAosAQKICiinApWAwFOBQG+gbSXUN/tLDV9N6lUg/qKn2Rur2Pi6uhAUQFOBRAVViBAogKICiAosAQKICnAogKVgMFpwKICnAosYwFOBRAUQFKwBC0QFOBRAUWMYCiApwKIClYAgUQWnApwKmwGinAogKcClYDAU8U8UUUrAGKcCiilFKwGinp4p4pWAMUqKKeKVgBFKjilRyCjkaIUwohW9hQ4pxTCiFFhQ4FUu2+PHD8NdvET3aFgNpOyj3MCrwrkv8Tey73EcGBw4LaHDOg3dQDt1gwY/kKmUmk6HGNvZ5pwHawuszXSq3TLC7zLbyfw9K9Y+DuLe5bI4llZlAYEHODmfOI+teFC0wwUO/TOJ59M/avT/AIaQqLRVChutbVig0gFVhyY3B68p2rx8j4uz08UHPSPTBHIyORpwKePanFevCTcVZ5s1UnQgKICkKcVVk0OBRAUwohSsKHApwKQp6LHQgKICkKIUWFCinApAUYpWFDAUUU4FFFTYUCBRAU4p4pWFDAUQFICipWFDRTxT08UrCgYpwKKnpWOgYp4p6eKVhQMU8UUUqVjoGKenpUWFHG0QNRhqcNXSIlBoqiDU128FEmgCwDVZ5vzatECcMxOADvHUnasXi+0S56L0/n1qz2f2wFCBVCmQC3MjMzV8KGjquw/gng7cF7du43UqAB6Afzo/iTsDSEbhlCoGBYAQFUTMQP1+IcL2p/qZ+RAfdjA/Ktzhu1IbTvBAI/7ZrjzYnL92zox5HHrRzQpxXQds9lroNxBpIEkD5SPyNc8DWsZKS0YSi09hiiFRg0YNMQYohQA04NFgSCnFBqpBx1oGSiiFQ94OtOLwoAnogagF8UXejrS2BYDGnmq/fiiF8UqCycUQqAXhRC8KVMNEwp6iF4US3BSpgSinFADTzUjDp6AGimkA9PTTSmkA9PTUpoGOKanpqAPMRxxohx5rLuN4oHl+AxSdyCRXeqZzu0a37ear8dx5gA7GfrymqAu0N65KxTegi7YkeaSvFV7D/bFSmsuTOriatjtEqLn/APRdPoVYMp/9P3rf7H7TNziGZRliSJiNgM1x5Ph96udh3LwuMLTnxHbEDTiPxOetKTsKPWeNvEcHc1RIRtttq4Mcea6LjuLuns693y6XGgSCIYFlE4xsa4bvKnBHTMsz2jYHHmiHHmsYXKIXK2pGVs2hx5p/22scXKIXKVIdmwOLohxXlWOLlGLlFBZrjih0ohxIrJFw0QuUqHZrDiBRDiBWSLpoxdooLNYXxRC+KyRcohdpUFmuL4oxfFY/e0Qu0qCzYF8UQvisY3qJb9FDs2l4jzNSLxVYovU4vVPFBZuftQohxIrDF6i76lwQ+TNscSKIcQKw++pxeo9aDkbn7QKfvxWJ31P31HrQ+Rtd+OtKsXvaVL1oOR58AV0k5Y59JOI/i/CoA5Zvfr51atXAsauRJjeMbeRNBJ0bRnMZIkkAAAeoohmQ54iFm9N4xt7fekzHkJ9TA96lt8NjU/mT5Abx749ucUrigQfLcRnnj6jyrSOVN0JY62Z9l4uEHmARiBjePqKtmoe0eC2uJMrDHqw5g+01MpkVU4VtGkZWK48LXQ/BnaFu1eVL6JDmFumfAx+UN5Exn1rndGowdudb/ZnCMSHVUuDQSysRDKMERO48vI0mlxtjvZ3fxZZYcBemJGjA2jvF28q8y7yvWO2LBPZt1d2FkkdfCsgeuK8d72o8d6Zjn7RaFw0YuGqYunp9/wClELtbmNl0XKcXapi6aMXaBlwXaIXapi7R97SGXBcoxcqkLtELppDL2s9DTi7VIXPSi72gC8LtELtUe9oheNIC8LtELtUReo++pDLhu0Vlp2qmHnpUuvFAFsXKIXKp99Ti5SAuh6fXVIXaIXPOgC5rog9UxdpxcoAua6cPVQXPWi10AWO8pVBr8/xpUDORufKMAMwEQeZ6ztGr6E1BwzNoJt6W1J4SSRrOQT/Cu4neJxUd3ivF4vCoMQBDS2nSDqHTOfLaKm4goe7IBEiFx8uciFy0dNjNeM8jZ6PEa7el3CeLUCsQG0rpE8sCSNx9tpRbJXw7wJXwiBmNsDA68h60F3iLagm2VXBUkb7F2LHYRkn+1Fw1lWIuD5f3IIAIUSDMSOeD1G1L2uPQnAtcOJEH0PqN6ocQVRtAIPQAiR5R+t6q9sC+1siywtk/MxOQscj1iM/3rD+F7q27s3dOonSh30ycmf4tp/nXsY/JU0k12czxNWzrbSQPM12vwZ2WWOs/JEsCMFuQHtmuQF1Lbqbh3OBuWjMemN69J+HOJDWxo30yREbQDFRlyW+K+CoxpWdOLIKkdQR5wRXgXGJ3dx030syT/wASR+Ve79n3tSxzH5bj9da8U+MrOjtDiFAP+oW8v8yH/wDdR4zqTTMvI6TM7XTi5VXWP7bUWvzrrOSy2HohcqmH/X96kVhH123mpk0lbKirZZN9VUszRAJAGWaATtyGDk1n8R2jdRdWq2QZ8OgkrAWQTEk+NedUe1bbKxdWJBGkr+fXYEVFw7vxAOgaSrPA1QPGBk4zAXasJ5+Ks6IYrdM6KzxNzTqZFIxOH9/3oEbHO4px2ko+cBfqPxJpuwfijRaVHttAdnkqCdZLGAdUhSRtHKuK4vj5DMcAscknqYxy2+9JZ4ylx/kTxSSs7+xfFxWa0utU064f5dRhZhDEnGaE8VG6MOe6N+JWvP7iuyju2dVYqDBInMjcgdfdRXWcB2naPBMjvba6LY0kkamY3JEnppwd6zeeSnxW1/fyX6U423/f9Gl+3qN1uf8Ain/2Un7StgjxjYGCrqRImDI39CR61g8Nf8LN4ZGIBUxJBkc+g9z6VY+KO6Thbbgg3CRz8QBJOZ5RitXlSSb+f8fwzJQbbX/TZTtO0f8A9ie7AfjU9viAwlSGHkZ+sV5/2exuaSpwSAZg7n9ZrdDqLepLeSSIBJkwIEnbepedVaRp6WnTZ1KcQKuJaYidLR1g15rd7U1AhrZUbElpj0xNanZXaCqXHdhtSkTqIKE/vKwOSDB/nNXCXIiceJ2hWN5pwK5pE4gKGW5eAO0XmB3jI1SMjnVa9d43VK3+IAxM6bnrGpfWtHFrrZmpp96OxApwK4r/AKhx4MLfJJnQHsWQGIzp1acGJ8pjaZHZ/DHbNrtDh+9tAW7yCL1sfulhC3LWo5UkSATgypOVYZOXHtGqjy6ZKBR6amscDcNlWdlZgCGInxwzQwgYJUAwQDhhupAhuoUgMIkSOhBEgqdiI5impJiaaHFKT0qMXPOiD0xBzSoZpUDOIfi1YePaSHIJLSTpVjPPEg8oGMYk4ziJNwndIQSSIDQ2+JlSPWM4NUbN5QLpcZMtp2HKAx5TIJnzqE3nbRbXcyZAEaSD9BBAzyB6zXhHplo2TffMgQRpjEaR8x3AAkR1PKtY2wqE6RCwYIwBIIBnLHkc71jDiAzrbQwCSuAd9JydMSTqAx1Jqe7DYuzIADDnAEhcjPLB/iO8Uk7Boo/EvGk2AllWIbUzEbASQAxGFkx6x51zHZnDXLrwcCN4wPPzr0QGQIHhA2UEZHKScER+oNVOJsyfC2k+RkExzreL5aGpcSr2b2fDhmcu0ASSSccsnavVfgt5THzCdzyMfgR968xtXrqGCQR6D8q6bsTtq7a+UJO2xO/lMVvicV1Zlkt9nofZHaEcSyHGpsDowH55H0rzX/E24q9o3y0j/SOJz/lqZ84Cnadq6r4e4a7fvF2aM6i2Fg/wjAmuS+LuJDcfxB+Yayhkz/pqFO/oTPUfVeQ3FfREYpnOm0oGoMSMf7pjmfx+lQ22G2xgEamwZnafSlxMBmgnTjURuS22w8sz1x0qHtC0SVcGEMkxhjEAGf8Ax58s1ySyZJLcmWscY9IscHdLuY7rUs+FmMHlJzHtR3LzM0QqQR8mQPMyZrMBhgYAiJ8yf3QJ+9T/ALRliux8UcpgH2xyPOpUpP5K4r6J1uRqUFn3I1aSYEkxq5RHUbRzqybACyT4k8ByucAzjHljyqpaukAAjxaSFBkAyGjluPD0yPOi4ckhSygyWaMiW049S2eVNt/I0kG7MGJiDtmSSTIBzuMfao9B3gdD4dQJ2G/ruNudPxfEZkgqygDMdJ1bxMnr6ebCVRiVDiCI/eAMAEeZhh0yaTQyVe0ytjS3hHyqBMR8sRtERy586fhicF0E5UwouHA8JzBIY5k8vrVdOEVuHIII22OqCD828DDAf1miN51WACd4G40gro04JwZECBHXFCsDKSyFIm2i+LUGWQRDYz+9MHmYxtV3jOJYZS8SF2MEbzO2RgxI6e1XuFvhhpddKSpOAoJhTJGYWAJiPmIxNZvaCpcRSnhf5QDMKuowIGFUTGx2xTbbZNADjbrOoUArsttwGWYgOA0+Pc6up+lM8fcBARWXfBAfI5bDlzgE0fFWSjsh+YRtkYEneD9vrVL5bgnJOZbbl9NqtSdUKi9ftd6xIZLeFbQXPiOmfDAMc5BIAJAoU45x8qrtHPaga9jkDmREg4yQTJJ8por1xdXhUAcjJ9yN8fqK6sPkxjGpWc+TFKUrRa/6/wASswtuSSZAIiTPM1JZ+LuKXBt226/MCfvUdhVeN1YkDbUp/i8Ow50NuyTJHI9PPn0xXTHJjnpSM3Gce0blv4ruHhtFyxpHem7qV5OpLUadJG2BmfrVb4EvC3w/Gqyk95atWgREAlueqOnKaitcJq39/OtnheCC24AgEz9K1lD8mayG52d22Q6sqsF1cSzLMBlu8UlxMddNq5nkXBByTRji+IZApZAwW3uupe8H+sSuAUffSI0tJBEkGjZUAdPwqwr9KSgNzL8+X4x+eKcN+v1FU+99vqKIXPf71ZJd1ev69qVVNR/U0qAODe2S7MLgUygbPzatMTpxhcZ3joZqGzKa0VtTnUpiBKAb4Mk8p/iONoN7Jud3bEF2gktPhUadurYBkYAxnkV2xCMUUHDGZBKqrLo18jq0jEmY868NHqEvYhNtmaRpAgCBEajqmdsR0MmOlWbnFlyF0uLjEgKZEggmQmIEAkdY96xuBv3YZg6tgSFyAoDEMfUAbeQqzxPHQyDTDArB0rIXInUQCN2weVKtgdCylEzJGyNABYbziTBBAyOvuVzOGjGecwdiRy296zrffXT/AJLYBBg+HkQsMSYJjeOddL2hwaog0iSAELFwzM2CSQI3yJj8avE3zSBr9LZhvYyJMitbs61LgGYJ2G5qHhOHBYatun5VrfD/AApa76HJ6D869CMaZi3o9K7FRUthFXSOmZ9TIE/SvB+2uMd+NvmCsXrrEk8tcDyAIO0Zzkc/f+zlhABXip+E74e46HvlLO+2gLJDAAOf8w5kRjA3rm8grGYVyzNtQuoAzCgAk7kSTzjljBqG5xpiFgxiB4oXbLHHXI6da2eI7OugEQz4yNisATvOuD+JrLTgCzxJQEiFYeIsAYDFcbkjMxqrjZrTKLtr1MTpJyAVBAMnfYe2+OU0/DkhY3A2UbzLEmI5Rt55jE3rfZp0yyxpmTspmDpxgk+H/wAT0prwBYqSuzE9DqBkBoEkaSJEchTVCplazxBJEwcgE7wVBIZYIG6nc4J8snxVzTJn94cydMAY22OkSenSKhCEI8CNUEQSBkTgjBBCxGPXlRrw4uDWxPizGnQJkj0OBPLeq6BEd27hTEAiYjIC+Hf235YoOCvs7b/NsJMTGkxtAI1eL3zmWvIGIGqIHPqMlZG2DPTIFZiXBbbwkHSBqEjI08h7x7/VpWI3ez9ah105EfNHiwAAw5bzt0I61btoqwnNyzYAJ0wHg/U4nPrVCyQGXmpAXJM6tcQYxMwcdforFp2hlk6SOTAiCwgD90DH1FIC8VYLqfLQQZ5TmGjfcYjasi+sXSH9I66RJkzmfFk/lXR34YhmODhhBGdBBaTg5nPSZ2iqbIocqVmcY1atXIk9JgfXlNAjK7Q4hSBpWWYmTqnGADJOMCYFVLfzfMIEwdgJ2zzmfqa1ePQBWBUEoA3Q4EaZOdhGefpnM4eXIOot8s4iCNIOes6Y9BQgCVJQkgHxBZwTEkEEbEnefIRSRlIA2YCJ8pz+iJqa6oM6RpMgrO0HxQZ82P2zVbiF0ErJk5wASZYkb5AmB7UUgLolmgFoAGTMjfAnf+gpkukKFWQNztk49iN8Eb1m2z4yOUEb7c4qZmHKYgemnMg49/p60ugN3s/jQt06dRDR4WyB/wATEjf71vgjy9jBHryrz83NOmZPyzuCQOWPOpZIZ1DsFicEgnHywD1EY5e9duDyXHUjmy4b2jv555n13pBz5+4/MVy3YnHnQQ3IDTJiZExvt+s1tWr4IkenQz5da7oZIzVo5ZRcXs0g/MfafvRd4Oce+fxBqit7zn1EH61ILvSfx/GtBWXAf+P1H/yFKqesc9P0j8qeihnKcQEWLjKSHRfC5YlSdoVORBESDvUtriXKhnbR4flSNKxicnxEwB7HeKjudg8S9zWtu4S+rRIcEsCSdMgavWOZ5bbfZnA3GfT3SKA7A3GUgjBMKNJP7vpOTyFeC9I9ZKzA7M7Pa8WdJuLbPjUaiCzNCnAnwsUB3gEHYmNns39lW49ribYS8SWDPdtMFuFgVW2wVihHNRMZ6V0vZ3Z68MzCyoVW1FkYSp1GSck8oHKdImpbPApq1FVBK6cKAY5iBsPKspZUaKFEKdl8RYnWq3RnSxuQ4AwINxBmP3Rjc9KHtGzCq3eayYkQQRAgFiTMwBirt5PEMNy6DpuZnrVftT5BEYPLpH1NXgyL2LRM4vi9h/D9gNcWcCRk7Adav/DDEsQpGmZh0Le+pMqfSKp9i2iSQBJIMDqYwKn+GrrBx0HUmB5gDc17FqjkpnpffBLepvDAPPcx+7Oa81C6iSWdYxBV49jEcvvXVfFFzUlohstqEkiTGk+3PArnmt8gZ9ZryvKncuP0dOGOrM8qD82qIyckkdAAcGSOVHxHCWCRqW5IIYHVbbI2MFRJ9/erfcdT9YP407L6H6x5/nXLZsY/EcAS8Ai8GUEhhsSdmUkgNJ89x1qD/pShvkCEQdoOIw3XAitnfY4PkB9actBMj8/7UWFHN8O2l2tq0NzUjQSg2xjwCdwYj6VJxHZpuIVJ0yNhvP8ABr5mB5eVdBxPDWnjUoMGcoDBBmRIwfShTsi0DIWN8BioE48IBAH686diMDhfhe2Syv48CQ0gr5oU3nHzTsYqtxHwkWtG1ZLAyGUupIZgoWSYHzYzGPw6/QchwCuyxOodZrM4uxdCr3N1ngbM2hjEfI+lox1HPcVoshLgcVc7IuWCveJobSSVZhv5Rn3Pnzouz+0ochp1QRvDFlMkiCD1/Qrqu1+07Vvhp4ixxD3ZbSVBJWMabl22QCm5zIgmABgc3xnZd2LjA2ka2FJUGbrDDHUFjTvEiQSDuIrS1Rm0NYTSpP8AyjJI2MR0kzkVFw/ECQQBqBAO+YziDjaP55ouz7IIc6nZs4JInrAB0DBmOnrQrbUEA9ZMGASdg0mPEDypiJnspJFyDqbUHJiI0nxRuZ64+Wsq1wpDzpnGpo8UKcH5eW3Wfub4sKraiTA8WdIXmYywHMYx9MEOFQFS4nS8yRI04Kg5zkKBM9fMUgKmoiydW6HMiPDIgCesb/x+dY1vxN3jHouDiViCSdthzrpe2W7zh5GjLFQSZ1Z8AEY9iJyelZJdSh06VtrgsJznxaOQJJblEH0pp6EQWbInSvNZmd5BjB9OvQ1Y4pyBBWcCTHTb8z6GoeBYswIMDAbYgT3kfYx/3Vc4hGKowAMLqzykEqBmJGPtk0NAZwsnHKflPQA5YDpypJxIYwQScaRAhmnn54Hl1rQUA2/HMeTQAAFJDZ3OOm561WvcKNGoDwjdjqBGTpHMnly+lJMC9xV0aSwwSoOrOTGQvlEY5bc8xWu0HFvTqjZZI1FeZ0j94+Lnzque0XAIZidWlhifCNmUnbKn1BzQ3uLJUQFEEqRpMbYjbMADpkeRpxlKPRLin2btjiyig3WUIRKMWDFgGK5AAjYEDOD1qtwvblq3ZTvXLMTnTlgGZiNQ5QMHnise/wBli4veqSgIwGMAkEYUmIHze9VW7OBUMX0u3ikiQQ0lgBziDI/iE746oeS672Yywo7u1xSsoZXkESDAyPpSrlOD4y7oWHkRH+oFGOQE4FKuheWvox9D+z03gma3s7ScmDlpiSSck4gEknAo22kLI9zHU5981EIaSST7wvMYz51JbM5nHPyzXhN32exVBWgFy2Jxyn9enWpbDgmRiduv4TULW5yJ9TifarOoyABtz5fakAgoXUW5Z58ugAo+ItB7Z8x4enUGpNeN/rn3FE51Axg567kYq46aZLJPhGxN5WxAjmNzsB1qT4TXRxTW2GmS6EdCCY/CqPwv2m9ltLFfm05UEiDG/wDWpLXaOrinuIQGL6gB/I17UovtHGjoO3gyaFaTlzJzIMR+FZDKcQvvtH6irfxDxFy7ctXIwVI7sEK+pDLMpYQwIZcErEHflz3afxGOHtlntXYBAEaILEYEhjjzFeXn3kdnVjj+lUbDKJgHP6286guWCFgZ+2fOszsr4us3ibbI1u6ApCMJmcgKRvjOQMZrbsX1Izg/7efr+FZa6LcZLszrdpeeD9R9vOhYkPyj029D9vpV9uGHMA7b5zOI6HNQPYAaS5mDA98467VNBZAoYmSJ8unnHXapFckTJXfBBH6xUlt4BEknPlz5/rpQC0SZJIHMDIIOIMrQAGsmR/Mf2p3IG65xkT+XPf6U68OII3BG2cSMwRTqp84jAPlP5c98UhlO5dOifEsz8w1TBHIwRiPrXOdu8QFElWYkgDQHEDMhd1M4kEQYExmesv2NSx57+LcehwZ/rVQWjq0kAnfMmOUciMfjQpUxVZyFm6vEDVoFl5CkFQt15BK6ogA6isTsBioCSsIQs7qSbckYgnP+6BIwIj16btnsa3xeC+i4QwGkjVcBEkCZHLoSKz+1OAvd34bilE1BlI8YUyGKABtRHiEEDaK2jOzOUTK4x4aHckGR4iwTUZABiBKiCIJnJzGKndNC/KMZXPhjPh2AOqQfUmDmJ+H4YNb0uCACG1xAjbEfK0tMSfOKlbhmBi6rqgUrIkfL4RqJiCYJ6yR1NWiKM29agGC3+ohKiTpnCnGCSZz67HAoJwOqy6Akc8xACmeRjJ1DlsN66PgbSs3hlSmhtbNuEbvE1bgrqXcQQTG2Dk9p9m3eGabYdrfNjHh1cxpE6CBOrz8s2vwSyj2aoA0nUAGbUVIBjTPhG7HG3ma2HvxbllgmR4TMA5CiJiBOeU+sYfD2DrZtDK1vTNskhhLb6tyBAMfmZq9xfE3CqnA1CCoWNQ8UK/XGrHSTQ1sCHibigq2nAIBUDcSTuDyECPIU3DXDlHQkzvqA1fK2JiZgAHz+kycKoVfEASNSkiQQZ0jVGJhTzqsxKsp+cjYydMLECPXMTzPnS0BHxvCHW7AFl0KYYww1QJx5iJ2qDhbxQMCMgodwNIDHVE4BJCj61qvctlgrZD6jvABLT4TnlEjbwiJyaq2rKK8EfKTqEKSR4jvBxtvyPtVXoRYsPqZGUOdZ15OJkETpiCCAPcelRi0rgnSpkRMkMDvI1RqE6pg9cdR7HEIdeyxknEzExIMZjnyrRuhjm3bAcllJBmQCNR3yuZ2zvAipAy2tlSQNO5wULEZmCZ5bUqtXe0oYgX7dsAxoZGLLGIOkR7ctuVKqpgdP/wDmXCg6QGjGSsc/Ik0L/HXDr8qXHPooE+5/KvNV9KJr2aXoiX7GegN/iBJgWMcpuAfgvrUo/wAQUC+K0wPRGUr7kwRz5V59aM5kAc+tR3H9qPTEXOR2/Ff4i3IPc2kQ/wC5yXPsBpANY3EfGvGttej0RPsSsis/s7sW9eMpbcjGSCF9SxxXUcP8EPjXdtif9svA94mhrHEf6mcOnHXO8FxiXKvrhiSpYHVketei9k/HfhD3LcAHOjUSI3IJwOua0+H/AMP+D0/5puOx3OrT9Au3vNbHZnYPDcPizbyNmYlyD5asD2pT8nVRKhjS/cXuG+NrJTVa4fibzICUPcsPERGGMDMiTWNY4+5xFom4Wt8SSS9rSdSSxggcwV/eEjf0roGQiPxqe3fI2jI5+39frXPJ8+zWL49GRwnCcQqaUS1ZYkMxcteYnnq0gAHkDqMAVe4fgmHzsjZmVXSfKSWJPpirbcVsInrGevSiS8ZBpKMQc5A8O7ZDAQNiOc7z1zz9aj4jh11EkZ+w5fWpLgxIGBiqzJDTp3OekfSmyUG1nIIieeImNvT77/SMqf3voPr6RiptWRMjA9Mfn/SmZQWxJ2zJ5fo0hkSNPQZk/hJ2nYfoUgsfQzBg/wBcRRrbO8gZ5jzwPWMUJtYkzKxMSJx/PptSoLHDKA0jB+bG89Y3NUeIXQpKnUMRBBJk5OTynarBJZpgn2jbnA3x0qaAwGqB5nP486BmZe7Pt3W1XUVssqtADowAJ2AK79edT/sRhdDHwnVkktPqZycifxor9nTvMHbB3AwGHMH7T0qHhxAbxFSSTMqwG0KNQGkYA8pORTv4Ec9xfZ1p2Y+OycltLMLRciVOhZAMA8syeoFZ95ri29F7vHUES4BIYBt4kMCRgnPJutdYvGgXFtNZcG4IZ/CUhciQGMbMZA6ZqO/wx1dATOCuDiQNtxjckSInldio5K33gC3QVuaALSLgBg0yWkeMgG2B58uRhS+WtMqozaWJUNpeVYA5OrwlT3iypJh1GTXQXuEVUSMK4bIg6mtzqAIyzAzvnCzWf2jwrFv8k2rbFDr0knnpDaQQVOnSZg+LHrpGSRDRl2LXeP3OtrjMrDQCrHOSNL+INlyVAJHQZAjucGba6WDW5GsFueo6V081QaSMkZODvWDxfCXOFuzDJDysjSVYQwkSdJiCPfpXo7ub/ZYZFVblorcE5m07llMyAJO8mBBkAEU5Spr6ZSxpxb+Tzzhme5dYOGJU7eJyzAgQ0ST4oOnyiprY1oUySSRkSQxgkmYOcDMnnO9aK8P/AKd62TrhV0wJOlgQXG8jCzkNqEedz4kcXB3iWO54gMFMEENnAZGAYAg7AFc+U1o+zFIwuDVlKr3YA1A+KFGgYYks0R4hGYkxUfFXTbDBxDB3VcAa1SQx9JKZ5welX+OvI9pboYsttxMDTOQwDiMglZnz5TUwujV3V0m5cts6SwhiIZgVbBLHUxkiDp2JiaoDLscK8hFysKxhfEFAPzAjUvXHIitccRKMAzKBMMPCYIBP/dHXnt5xdm9pOsNo71GVVmRqnxCGmNfzsfIEiIE0v2UOzaSLIuR3enI1gEgQTiYBEeVQ0Oii6uTJvATsNDt4f3cxnEUq1G7FJyqSDtpVtMeUmaVAqI+z/gK9cANy4icyACxHlyE/WtzhPgSwuH1XNpJYgySPl0xGJ3pqVc7ySfybqCRrXPhThIgWEycfNy8tVFwvYtm34ltIvQgCfrv1pqVS267GkjVNjHtH5VClgmCNxv59PzpUqVAToTqj9frNMLmef9v7fenpUqGT2LxmZxt13Ip3uDc7f0/tT0qEhDoJ2x/TB/CrNog4nmAcZ36+xpUqa7Bhm1vBMe2Kge4qxqJzj7E9OgP0p6VOhAawSwBmIx0OPrUoaM5iD/L7UqVIYTvOA3i85jcDPXcfX1qMtiSSNs+vWPelSoD5DuLK4/XOfxqJJIKmN48jyg9cUqVDBAHhiQJYkQR6EHT9JB/RoWtBRkCBz5+KI+/sedPSooLAkMCq7gkAQAJAgc/pEcp2qraC3GuqQ+lB4oICFImGE6gYDEQSM550qVVHYmN8Q8N3VhEvFWtGCvhJeCuiS5Y67kHSdSwd5Brmb6G1bCk4B1LMsSVwcgg/7dzzPWAqVVIIjoE4hW74M6qqBoiNJJCnSefznDc6Cx2RatknhyDlSyrrQNa3IYHwmRzIY5EjlSpVUehSF2jfQXA4JGMA5crLEbCAJafmn0rM4jiAwOlrjsB4g2nRCo9zYaTkBQNz8wO80qVXHoiQHZ3H94WTQxfui5ViCpWNVwRqhvCH3g4jyoO0ELN39sYcKmQCoZCNQXMztkjYnOYpUq0eiVsy+C48qJZyDIKrkjJkGZ8hg9T1NbnBcZe7t0ustxrZBUncavCZkRAYHGQY9ZVKopMt6QFz4eS8TcuNduM2S2oCeWMjAiPalSpVokZ2f//Z"/>
          <p:cNvSpPr>
            <a:spLocks noChangeAspect="1" noChangeArrowheads="1"/>
          </p:cNvSpPr>
          <p:nvPr/>
        </p:nvSpPr>
        <p:spPr bwMode="auto">
          <a:xfrm>
            <a:off x="307975" y="-2613025"/>
            <a:ext cx="8677275" cy="577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janusfilms.com/thegreatbeauty/images/28604id_3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588426"/>
            <a:ext cx="4800600" cy="319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1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 removal</a:t>
            </a:r>
            <a:endParaRPr lang="en-US" dirty="0"/>
          </a:p>
        </p:txBody>
      </p:sp>
      <p:sp>
        <p:nvSpPr>
          <p:cNvPr id="3" name="Content Placeholder 2"/>
          <p:cNvSpPr>
            <a:spLocks noGrp="1"/>
          </p:cNvSpPr>
          <p:nvPr>
            <p:ph idx="1"/>
          </p:nvPr>
        </p:nvSpPr>
        <p:spPr/>
        <p:txBody>
          <a:bodyPr/>
          <a:lstStyle/>
          <a:p>
            <a:r>
              <a:rPr lang="en-US" dirty="0" smtClean="0"/>
              <a:t>Assumption we can do this is based on our philosophy about how things are made:</a:t>
            </a:r>
          </a:p>
          <a:p>
            <a:pPr lvl="1"/>
            <a:r>
              <a:rPr lang="en-US" dirty="0" smtClean="0"/>
              <a:t>It can be done right (probably).</a:t>
            </a:r>
          </a:p>
          <a:p>
            <a:pPr lvl="1"/>
            <a:r>
              <a:rPr lang="en-US" dirty="0" smtClean="0"/>
              <a:t>We can discover (eventually) if it’s not right.</a:t>
            </a:r>
          </a:p>
          <a:p>
            <a:pPr lvl="1"/>
            <a:r>
              <a:rPr lang="en-US" dirty="0" smtClean="0"/>
              <a:t>If we discover that, we can fix it (with a struggle).</a:t>
            </a:r>
          </a:p>
          <a:p>
            <a:pPr lvl="1"/>
            <a:r>
              <a:rPr lang="en-US" dirty="0" smtClean="0"/>
              <a:t>Most things we do are worth fixing if you know they are not right.</a:t>
            </a:r>
            <a:endParaRPr lang="en-US" dirty="0"/>
          </a:p>
        </p:txBody>
      </p:sp>
    </p:spTree>
    <p:extLst>
      <p:ext uri="{BB962C8B-B14F-4D97-AF65-F5344CB8AC3E}">
        <p14:creationId xmlns:p14="http://schemas.microsoft.com/office/powerpoint/2010/main" val="144410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 removal effectiveness</a:t>
            </a:r>
            <a:endParaRPr lang="en-US" dirty="0"/>
          </a:p>
        </p:txBody>
      </p:sp>
      <p:sp>
        <p:nvSpPr>
          <p:cNvPr id="3" name="Content Placeholder 2"/>
          <p:cNvSpPr>
            <a:spLocks noGrp="1"/>
          </p:cNvSpPr>
          <p:nvPr>
            <p:ph idx="1"/>
          </p:nvPr>
        </p:nvSpPr>
        <p:spPr/>
        <p:txBody>
          <a:bodyPr>
            <a:normAutofit lnSpcReduction="10000"/>
          </a:bodyPr>
          <a:lstStyle/>
          <a:p>
            <a:r>
              <a:rPr lang="en-US" dirty="0" smtClean="0"/>
              <a:t>Has to do with eliminating defects systematically.</a:t>
            </a:r>
          </a:p>
          <a:p>
            <a:r>
              <a:rPr lang="en-US" dirty="0" smtClean="0"/>
              <a:t>Also efficiently.</a:t>
            </a:r>
          </a:p>
          <a:p>
            <a:r>
              <a:rPr lang="en-US" dirty="0" smtClean="0"/>
              <a:t>Also, before the customer sees them!</a:t>
            </a:r>
          </a:p>
          <a:p>
            <a:r>
              <a:rPr lang="en-US" dirty="0" smtClean="0"/>
              <a:t>And, managing our development processes:</a:t>
            </a:r>
          </a:p>
          <a:p>
            <a:pPr lvl="1"/>
            <a:r>
              <a:rPr lang="en-US" dirty="0" smtClean="0"/>
              <a:t>There ought to be a way to be more effective or efficient about improving quality.</a:t>
            </a:r>
          </a:p>
          <a:p>
            <a:r>
              <a:rPr lang="en-US" dirty="0" smtClean="0"/>
              <a:t>Being good at this could let us develop bigger, more complex products.</a:t>
            </a:r>
            <a:endParaRPr lang="en-US" dirty="0"/>
          </a:p>
        </p:txBody>
      </p:sp>
    </p:spTree>
    <p:extLst>
      <p:ext uri="{BB962C8B-B14F-4D97-AF65-F5344CB8AC3E}">
        <p14:creationId xmlns:p14="http://schemas.microsoft.com/office/powerpoint/2010/main" val="178387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Inspections / operations</a:t>
            </a:r>
            <a:endParaRPr lang="en-US" dirty="0"/>
          </a:p>
        </p:txBody>
      </p:sp>
      <p:sp>
        <p:nvSpPr>
          <p:cNvPr id="3" name="Content Placeholder 2"/>
          <p:cNvSpPr>
            <a:spLocks noGrp="1"/>
          </p:cNvSpPr>
          <p:nvPr>
            <p:ph idx="1"/>
          </p:nvPr>
        </p:nvSpPr>
        <p:spPr/>
        <p:txBody>
          <a:bodyPr/>
          <a:lstStyle/>
          <a:p>
            <a:r>
              <a:rPr lang="en-US" dirty="0" smtClean="0"/>
              <a:t>A process where we try to eliminate defects.</a:t>
            </a:r>
          </a:p>
          <a:p>
            <a:r>
              <a:rPr lang="en-US" dirty="0" smtClean="0"/>
              <a:t>“Testing” itself is unique, among these.</a:t>
            </a:r>
          </a:p>
          <a:p>
            <a:pPr lvl="1"/>
            <a:r>
              <a:rPr lang="en-US" dirty="0" smtClean="0"/>
              <a:t>Arguably, it doesn’t “inject” defects.</a:t>
            </a:r>
          </a:p>
          <a:p>
            <a:pPr lvl="1"/>
            <a:r>
              <a:rPr lang="en-US" dirty="0" smtClean="0"/>
              <a:t>Just “finds” them so they can be “removed.”</a:t>
            </a:r>
          </a:p>
          <a:p>
            <a:r>
              <a:rPr lang="en-US" dirty="0" smtClean="0"/>
              <a:t>Actually, “inspections” are the same way.</a:t>
            </a:r>
          </a:p>
          <a:p>
            <a:pPr lvl="1"/>
            <a:r>
              <a:rPr lang="en-US" dirty="0" smtClean="0"/>
              <a:t>But they may be considered “part of” something bigger</a:t>
            </a:r>
          </a:p>
          <a:p>
            <a:pPr lvl="2"/>
            <a:r>
              <a:rPr lang="en-US" dirty="0" smtClean="0"/>
              <a:t>Like requirements gathering, design, etc.</a:t>
            </a:r>
          </a:p>
          <a:p>
            <a:endParaRPr lang="en-US" dirty="0"/>
          </a:p>
        </p:txBody>
      </p:sp>
    </p:spTree>
    <p:extLst>
      <p:ext uri="{BB962C8B-B14F-4D97-AF65-F5344CB8AC3E}">
        <p14:creationId xmlns:p14="http://schemas.microsoft.com/office/powerpoint/2010/main" val="387227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removal effectiveness?</a:t>
            </a:r>
            <a:endParaRPr lang="en-US" dirty="0"/>
          </a:p>
        </p:txBody>
      </p:sp>
      <p:sp>
        <p:nvSpPr>
          <p:cNvPr id="3" name="Content Placeholder 2"/>
          <p:cNvSpPr>
            <a:spLocks noGrp="1"/>
          </p:cNvSpPr>
          <p:nvPr>
            <p:ph idx="1"/>
          </p:nvPr>
        </p:nvSpPr>
        <p:spPr/>
        <p:txBody>
          <a:bodyPr/>
          <a:lstStyle/>
          <a:p>
            <a:r>
              <a:rPr lang="en-US" dirty="0" smtClean="0"/>
              <a:t>A ratio – how many we got, out of what we could have achieved:</a:t>
            </a:r>
          </a:p>
          <a:p>
            <a:pPr marL="0" indent="0">
              <a:buNone/>
            </a:pPr>
            <a:r>
              <a:rPr lang="en-US" dirty="0" smtClean="0"/>
              <a:t>    __</a:t>
            </a:r>
            <a:r>
              <a:rPr lang="en-US" u="sng" dirty="0" smtClean="0"/>
              <a:t> Defects found or removed_</a:t>
            </a:r>
            <a:r>
              <a:rPr lang="en-US" dirty="0" smtClean="0"/>
              <a:t>_     *  100%</a:t>
            </a:r>
            <a:endParaRPr lang="en-US" u="sng" dirty="0" smtClean="0"/>
          </a:p>
          <a:p>
            <a:pPr marL="0" indent="0">
              <a:buNone/>
            </a:pPr>
            <a:r>
              <a:rPr lang="en-US" dirty="0" smtClean="0"/>
              <a:t>Defects present that we could have</a:t>
            </a:r>
          </a:p>
          <a:p>
            <a:pPr marL="0" indent="0">
              <a:buNone/>
            </a:pPr>
            <a:endParaRPr lang="en-US" dirty="0"/>
          </a:p>
          <a:p>
            <a:r>
              <a:rPr lang="en-US" dirty="0" smtClean="0"/>
              <a:t>So, how do we know what we could have?</a:t>
            </a:r>
          </a:p>
          <a:p>
            <a:r>
              <a:rPr lang="en-US" dirty="0" smtClean="0"/>
              <a:t>These = the number eventually found!</a:t>
            </a:r>
            <a:endParaRPr lang="en-US" dirty="0"/>
          </a:p>
        </p:txBody>
      </p:sp>
    </p:spTree>
    <p:extLst>
      <p:ext uri="{BB962C8B-B14F-4D97-AF65-F5344CB8AC3E}">
        <p14:creationId xmlns:p14="http://schemas.microsoft.com/office/powerpoint/2010/main" val="172097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theme – early detection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099913"/>
            <a:ext cx="4642104" cy="3526536"/>
          </a:xfrm>
        </p:spPr>
      </p:pic>
      <p:sp>
        <p:nvSpPr>
          <p:cNvPr id="5" name="TextBox 4"/>
          <p:cNvSpPr txBox="1"/>
          <p:nvPr/>
        </p:nvSpPr>
        <p:spPr>
          <a:xfrm>
            <a:off x="6324600" y="2971800"/>
            <a:ext cx="2667000" cy="1200329"/>
          </a:xfrm>
          <a:prstGeom prst="rect">
            <a:avLst/>
          </a:prstGeom>
          <a:noFill/>
        </p:spPr>
        <p:txBody>
          <a:bodyPr wrap="square" rtlCol="0">
            <a:spAutoFit/>
          </a:bodyPr>
          <a:lstStyle/>
          <a:p>
            <a:r>
              <a:rPr lang="en-US" dirty="0" smtClean="0"/>
              <a:t>Results of IBM Houston’s “Early detection” program for Space Shuttle software, mid-1980’s.</a:t>
            </a:r>
            <a:endParaRPr lang="en-US" dirty="0"/>
          </a:p>
        </p:txBody>
      </p:sp>
    </p:spTree>
    <p:extLst>
      <p:ext uri="{BB962C8B-B14F-4D97-AF65-F5344CB8AC3E}">
        <p14:creationId xmlns:p14="http://schemas.microsoft.com/office/powerpoint/2010/main" val="31579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refined definitions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905000"/>
            <a:ext cx="5793311" cy="3209385"/>
          </a:xfrm>
        </p:spPr>
      </p:pic>
    </p:spTree>
    <p:extLst>
      <p:ext uri="{BB962C8B-B14F-4D97-AF65-F5344CB8AC3E}">
        <p14:creationId xmlns:p14="http://schemas.microsoft.com/office/powerpoint/2010/main" val="148053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process, for each step</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895600"/>
            <a:ext cx="6930493" cy="2673255"/>
          </a:xfrm>
        </p:spPr>
      </p:pic>
    </p:spTree>
    <p:extLst>
      <p:ext uri="{BB962C8B-B14F-4D97-AF65-F5344CB8AC3E}">
        <p14:creationId xmlns:p14="http://schemas.microsoft.com/office/powerpoint/2010/main" val="222361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806</Words>
  <Application>Microsoft Office PowerPoint</Application>
  <PresentationFormat>On-screen Show (4:3)</PresentationFormat>
  <Paragraphs>129</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Defect Removal Effectiveness</vt:lpstr>
      <vt:lpstr>Quality is two “things”</vt:lpstr>
      <vt:lpstr>Defect removal</vt:lpstr>
      <vt:lpstr>Defect removal effectiveness</vt:lpstr>
      <vt:lpstr>Inspections / operations</vt:lpstr>
      <vt:lpstr>What is removal effectiveness?</vt:lpstr>
      <vt:lpstr>Related theme – early detection</vt:lpstr>
      <vt:lpstr>More refined definitions</vt:lpstr>
      <vt:lpstr>And the process, for each step</vt:lpstr>
      <vt:lpstr>Kan’s source for a lot of calcs</vt:lpstr>
      <vt:lpstr>Which gives results like…</vt:lpstr>
      <vt:lpstr>A matrix can be useful</vt:lpstr>
      <vt:lpstr>Or tables showing calcs</vt:lpstr>
      <vt:lpstr>Kan’s special two-phase model</vt:lpstr>
      <vt:lpstr>Two-phase model, cntd</vt:lpstr>
      <vt:lpstr>Two-phase model, cntd</vt:lpstr>
      <vt:lpstr>Cost effectiveness</vt:lpstr>
      <vt:lpstr>But, early inspections must be rigorous</vt:lpstr>
      <vt:lpstr>Related to process maturity?</vt:lpstr>
      <vt:lpstr>Kan’s recs for small orgs</vt:lpstr>
      <vt:lpstr>And, in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Defect Removal Effectiveness</dc:title>
  <dc:creator>Steve Chenoweth</dc:creator>
  <cp:lastModifiedBy>Windows User</cp:lastModifiedBy>
  <cp:revision>16</cp:revision>
  <dcterms:created xsi:type="dcterms:W3CDTF">2006-08-16T00:00:00Z</dcterms:created>
  <dcterms:modified xsi:type="dcterms:W3CDTF">2014-04-03T16:30:32Z</dcterms:modified>
</cp:coreProperties>
</file>