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FEB91-84AA-8C46-B294-BDA3ABFEDC76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1C7C-36F0-CF48-9EFB-C2F0E689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8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E2C06-6966-004A-BE9A-F02941F80B2F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8E64C-D953-1446-8260-5FD59E3B0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www.firstislandrealty.com</a:t>
            </a:r>
            <a:r>
              <a:rPr lang="en-US" dirty="0" smtClean="0"/>
              <a:t>/rental-</a:t>
            </a:r>
            <a:r>
              <a:rPr lang="en-US" dirty="0" err="1" smtClean="0"/>
              <a:t>maintenance.html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E64C-D953-1446-8260-5FD59E3B04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4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8EB6-DBB8-C846-9C7D-0159CC482A82}" type="datetime1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0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1D4E-587F-7447-A894-EBBBB2ED1266}" type="datetime1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7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E4AE-F004-8849-945B-C3A01A69A9AB}" type="datetime1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4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EF70-12E6-D74F-BFC5-86DDDD84D2D5}" type="datetime1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6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D36B-5CF7-9C4B-8C2A-176EAB3651DE}" type="datetime1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24A-4DD7-7445-9C3B-2832C4005B0C}" type="datetime1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3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1580-0F7C-E64A-8AC7-4130D39511A8}" type="datetime1">
              <a:rPr lang="en-US" smtClean="0"/>
              <a:t>8/2/16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4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EC73-45E3-1E4F-AB86-3C4143B78B9F}" type="datetime1">
              <a:rPr lang="en-US" smtClean="0"/>
              <a:t>8/2/16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5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C773-4EF9-2C45-9059-41D50DF385C1}" type="datetime1">
              <a:rPr lang="en-US" smtClean="0"/>
              <a:t>8/2/16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1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F3EC-01E1-3E46-BAC1-B66C5849363C}" type="datetime1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6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DED2-784F-0347-8610-DAEC77C539E8}" type="datetime1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7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19FBE-DB35-614E-8D7C-B61242278203}" type="datetime1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5B92-F1CC-B947-9ECD-CC86CEDB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8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59225"/>
            <a:ext cx="7772400" cy="1470025"/>
          </a:xfrm>
        </p:spPr>
        <p:txBody>
          <a:bodyPr/>
          <a:lstStyle/>
          <a:p>
            <a:r>
              <a:rPr lang="en-US" dirty="0" smtClean="0"/>
              <a:t>Issues with architecture and maintenance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82850"/>
            <a:ext cx="6400800" cy="1752600"/>
          </a:xfrm>
        </p:spPr>
        <p:txBody>
          <a:bodyPr/>
          <a:lstStyle/>
          <a:p>
            <a:r>
              <a:rPr lang="en-US" dirty="0" smtClean="0"/>
              <a:t>Steve Chenoweth</a:t>
            </a:r>
          </a:p>
          <a:p>
            <a:r>
              <a:rPr lang="en-US" dirty="0" smtClean="0"/>
              <a:t>Rose-Hulman Institute of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379" y="400799"/>
            <a:ext cx="4690571" cy="26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70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Refactoring, including large-scale redesign.</a:t>
            </a:r>
          </a:p>
          <a:p>
            <a:pPr lvl="1"/>
            <a:r>
              <a:rPr lang="en-US" dirty="0"/>
              <a:t>Reengineering and reverse engineering.</a:t>
            </a:r>
          </a:p>
          <a:p>
            <a:r>
              <a:rPr lang="en-US" dirty="0"/>
              <a:t>Good maintenance processes.</a:t>
            </a:r>
          </a:p>
          <a:p>
            <a:pPr lvl="1"/>
            <a:r>
              <a:rPr lang="en-US" dirty="0" smtClean="0"/>
              <a:t>Checklists of software maintenance issues.</a:t>
            </a:r>
          </a:p>
          <a:p>
            <a:pPr lvl="1"/>
            <a:r>
              <a:rPr lang="en-US" dirty="0" smtClean="0"/>
              <a:t>Documentation &amp; program understanding.</a:t>
            </a:r>
          </a:p>
          <a:p>
            <a:r>
              <a:rPr lang="en-US" dirty="0" smtClean="0"/>
              <a:t>Change impact analysis and predicting bugs.</a:t>
            </a:r>
          </a:p>
          <a:p>
            <a:r>
              <a:rPr lang="en-US" dirty="0" smtClean="0"/>
              <a:t>Feathers’ “seam model.”</a:t>
            </a:r>
          </a:p>
          <a:p>
            <a:r>
              <a:rPr lang="en-US" dirty="0" smtClean="0"/>
              <a:t>Model-based design for maintenance and statistical modeling.</a:t>
            </a:r>
          </a:p>
          <a:p>
            <a:r>
              <a:rPr lang="en-US" dirty="0" smtClean="0"/>
              <a:t>Configuration management and managing repositories.</a:t>
            </a:r>
          </a:p>
          <a:p>
            <a:r>
              <a:rPr lang="en-US" dirty="0" smtClean="0"/>
              <a:t>Reuse-based maintenance models and product lines.</a:t>
            </a:r>
          </a:p>
          <a:p>
            <a:r>
              <a:rPr lang="en-US" dirty="0" smtClean="0"/>
              <a:t>Visualization tools.</a:t>
            </a:r>
          </a:p>
          <a:p>
            <a:r>
              <a:rPr lang="en-US" dirty="0"/>
              <a:t>Maintenance management.</a:t>
            </a:r>
          </a:p>
          <a:p>
            <a:pPr lvl="1"/>
            <a:r>
              <a:rPr lang="en-US" dirty="0" smtClean="0"/>
              <a:t>Measuring maintainability.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5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be a movement like </a:t>
            </a:r>
            <a:r>
              <a:rPr lang="en-US" dirty="0" err="1" smtClean="0"/>
              <a:t>DevOps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Ops is what other people like systems administrators do in running the system,</a:t>
            </a:r>
          </a:p>
          <a:p>
            <a:r>
              <a:rPr lang="en-US" dirty="0" err="1" smtClean="0"/>
              <a:t>Maint</a:t>
            </a:r>
            <a:r>
              <a:rPr lang="en-US" dirty="0" smtClean="0"/>
              <a:t> is what other development people do after the system is first built.</a:t>
            </a:r>
          </a:p>
          <a:p>
            <a:r>
              <a:rPr lang="en-US" dirty="0" smtClean="0"/>
              <a:t>They could be –</a:t>
            </a:r>
          </a:p>
          <a:p>
            <a:pPr lvl="1"/>
            <a:r>
              <a:rPr lang="en-US" dirty="0" smtClean="0"/>
              <a:t>A subgroup of the original group, or</a:t>
            </a:r>
          </a:p>
          <a:p>
            <a:pPr lvl="1"/>
            <a:r>
              <a:rPr lang="en-US" dirty="0" smtClean="0"/>
              <a:t>A completely different group.</a:t>
            </a:r>
          </a:p>
          <a:p>
            <a:r>
              <a:rPr lang="en-US" dirty="0" smtClean="0"/>
              <a:t>And Support is kind of a cross between these.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economics are 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development gets funding and resources based on hope for a successful product.</a:t>
            </a:r>
          </a:p>
          <a:p>
            <a:r>
              <a:rPr lang="en-US" dirty="0" smtClean="0"/>
              <a:t>Maintenance gets funding on a fixed basis, with, often, the same people doing </a:t>
            </a:r>
            <a:r>
              <a:rPr lang="en-US" dirty="0" smtClean="0"/>
              <a:t>“what </a:t>
            </a:r>
            <a:r>
              <a:rPr lang="en-US" dirty="0" smtClean="0"/>
              <a:t>they </a:t>
            </a:r>
            <a:r>
              <a:rPr lang="en-US" dirty="0" smtClean="0"/>
              <a:t>can” </a:t>
            </a:r>
            <a:r>
              <a:rPr lang="en-US" dirty="0" smtClean="0"/>
              <a:t>for that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Marketing focus is maintaining existing customers, versus attracting new 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 process is 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People work on everything sporadically.</a:t>
            </a:r>
          </a:p>
          <a:p>
            <a:r>
              <a:rPr lang="en-US" dirty="0" smtClean="0"/>
              <a:t>So, re-familiarization is a significant amount of the time.</a:t>
            </a:r>
          </a:p>
          <a:p>
            <a:pPr lvl="1"/>
            <a:r>
              <a:rPr lang="en-US" dirty="0" smtClean="0"/>
              <a:t>Like impact analysis</a:t>
            </a:r>
          </a:p>
          <a:p>
            <a:pPr lvl="1"/>
            <a:r>
              <a:rPr lang="en-US" dirty="0" smtClean="0"/>
              <a:t>Estimating</a:t>
            </a:r>
          </a:p>
          <a:p>
            <a:r>
              <a:rPr lang="en-US" dirty="0" smtClean="0"/>
              <a:t>The testing cycle is different</a:t>
            </a:r>
          </a:p>
          <a:p>
            <a:pPr lvl="1"/>
            <a:r>
              <a:rPr lang="en-US" dirty="0" smtClean="0"/>
              <a:t>Do we have to retest the whole thing?</a:t>
            </a:r>
          </a:p>
          <a:p>
            <a:r>
              <a:rPr lang="en-US" dirty="0" smtClean="0"/>
              <a:t>Urgency of the work is less anticipated.</a:t>
            </a:r>
          </a:p>
          <a:p>
            <a:pPr lvl="1"/>
            <a:r>
              <a:rPr lang="en-US" dirty="0" smtClean="0"/>
              <a:t>No “burn down” chart, exactly.</a:t>
            </a:r>
          </a:p>
          <a:p>
            <a:pPr lvl="1"/>
            <a:r>
              <a:rPr lang="en-US" dirty="0" smtClean="0"/>
              <a:t>The change request list serves that purpose, but has unpredictable new entries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May impact multiple releases</a:t>
            </a:r>
          </a:p>
          <a:p>
            <a:r>
              <a:rPr lang="en-US" dirty="0" smtClean="0"/>
              <a:t>Lots of “sunk costs.”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2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architectural impacts are 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having good documentation of the design is deadly.</a:t>
            </a:r>
          </a:p>
          <a:p>
            <a:pPr lvl="1"/>
            <a:r>
              <a:rPr lang="en-US" dirty="0" smtClean="0"/>
              <a:t>The original developers were intensely familiar with the areas they were coding.</a:t>
            </a:r>
          </a:p>
          <a:p>
            <a:pPr lvl="1"/>
            <a:r>
              <a:rPr lang="en-US" dirty="0" smtClean="0"/>
              <a:t>Believe everything is “obvious.”</a:t>
            </a:r>
          </a:p>
          <a:p>
            <a:r>
              <a:rPr lang="en-US" dirty="0" smtClean="0"/>
              <a:t>YAGNI decisions come back to haunt you.</a:t>
            </a:r>
          </a:p>
          <a:p>
            <a:pPr lvl="1"/>
            <a:r>
              <a:rPr lang="en-US" dirty="0" smtClean="0"/>
              <a:t>What if the only design work was to support coding up to the very last change made for </a:t>
            </a:r>
            <a:r>
              <a:rPr lang="en-US" dirty="0" err="1" smtClean="0"/>
              <a:t>Rel</a:t>
            </a:r>
            <a:r>
              <a:rPr lang="en-US" dirty="0" smtClean="0"/>
              <a:t> 1.0?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1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architectural worst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one kept the design documents up to date.</a:t>
            </a:r>
          </a:p>
          <a:p>
            <a:r>
              <a:rPr lang="en-US" dirty="0" smtClean="0"/>
              <a:t>The only reliable record of what was supposed to be done is fulfilled changes.</a:t>
            </a:r>
          </a:p>
          <a:p>
            <a:pPr lvl="1"/>
            <a:r>
              <a:rPr lang="en-US" dirty="0" smtClean="0"/>
              <a:t>And of course the code itself.</a:t>
            </a:r>
          </a:p>
          <a:p>
            <a:pPr lvl="1"/>
            <a:r>
              <a:rPr lang="en-US" dirty="0" smtClean="0"/>
              <a:t>And the test cases that pass.</a:t>
            </a:r>
          </a:p>
          <a:p>
            <a:r>
              <a:rPr lang="en-US" dirty="0" smtClean="0"/>
              <a:t>The question of verification gets “iffy”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“It is what it is.”</a:t>
            </a:r>
          </a:p>
          <a:p>
            <a:r>
              <a:rPr lang="en-US" dirty="0" smtClean="0"/>
              <a:t>A likely competitive design target, due to aging technologies and known capabilities.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1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realities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could be two years between times when a given system is maintained.</a:t>
            </a:r>
          </a:p>
          <a:p>
            <a:r>
              <a:rPr lang="en-US" dirty="0" smtClean="0"/>
              <a:t>It could be longer between times when a given code is touched.</a:t>
            </a:r>
          </a:p>
          <a:p>
            <a:pPr lvl="1"/>
            <a:r>
              <a:rPr lang="en-US" dirty="0" smtClean="0"/>
              <a:t>Typical battle – going back and fixing something in multiple supported versions, while adding to new.</a:t>
            </a:r>
          </a:p>
          <a:p>
            <a:r>
              <a:rPr lang="en-US" dirty="0" smtClean="0"/>
              <a:t>On long-lived products, there’s a rotating staff.</a:t>
            </a:r>
          </a:p>
          <a:p>
            <a:pPr lvl="1"/>
            <a:r>
              <a:rPr lang="en-US" dirty="0" smtClean="0"/>
              <a:t>Design changes by these people become risky.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5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“</a:t>
            </a:r>
            <a:r>
              <a:rPr lang="en-US" dirty="0" err="1" smtClean="0"/>
              <a:t>Dev-Maint</a:t>
            </a:r>
            <a:r>
              <a:rPr lang="en-US" dirty="0" smtClean="0"/>
              <a:t>” Agile?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Agile people don’t like writing documentation.</a:t>
            </a:r>
          </a:p>
          <a:p>
            <a:pPr lvl="1"/>
            <a:r>
              <a:rPr lang="en-US" dirty="0" smtClean="0"/>
              <a:t>Or doing architecture, for that matter.</a:t>
            </a:r>
          </a:p>
          <a:p>
            <a:r>
              <a:rPr lang="en-US" dirty="0" smtClean="0"/>
              <a:t>Anything for the future is YAGNI.</a:t>
            </a:r>
          </a:p>
          <a:p>
            <a:r>
              <a:rPr lang="en-US" dirty="0" smtClean="0"/>
              <a:t>They are in a rush to get out a new product.</a:t>
            </a:r>
          </a:p>
          <a:p>
            <a:r>
              <a:rPr lang="en-US" dirty="0" smtClean="0"/>
              <a:t>Is there even an Agile version of </a:t>
            </a:r>
            <a:r>
              <a:rPr lang="en-US" dirty="0" err="1" smtClean="0"/>
              <a:t>Maint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 I contributed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graduate maintenance course we use.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DropBox</a:t>
            </a:r>
            <a:r>
              <a:rPr lang="en-US" dirty="0" smtClean="0"/>
              <a:t> has a link to it.</a:t>
            </a:r>
          </a:p>
          <a:p>
            <a:pPr lvl="1"/>
            <a:r>
              <a:rPr lang="en-US" dirty="0" smtClean="0"/>
              <a:t>Should be good for a while!</a:t>
            </a:r>
          </a:p>
          <a:p>
            <a:r>
              <a:rPr lang="en-US" dirty="0" smtClean="0"/>
              <a:t>It addresses all the well-known issues about maintenance.</a:t>
            </a:r>
          </a:p>
          <a:p>
            <a:r>
              <a:rPr lang="en-US" dirty="0" smtClean="0"/>
              <a:t>Could be a basis for considering architectural issues, when starting a new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5B92-F1CC-B947-9ECD-CC86CEDB3C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98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623</Words>
  <Application>Microsoft Macintosh PowerPoint</Application>
  <PresentationFormat>On-screen Show (4:3)</PresentationFormat>
  <Paragraphs>85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Issues with architecture and maintenance</vt:lpstr>
      <vt:lpstr>Should be a movement like DevOps</vt:lpstr>
      <vt:lpstr>The economics are different</vt:lpstr>
      <vt:lpstr>The project process is different</vt:lpstr>
      <vt:lpstr>The architectural impacts are different</vt:lpstr>
      <vt:lpstr>An architectural worst case</vt:lpstr>
      <vt:lpstr>Maintenance realities</vt:lpstr>
      <vt:lpstr>How to make “Dev-Maint” Agile?</vt:lpstr>
      <vt:lpstr>The course I contributed</vt:lpstr>
      <vt:lpstr>Course topics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with architecture and maintenance</dc:title>
  <dc:creator>Steve Chenoweth</dc:creator>
  <cp:lastModifiedBy>Steve Chenoweth</cp:lastModifiedBy>
  <cp:revision>8</cp:revision>
  <dcterms:created xsi:type="dcterms:W3CDTF">2016-08-02T11:42:22Z</dcterms:created>
  <dcterms:modified xsi:type="dcterms:W3CDTF">2016-08-02T22:28:49Z</dcterms:modified>
</cp:coreProperties>
</file>