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21"/>
  </p:notesMasterIdLst>
  <p:handoutMasterIdLst>
    <p:handoutMasterId r:id="rId22"/>
  </p:handoutMasterIdLst>
  <p:sldIdLst>
    <p:sldId id="259" r:id="rId2"/>
    <p:sldId id="458" r:id="rId3"/>
    <p:sldId id="461" r:id="rId4"/>
    <p:sldId id="462" r:id="rId5"/>
    <p:sldId id="463" r:id="rId6"/>
    <p:sldId id="464" r:id="rId7"/>
    <p:sldId id="465" r:id="rId8"/>
    <p:sldId id="466" r:id="rId9"/>
    <p:sldId id="467" r:id="rId10"/>
    <p:sldId id="468" r:id="rId11"/>
    <p:sldId id="469" r:id="rId12"/>
    <p:sldId id="470" r:id="rId13"/>
    <p:sldId id="471" r:id="rId14"/>
    <p:sldId id="472" r:id="rId15"/>
    <p:sldId id="473" r:id="rId16"/>
    <p:sldId id="474" r:id="rId17"/>
    <p:sldId id="459" r:id="rId18"/>
    <p:sldId id="460" r:id="rId19"/>
    <p:sldId id="457" r:id="rId20"/>
  </p:sldIdLst>
  <p:sldSz cx="9144000" cy="6858000" type="screen4x3"/>
  <p:notesSz cx="7315200" cy="9601200"/>
  <p:custDataLst>
    <p:tags r:id="rId2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33"/>
    <a:srgbClr val="336699"/>
    <a:srgbClr val="FFFF00"/>
    <a:srgbClr val="0033CC"/>
    <a:srgbClr val="800000"/>
    <a:srgbClr val="990000"/>
    <a:srgbClr val="000066"/>
    <a:srgbClr val="CC33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53" autoAdjust="0"/>
    <p:restoredTop sz="81734" autoAdjust="0"/>
  </p:normalViewPr>
  <p:slideViewPr>
    <p:cSldViewPr>
      <p:cViewPr varScale="1">
        <p:scale>
          <a:sx n="47" d="100"/>
          <a:sy n="47" d="100"/>
        </p:scale>
        <p:origin x="-1240" y="-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72"/>
    </p:cViewPr>
  </p:sorterViewPr>
  <p:notesViewPr>
    <p:cSldViewPr>
      <p:cViewPr varScale="1">
        <p:scale>
          <a:sx n="59" d="100"/>
          <a:sy n="59" d="100"/>
        </p:scale>
        <p:origin x="-1542" y="-84"/>
      </p:cViewPr>
      <p:guideLst>
        <p:guide orient="horz" pos="3025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0838" y="0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endParaRPr lang="en-US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0838" y="9109075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fld id="{BE7C2961-80AF-1046-8E90-A8097193FC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0170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1860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fld id="{1D48FDC5-0FF0-AA44-98DE-252E54AB5E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092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1C3301-B4F8-9C4A-A4A6-B086B24BB786}" type="slidenum">
              <a:rPr lang="en-US"/>
              <a:pPr/>
              <a:t>1</a:t>
            </a:fld>
            <a:endParaRPr lang="en-US"/>
          </a:p>
        </p:txBody>
      </p:sp>
      <p:sp>
        <p:nvSpPr>
          <p:cNvPr id="382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 smtClean="0"/>
              <a:t>Some material for this discussion taken from </a:t>
            </a:r>
            <a:r>
              <a:rPr lang="en-US" i="1" dirty="0" smtClean="0"/>
              <a:t>Software Maintenance:  Effective Practices</a:t>
            </a:r>
            <a:r>
              <a:rPr lang="en-US" i="1" baseline="0" dirty="0" smtClean="0"/>
              <a:t> for Geographically Distributed Environments</a:t>
            </a:r>
            <a:r>
              <a:rPr lang="en-US" baseline="0" dirty="0" smtClean="0"/>
              <a:t>, by </a:t>
            </a:r>
            <a:r>
              <a:rPr lang="en-US" baseline="0" dirty="0" err="1" smtClean="0"/>
              <a:t>Gopalaswamy</a:t>
            </a:r>
            <a:r>
              <a:rPr lang="en-US" baseline="0" dirty="0" smtClean="0"/>
              <a:t> Ramesh and Ramesh </a:t>
            </a:r>
            <a:r>
              <a:rPr lang="en-US" baseline="0" dirty="0" err="1" smtClean="0"/>
              <a:t>Bhattiprolu</a:t>
            </a:r>
            <a:r>
              <a:rPr lang="en-US" baseline="0" dirty="0" smtClean="0"/>
              <a:t>.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From </a:t>
            </a:r>
            <a:r>
              <a:rPr lang="en-US" baseline="0" dirty="0" smtClean="0"/>
              <a:t>Ramesh and </a:t>
            </a:r>
            <a:r>
              <a:rPr lang="en-US" baseline="0" dirty="0" err="1" smtClean="0"/>
              <a:t>Bhattiprolu</a:t>
            </a:r>
            <a:r>
              <a:rPr lang="en-US" baseline="0" dirty="0" smtClean="0"/>
              <a:t>, p. 154.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380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SMART = Specific, Measurable,</a:t>
            </a:r>
            <a:r>
              <a:rPr lang="en-US" baseline="0" dirty="0" smtClean="0"/>
              <a:t> Aggressive yet achievable, Results-oriented, and Time-bound.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7800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E06C23-2C0D-5B40-9C5F-A142580E2DDB}" type="slidenum">
              <a:rPr lang="en-US"/>
              <a:pPr/>
              <a:t>19</a:t>
            </a:fld>
            <a:endParaRPr lang="en-US"/>
          </a:p>
        </p:txBody>
      </p:sp>
      <p:sp>
        <p:nvSpPr>
          <p:cNvPr id="405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F9593-710C-4ACA-9DF2-656318B6BE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0142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32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385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670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70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314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84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350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960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002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FCEEE-9DC8-B543-AC3A-75A414BF23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934200" y="64770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>
                    <a:tint val="75000"/>
                  </a:schemeClr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fld id="{A74FCEEE-9DC8-B543-AC3A-75A414BF23B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6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-304800"/>
            <a:ext cx="7772400" cy="2819400"/>
          </a:xfrm>
          <a:effectLst>
            <a:outerShdw blurRad="63500" dist="35921" dir="2700000" algn="ctr" rotWithShape="0">
              <a:schemeClr val="bg2">
                <a:alpha val="74998"/>
              </a:schemeClr>
            </a:outerShdw>
          </a:effectLst>
        </p:spPr>
        <p:txBody>
          <a:bodyPr>
            <a:normAutofit/>
          </a:bodyPr>
          <a:lstStyle/>
          <a:p>
            <a:r>
              <a:rPr lang="en-US" sz="28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Software Maintenance and Evolution</a:t>
            </a:r>
            <a: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2000" b="1" dirty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24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CSSE 575: Session </a:t>
            </a:r>
            <a:r>
              <a:rPr lang="en-US" sz="2400" b="1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9, </a:t>
            </a:r>
            <a:r>
              <a:rPr lang="en-US" sz="24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>Part </a:t>
            </a:r>
            <a:r>
              <a:rPr lang="en-US" sz="2400" b="1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3</a:t>
            </a:r>
            <a:r>
              <a:rPr lang="en-US" sz="20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2000" b="1" i="1" dirty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28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28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Statistical Modeling</a:t>
            </a:r>
            <a:endParaRPr lang="en-US" sz="3600" i="1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410200" y="3657600"/>
            <a:ext cx="3733800" cy="2057400"/>
          </a:xfrm>
        </p:spPr>
        <p:txBody>
          <a:bodyPr>
            <a:noAutofit/>
          </a:bodyPr>
          <a:lstStyle/>
          <a:p>
            <a:r>
              <a:rPr lang="en-US" sz="2000" dirty="0">
                <a:ea typeface="ＭＳ Ｐゴシック"/>
                <a:cs typeface="ＭＳ Ｐゴシック"/>
              </a:rPr>
              <a:t>Steve Chenoweth</a:t>
            </a:r>
          </a:p>
          <a:p>
            <a:r>
              <a:rPr lang="en-US" sz="2000" dirty="0">
                <a:ea typeface="ＭＳ Ｐゴシック"/>
                <a:cs typeface="ＭＳ Ｐゴシック"/>
              </a:rPr>
              <a:t>Office Phone: (812) 877-8974</a:t>
            </a:r>
          </a:p>
          <a:p>
            <a:r>
              <a:rPr lang="en-US" sz="2000" dirty="0">
                <a:ea typeface="ＭＳ Ｐゴシック"/>
                <a:cs typeface="ＭＳ Ｐゴシック"/>
              </a:rPr>
              <a:t>Cell: (937) 657-3885</a:t>
            </a:r>
            <a:br>
              <a:rPr lang="en-US" sz="2000" dirty="0">
                <a:ea typeface="ＭＳ Ｐゴシック"/>
                <a:cs typeface="ＭＳ Ｐゴシック"/>
              </a:rPr>
            </a:br>
            <a:r>
              <a:rPr lang="en-US" sz="2000" dirty="0">
                <a:ea typeface="ＭＳ Ｐゴシック"/>
                <a:cs typeface="ＭＳ Ｐゴシック"/>
              </a:rPr>
              <a:t>Email: chenowet@rose-hulman.edu</a:t>
            </a:r>
          </a:p>
        </p:txBody>
      </p:sp>
      <p:pic>
        <p:nvPicPr>
          <p:cNvPr id="8202" name="Picture 10" descr="rose4"/>
          <p:cNvPicPr>
            <a:picLocks noChangeAspect="1" noChangeArrowheads="1"/>
          </p:cNvPicPr>
          <p:nvPr/>
        </p:nvPicPr>
        <p:blipFill>
          <a:blip r:embed="rId4"/>
          <a:srcRect l="12895" t="22858"/>
          <a:stretch>
            <a:fillRect/>
          </a:stretch>
        </p:blipFill>
        <p:spPr bwMode="auto">
          <a:xfrm>
            <a:off x="6527800" y="6376988"/>
            <a:ext cx="2616200" cy="434975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76200" y="5950803"/>
            <a:ext cx="5105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Above</a:t>
            </a:r>
            <a:r>
              <a:rPr lang="en-US" sz="1600" dirty="0" smtClean="0"/>
              <a:t> – Modeling evolution requires setting up processes that can lead to taking meaningful measurements. </a:t>
            </a:r>
            <a:endParaRPr lang="en-US" sz="16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9" y="2335200"/>
            <a:ext cx="5250712" cy="3151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Deming applied to </a:t>
            </a:r>
            <a:r>
              <a:rPr lang="en-US" dirty="0" err="1" smtClean="0"/>
              <a:t>swre</a:t>
            </a:r>
            <a:r>
              <a:rPr lang="en-US" dirty="0" smtClean="0"/>
              <a:t> evolution - 4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Act = </a:t>
            </a:r>
          </a:p>
          <a:p>
            <a:r>
              <a:rPr lang="en-US" dirty="0" smtClean="0"/>
              <a:t>Modify processes</a:t>
            </a:r>
          </a:p>
          <a:p>
            <a:r>
              <a:rPr lang="en-US" dirty="0" err="1" smtClean="0"/>
              <a:t>Replan</a:t>
            </a:r>
            <a:endParaRPr lang="en-US" dirty="0" smtClean="0"/>
          </a:p>
          <a:p>
            <a:r>
              <a:rPr lang="en-US" dirty="0" smtClean="0"/>
              <a:t>Keys – like managing other processes:</a:t>
            </a:r>
          </a:p>
          <a:p>
            <a:pPr lvl="1"/>
            <a:r>
              <a:rPr lang="en-US" dirty="0" smtClean="0"/>
              <a:t>What is your goal and where do you want to go?</a:t>
            </a:r>
          </a:p>
          <a:p>
            <a:pPr lvl="1"/>
            <a:r>
              <a:rPr lang="en-US" dirty="0" smtClean="0"/>
              <a:t>What is your current position</a:t>
            </a:r>
          </a:p>
          <a:p>
            <a:pPr lvl="1"/>
            <a:r>
              <a:rPr lang="en-US" dirty="0" smtClean="0"/>
              <a:t>Knowing where you are and where you want to go, what steps should you take?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482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metrics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Decide what you want to measure and how to measure it.</a:t>
            </a:r>
          </a:p>
          <a:p>
            <a:pPr lvl="1"/>
            <a:r>
              <a:rPr lang="en-US" dirty="0" smtClean="0"/>
              <a:t>See next slide 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 smtClean="0"/>
          </a:p>
          <a:p>
            <a:r>
              <a:rPr lang="en-US" dirty="0" smtClean="0"/>
              <a:t>Set targets and track them.</a:t>
            </a:r>
          </a:p>
          <a:p>
            <a:pPr lvl="1"/>
            <a:r>
              <a:rPr lang="en-US" dirty="0" smtClean="0"/>
              <a:t>Likely includes both qualitative and quantitative</a:t>
            </a:r>
          </a:p>
          <a:p>
            <a:pPr lvl="1"/>
            <a:r>
              <a:rPr lang="en-US" dirty="0" smtClean="0"/>
              <a:t>Targets should be “SMART”</a:t>
            </a:r>
          </a:p>
          <a:p>
            <a:r>
              <a:rPr lang="en-US" dirty="0" smtClean="0"/>
              <a:t>Understand variability, work towards </a:t>
            </a:r>
            <a:r>
              <a:rPr lang="en-US" dirty="0" err="1" smtClean="0"/>
              <a:t>minimising</a:t>
            </a:r>
            <a:r>
              <a:rPr lang="en-US" dirty="0" smtClean="0"/>
              <a:t> variability.</a:t>
            </a:r>
          </a:p>
          <a:p>
            <a:pPr lvl="1"/>
            <a:r>
              <a:rPr lang="en-US" dirty="0" smtClean="0"/>
              <a:t>Consistency = predictability</a:t>
            </a:r>
          </a:p>
          <a:p>
            <a:pPr lvl="1"/>
            <a:r>
              <a:rPr lang="en-US" dirty="0" smtClean="0"/>
              <a:t>Well-known stats should have upper and lower bounds</a:t>
            </a:r>
          </a:p>
          <a:p>
            <a:pPr lvl="1"/>
            <a:r>
              <a:rPr lang="en-US" dirty="0" err="1" smtClean="0"/>
              <a:t>Variabilities</a:t>
            </a:r>
            <a:r>
              <a:rPr lang="en-US" dirty="0" smtClean="0"/>
              <a:t> need to be studied for root causes </a:t>
            </a:r>
          </a:p>
          <a:p>
            <a:r>
              <a:rPr lang="en-US" dirty="0" smtClean="0"/>
              <a:t>Act on data and strive for continuous improvement.</a:t>
            </a:r>
          </a:p>
          <a:p>
            <a:r>
              <a:rPr lang="en-US" dirty="0" smtClean="0"/>
              <a:t>Consider the human angle.</a:t>
            </a:r>
          </a:p>
          <a:p>
            <a:pPr lvl="1"/>
            <a:r>
              <a:rPr lang="en-US" dirty="0" smtClean="0"/>
              <a:t>Hard to measure people’s “progress” like a machine’s.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2698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measure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Is this measurement relevant to the project?</a:t>
            </a:r>
          </a:p>
          <a:p>
            <a:pPr lvl="1"/>
            <a:r>
              <a:rPr lang="en-US" dirty="0" smtClean="0"/>
              <a:t>E.g., Maybe portability isn’t relevant to the first release…</a:t>
            </a:r>
          </a:p>
          <a:p>
            <a:r>
              <a:rPr lang="en-US" dirty="0" smtClean="0"/>
              <a:t>Is it easy to measure?</a:t>
            </a:r>
          </a:p>
          <a:p>
            <a:pPr lvl="1"/>
            <a:r>
              <a:rPr lang="en-US" dirty="0" smtClean="0"/>
              <a:t>Ideal is “no extra effort” to measure.</a:t>
            </a:r>
          </a:p>
          <a:p>
            <a:pPr lvl="1"/>
            <a:r>
              <a:rPr lang="en-US" dirty="0" smtClean="0"/>
              <a:t>E.g., can it come automatically from the repository?</a:t>
            </a:r>
          </a:p>
          <a:p>
            <a:r>
              <a:rPr lang="en-US" dirty="0" smtClean="0"/>
              <a:t>Is it one of the most valuable things to measure?</a:t>
            </a:r>
          </a:p>
          <a:p>
            <a:r>
              <a:rPr lang="en-US" dirty="0" smtClean="0"/>
              <a:t>Can we quantify the costs / benefits of measuring it?</a:t>
            </a:r>
          </a:p>
          <a:p>
            <a:r>
              <a:rPr lang="en-US" dirty="0" smtClean="0"/>
              <a:t>Is it controllable?</a:t>
            </a:r>
          </a:p>
          <a:p>
            <a:r>
              <a:rPr lang="en-US" dirty="0" smtClean="0"/>
              <a:t>Can you afford NOT to measure it?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293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measurements - 1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Mean time between failures = average time between arrival of bugs.  </a:t>
            </a:r>
          </a:p>
          <a:p>
            <a:pPr lvl="1"/>
            <a:r>
              <a:rPr lang="en-US" dirty="0" smtClean="0"/>
              <a:t>Can be calculated from defect repository.</a:t>
            </a:r>
          </a:p>
          <a:p>
            <a:r>
              <a:rPr lang="en-US" dirty="0" smtClean="0"/>
              <a:t>Mean time to repair = </a:t>
            </a:r>
            <a:r>
              <a:rPr lang="en-US" dirty="0" err="1" smtClean="0"/>
              <a:t>Avg</a:t>
            </a:r>
            <a:r>
              <a:rPr lang="en-US" dirty="0" smtClean="0"/>
              <a:t> time to fix a bug; indicates responsiveness to bugs and effectiveness in fixing problems that are not reported.</a:t>
            </a:r>
          </a:p>
          <a:p>
            <a:pPr lvl="1"/>
            <a:r>
              <a:rPr lang="en-US" dirty="0" smtClean="0"/>
              <a:t>Can </a:t>
            </a:r>
            <a:r>
              <a:rPr lang="en-US" dirty="0"/>
              <a:t>be calculated from defect repository.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5286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measurements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Number of problems responded to by “first level support” = The effectiveness of that level, implies number of interruptions to development team.</a:t>
            </a:r>
          </a:p>
          <a:p>
            <a:pPr lvl="1"/>
            <a:r>
              <a:rPr lang="en-US" dirty="0" smtClean="0"/>
              <a:t>Can be calculated from Customer Support Repository</a:t>
            </a:r>
          </a:p>
          <a:p>
            <a:r>
              <a:rPr lang="en-US" dirty="0" smtClean="0"/>
              <a:t>Classification of defects by severity = The nature of incoming problems.  Measures the demand on support and maintenance resources.</a:t>
            </a:r>
          </a:p>
          <a:p>
            <a:pPr lvl="1"/>
            <a:r>
              <a:rPr lang="en-US" dirty="0" smtClean="0"/>
              <a:t>Can be calculated from Defect Repository.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6492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measurements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Classification of defects by product component = Problem-prone parts of a product, and hence points to areas of the product that need to be looked into more carefully.</a:t>
            </a:r>
          </a:p>
          <a:p>
            <a:pPr lvl="1"/>
            <a:r>
              <a:rPr lang="en-US" dirty="0" smtClean="0"/>
              <a:t>Can be calculated from the Defect Repository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4251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practices in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Automate the process via repositories.</a:t>
            </a:r>
          </a:p>
          <a:p>
            <a:r>
              <a:rPr lang="en-US" sz="2800" dirty="0" smtClean="0"/>
              <a:t>Integrate metrics into operational decision-making, not just as a collection mechanism.</a:t>
            </a:r>
          </a:p>
          <a:p>
            <a:r>
              <a:rPr lang="en-US" sz="2800" dirty="0" smtClean="0"/>
              <a:t>Overdosing on metrics – not good!</a:t>
            </a:r>
          </a:p>
          <a:p>
            <a:r>
              <a:rPr lang="en-US" sz="2800" dirty="0" smtClean="0"/>
              <a:t>Decide </a:t>
            </a:r>
            <a:r>
              <a:rPr lang="en-US" sz="2800" i="1" dirty="0" smtClean="0"/>
              <a:t>what</a:t>
            </a:r>
            <a:r>
              <a:rPr lang="en-US" sz="2800" dirty="0" smtClean="0"/>
              <a:t> to measure first.</a:t>
            </a:r>
          </a:p>
          <a:p>
            <a:r>
              <a:rPr lang="en-US" sz="2800" dirty="0" smtClean="0"/>
              <a:t>Use for performance appraisal.</a:t>
            </a:r>
          </a:p>
          <a:p>
            <a:pPr lvl="1"/>
            <a:r>
              <a:rPr lang="en-US" sz="2400" dirty="0" smtClean="0"/>
              <a:t>Oh, wait – </a:t>
            </a:r>
            <a:r>
              <a:rPr lang="en-US" sz="2400" i="1" dirty="0" smtClean="0"/>
              <a:t>Don’t </a:t>
            </a:r>
            <a:r>
              <a:rPr lang="en-US" sz="2400" dirty="0" smtClean="0"/>
              <a:t>do that.</a:t>
            </a:r>
          </a:p>
          <a:p>
            <a:r>
              <a:rPr lang="en-US" sz="2800" dirty="0" smtClean="0"/>
              <a:t>Make it a closed loop.</a:t>
            </a:r>
            <a:endParaRPr lang="en-US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1983" y="4114800"/>
            <a:ext cx="2990850" cy="199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629400" y="6096000"/>
            <a:ext cx="22829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Data fire hose in action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6054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 on Measuring 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9436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Tom Arbuckle, “Measuring Software – and its Evolution – Using Information Content,” 2009.</a:t>
            </a:r>
          </a:p>
          <a:p>
            <a:r>
              <a:rPr lang="en-US" dirty="0" smtClean="0"/>
              <a:t>Idea – to examine evolution, need to measure related artifacts over time.</a:t>
            </a:r>
          </a:p>
          <a:p>
            <a:r>
              <a:rPr lang="en-US" dirty="0" smtClean="0"/>
              <a:t>Thesis – relative Kolmogorov complexity is the correct fundamental measurement.</a:t>
            </a:r>
          </a:p>
          <a:p>
            <a:pPr lvl="1"/>
            <a:r>
              <a:rPr lang="en-US" dirty="0" smtClean="0"/>
              <a:t>“Algorithmic entropy”</a:t>
            </a:r>
          </a:p>
          <a:p>
            <a:pPr lvl="1"/>
            <a:r>
              <a:rPr lang="en-US" dirty="0" smtClean="0"/>
              <a:t>Measures number of bits of information in an object.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133600"/>
            <a:ext cx="2352675" cy="295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629400" y="5086350"/>
            <a:ext cx="23434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i="1" dirty="0" smtClean="0"/>
              <a:t>Above</a:t>
            </a:r>
            <a:r>
              <a:rPr lang="en-US" sz="1800" dirty="0" smtClean="0"/>
              <a:t> - And here he is, the father of  information theory – Claude Shannon.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1986162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Article, </a:t>
            </a:r>
            <a:r>
              <a:rPr lang="en-US" dirty="0" err="1" smtClean="0"/>
              <a:t>cntd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Autofit/>
          </a:bodyPr>
          <a:lstStyle/>
          <a:p>
            <a:r>
              <a:rPr lang="en-US" sz="2800" dirty="0"/>
              <a:t>“</a:t>
            </a:r>
            <a:r>
              <a:rPr lang="en-US" sz="2800" dirty="0" smtClean="0"/>
              <a:t>Information size </a:t>
            </a:r>
            <a:r>
              <a:rPr lang="en-US" sz="2800" dirty="0"/>
              <a:t>is highly correlated with counting size”. </a:t>
            </a:r>
            <a:endParaRPr lang="en-US" sz="2800" dirty="0" smtClean="0"/>
          </a:p>
          <a:p>
            <a:r>
              <a:rPr lang="en-US" sz="2800" dirty="0" smtClean="0"/>
              <a:t>Given that many </a:t>
            </a:r>
            <a:r>
              <a:rPr lang="en-US" sz="2800" dirty="0"/>
              <a:t>SE metrics count features </a:t>
            </a:r>
            <a:r>
              <a:rPr lang="en-US" sz="2800" dirty="0" smtClean="0"/>
              <a:t>representative </a:t>
            </a:r>
            <a:r>
              <a:rPr lang="en-US" sz="2800" dirty="0"/>
              <a:t>of </a:t>
            </a:r>
            <a:r>
              <a:rPr lang="en-US" sz="2800" dirty="0" smtClean="0"/>
              <a:t>software </a:t>
            </a:r>
            <a:r>
              <a:rPr lang="en-US" sz="2800" dirty="0" err="1" smtClean="0"/>
              <a:t>artefacts</a:t>
            </a:r>
            <a:r>
              <a:rPr lang="en-US" sz="2800" dirty="0" smtClean="0"/>
              <a:t> </a:t>
            </a:r>
            <a:r>
              <a:rPr lang="en-US" sz="2800" dirty="0"/>
              <a:t>- lines, methods, calls - we claim that this </a:t>
            </a:r>
            <a:r>
              <a:rPr lang="en-US" sz="2800" dirty="0" smtClean="0"/>
              <a:t>result provides </a:t>
            </a:r>
            <a:r>
              <a:rPr lang="en-US" sz="2800" dirty="0"/>
              <a:t>some evidence both for our argument but also </a:t>
            </a:r>
            <a:r>
              <a:rPr lang="en-US" sz="2800" dirty="0" smtClean="0"/>
              <a:t>for those </a:t>
            </a:r>
            <a:r>
              <a:rPr lang="en-US" sz="2800" dirty="0"/>
              <a:t>who may claim that existing metrics are good enough.</a:t>
            </a:r>
          </a:p>
          <a:p>
            <a:r>
              <a:rPr lang="en-US" sz="2800" dirty="0" smtClean="0"/>
              <a:t>In the rest of the paper, they try to find good ways to measure the Kolmogorov complexity in software programs!  (E.g., section 3.1.)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712742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Assignment and Milestone Reminders</a:t>
            </a:r>
            <a:endParaRPr lang="en-US" sz="3600" dirty="0"/>
          </a:p>
        </p:txBody>
      </p:sp>
      <p:sp>
        <p:nvSpPr>
          <p:cNvPr id="37171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95400"/>
            <a:ext cx="8001000" cy="5334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Related topics to Journal about (save </a:t>
            </a:r>
            <a:r>
              <a:rPr lang="en-US" sz="2800" dirty="0"/>
              <a:t>for week 9 if we discuss earlier!):</a:t>
            </a:r>
            <a:endParaRPr lang="en-US" sz="2800" dirty="0" smtClean="0"/>
          </a:p>
          <a:p>
            <a:pPr lvl="1"/>
            <a:r>
              <a:rPr lang="en-US" sz="2400" dirty="0" smtClean="0"/>
              <a:t>What metrics you use in maintenance</a:t>
            </a:r>
          </a:p>
          <a:p>
            <a:pPr lvl="1"/>
            <a:r>
              <a:rPr lang="en-US" sz="2400" dirty="0" smtClean="0"/>
              <a:t>Are these done automatically?</a:t>
            </a:r>
          </a:p>
          <a:p>
            <a:pPr lvl="1"/>
            <a:r>
              <a:rPr lang="en-US" sz="2400" dirty="0" smtClean="0"/>
              <a:t>How would metrics have rated your refactoring activity?</a:t>
            </a:r>
          </a:p>
          <a:p>
            <a:pPr lvl="1"/>
            <a:r>
              <a:rPr lang="en-US" sz="2400" dirty="0" smtClean="0"/>
              <a:t>How do you know what the metrics “mean”?</a:t>
            </a:r>
          </a:p>
          <a:p>
            <a:pPr lvl="1"/>
            <a:r>
              <a:rPr lang="en-US" sz="2400" dirty="0" smtClean="0"/>
              <a:t>What’s the most recent thing you changed in your process, based on analyzing the statistics from maintenance?</a:t>
            </a:r>
          </a:p>
          <a:p>
            <a:pPr lvl="1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Statistical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Having meaningful numbers about the evolution and maintainability of a system</a:t>
            </a:r>
          </a:p>
          <a:p>
            <a:r>
              <a:rPr lang="en-US" dirty="0" smtClean="0"/>
              <a:t>Leads into Measurable Maintainability (week 10 topic)</a:t>
            </a:r>
          </a:p>
          <a:p>
            <a:r>
              <a:rPr lang="en-US" dirty="0" smtClean="0"/>
              <a:t>Starting point – can we measure the pieces of the horseshoe model?</a:t>
            </a:r>
          </a:p>
          <a:p>
            <a:r>
              <a:rPr lang="en-US" dirty="0" smtClean="0"/>
              <a:t>Next step – can we explain / relate these results to the process used?</a:t>
            </a:r>
          </a:p>
          <a:p>
            <a:r>
              <a:rPr lang="en-US" dirty="0" smtClean="0"/>
              <a:t>Then – can we change that process and investigate differences?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691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model / measure?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Typically – bugs reported, time taken to fix a bug, etc.</a:t>
            </a:r>
          </a:p>
          <a:p>
            <a:r>
              <a:rPr lang="en-US" dirty="0" smtClean="0"/>
              <a:t>Need to analyze these holistically, with people who know what’s going on.</a:t>
            </a:r>
          </a:p>
          <a:p>
            <a:r>
              <a:rPr lang="en-US" dirty="0" smtClean="0"/>
              <a:t>Also need to know goals of each process.</a:t>
            </a:r>
          </a:p>
          <a:p>
            <a:pPr lvl="1"/>
            <a:r>
              <a:rPr lang="en-US" dirty="0" smtClean="0"/>
              <a:t>E.g., knowing time to fix different bugs leads to setting-up service contracts.</a:t>
            </a:r>
          </a:p>
          <a:p>
            <a:r>
              <a:rPr lang="en-US" dirty="0" smtClean="0"/>
              <a:t>Need to take both kinds:</a:t>
            </a:r>
          </a:p>
          <a:p>
            <a:pPr lvl="1"/>
            <a:r>
              <a:rPr lang="en-US" dirty="0" smtClean="0"/>
              <a:t>In-process metrics</a:t>
            </a:r>
          </a:p>
          <a:p>
            <a:pPr lvl="1"/>
            <a:r>
              <a:rPr lang="en-US" dirty="0" smtClean="0"/>
              <a:t>End-goal metrics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103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343400" cy="1143000"/>
          </a:xfrm>
        </p:spPr>
        <p:txBody>
          <a:bodyPr/>
          <a:lstStyle/>
          <a:p>
            <a:r>
              <a:rPr lang="en-US" dirty="0" smtClean="0"/>
              <a:t>Typical scenario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2514600"/>
            <a:ext cx="5334000" cy="28194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7" name="Rectangle 6"/>
          <p:cNvSpPr/>
          <p:nvPr/>
        </p:nvSpPr>
        <p:spPr>
          <a:xfrm>
            <a:off x="5867400" y="3581400"/>
            <a:ext cx="1524000" cy="805543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Fix Distribution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3371380" y="2667000"/>
            <a:ext cx="34387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Corrective Maintenance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1295400" y="3984171"/>
            <a:ext cx="914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696200" y="3962400"/>
            <a:ext cx="914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400659" y="5662136"/>
            <a:ext cx="345734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Difference between these two frames is an end-goal metric, which is customer-mandated and externally dictated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200400" y="3962400"/>
            <a:ext cx="914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953000" y="3962400"/>
            <a:ext cx="914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 flipV="1">
            <a:off x="1905000" y="3984171"/>
            <a:ext cx="1447800" cy="1654629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6705600" y="3984171"/>
            <a:ext cx="1295400" cy="165463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114800" y="3581400"/>
            <a:ext cx="1524000" cy="805543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Problem Resolution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2417135" y="3581400"/>
            <a:ext cx="1524000" cy="805543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Problem</a:t>
            </a:r>
            <a:r>
              <a:rPr lang="en-US" dirty="0" smtClean="0"/>
              <a:t> </a:t>
            </a:r>
            <a:r>
              <a:rPr lang="en-US" sz="2000" dirty="0" smtClean="0"/>
              <a:t>Reporting</a:t>
            </a:r>
            <a:endParaRPr lang="en-US" sz="2000" dirty="0"/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6400800" y="1850570"/>
            <a:ext cx="1295400" cy="1654630"/>
          </a:xfrm>
          <a:prstGeom prst="straightConnector1">
            <a:avLst/>
          </a:prstGeom>
          <a:ln>
            <a:prstDash val="dash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4800600" y="1905000"/>
            <a:ext cx="1295400" cy="1654630"/>
          </a:xfrm>
          <a:prstGeom prst="straightConnector1">
            <a:avLst/>
          </a:prstGeom>
          <a:ln>
            <a:prstDash val="dash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3124200" y="1850570"/>
            <a:ext cx="1295400" cy="1654630"/>
          </a:xfrm>
          <a:prstGeom prst="straightConnector1">
            <a:avLst/>
          </a:prstGeom>
          <a:ln>
            <a:prstDash val="dash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495800" y="1066800"/>
            <a:ext cx="4114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Time taken for each of these internal processes forms the in-process metrics:  These should be controlled by an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organisation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to achieve the end-goal metrics.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54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Terminology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Measurement = the raw data</a:t>
            </a:r>
          </a:p>
          <a:p>
            <a:r>
              <a:rPr lang="en-US" dirty="0" smtClean="0"/>
              <a:t>Metrics &amp; statistics = derived calculations</a:t>
            </a:r>
          </a:p>
          <a:p>
            <a:r>
              <a:rPr lang="en-US" dirty="0" smtClean="0"/>
              <a:t>Modeling = underlying analysis of what influences what</a:t>
            </a:r>
          </a:p>
          <a:p>
            <a:r>
              <a:rPr lang="en-US" dirty="0" smtClean="0"/>
              <a:t>Looking at these tends to cycle:</a:t>
            </a:r>
          </a:p>
          <a:p>
            <a:pPr lvl="1"/>
            <a:r>
              <a:rPr lang="en-US" dirty="0" smtClean="0"/>
              <a:t>E.g., Data on defects </a:t>
            </a:r>
            <a:r>
              <a:rPr lang="en-US" dirty="0" smtClean="0">
                <a:sym typeface="Wingdings" pitchFamily="2" charset="2"/>
              </a:rPr>
              <a:t> calculated “defect density”  comparison with expectations or history  looking at more specific data to find causes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272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Based on a model…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Every development team needs metrics goals:</a:t>
            </a:r>
          </a:p>
          <a:p>
            <a:pPr lvl="1"/>
            <a:r>
              <a:rPr lang="en-US" dirty="0" smtClean="0"/>
              <a:t>Short term</a:t>
            </a:r>
          </a:p>
          <a:p>
            <a:pPr lvl="1"/>
            <a:r>
              <a:rPr lang="en-US" dirty="0" smtClean="0"/>
              <a:t>Long term</a:t>
            </a:r>
          </a:p>
          <a:p>
            <a:r>
              <a:rPr lang="en-US" dirty="0" smtClean="0"/>
              <a:t>And a roadmap for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how </a:t>
            </a:r>
            <a:r>
              <a:rPr lang="en-US" dirty="0" smtClean="0"/>
              <a:t>to get there.</a:t>
            </a:r>
          </a:p>
          <a:p>
            <a:pPr lvl="1"/>
            <a:r>
              <a:rPr lang="en-US" dirty="0" smtClean="0"/>
              <a:t>Can’t just be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</a:t>
            </a:r>
            <a:r>
              <a:rPr lang="en-US" dirty="0" smtClean="0"/>
              <a:t>try </a:t>
            </a:r>
            <a:r>
              <a:rPr lang="en-US" dirty="0" smtClean="0"/>
              <a:t>harder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Falls in line with the Deming plan:</a:t>
            </a:r>
          </a:p>
          <a:p>
            <a:pPr lvl="1"/>
            <a:r>
              <a:rPr lang="en-US" dirty="0" smtClean="0"/>
              <a:t>Plan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>
                <a:sym typeface="Wingdings" pitchFamily="2" charset="2"/>
              </a:rPr>
              <a:t>Do </a:t>
            </a:r>
            <a:r>
              <a:rPr lang="en-US" dirty="0" smtClean="0">
                <a:sym typeface="Wingdings" pitchFamily="2" charset="2"/>
              </a:rPr>
              <a:t> Check  </a:t>
            </a:r>
            <a:r>
              <a:rPr lang="en-US" dirty="0" smtClean="0">
                <a:sym typeface="Wingdings" pitchFamily="2" charset="2"/>
              </a:rPr>
              <a:t>Act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9100" y="2286000"/>
            <a:ext cx="4762500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1870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Deming applied to </a:t>
            </a:r>
            <a:r>
              <a:rPr lang="en-US" dirty="0" err="1" smtClean="0"/>
              <a:t>swre</a:t>
            </a:r>
            <a:r>
              <a:rPr lang="en-US" dirty="0" smtClean="0"/>
              <a:t> evolution - 1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Plan = </a:t>
            </a:r>
          </a:p>
          <a:p>
            <a:r>
              <a:rPr lang="en-US" dirty="0" smtClean="0"/>
              <a:t>Anticipate workload</a:t>
            </a:r>
          </a:p>
          <a:p>
            <a:r>
              <a:rPr lang="en-US" dirty="0" smtClean="0"/>
              <a:t>Stipulate end goals, service contracts</a:t>
            </a:r>
          </a:p>
          <a:p>
            <a:r>
              <a:rPr lang="en-US" dirty="0" smtClean="0"/>
              <a:t>Staff appropriately</a:t>
            </a:r>
          </a:p>
          <a:p>
            <a:r>
              <a:rPr lang="en-US" dirty="0" smtClean="0"/>
              <a:t>Design the processes for problem resolution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223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Deming applied to </a:t>
            </a:r>
            <a:r>
              <a:rPr lang="en-US" dirty="0" err="1" smtClean="0"/>
              <a:t>swre</a:t>
            </a:r>
            <a:r>
              <a:rPr lang="en-US" dirty="0" smtClean="0"/>
              <a:t> evolution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Do = </a:t>
            </a:r>
          </a:p>
          <a:p>
            <a:r>
              <a:rPr lang="en-US" dirty="0" smtClean="0"/>
              <a:t>Provide training</a:t>
            </a:r>
          </a:p>
          <a:p>
            <a:r>
              <a:rPr lang="en-US" dirty="0" smtClean="0"/>
              <a:t>Carry-out reporting, resolution and fix distribution activities</a:t>
            </a:r>
          </a:p>
          <a:p>
            <a:r>
              <a:rPr lang="en-US" dirty="0" smtClean="0"/>
              <a:t>Collect appropriate metrics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6645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Deming applied to </a:t>
            </a:r>
            <a:r>
              <a:rPr lang="en-US" dirty="0" err="1" smtClean="0"/>
              <a:t>swre</a:t>
            </a:r>
            <a:r>
              <a:rPr lang="en-US" dirty="0" smtClean="0"/>
              <a:t> evolution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Check = </a:t>
            </a:r>
          </a:p>
          <a:p>
            <a:r>
              <a:rPr lang="en-US" dirty="0" smtClean="0"/>
              <a:t>Periodically check end-goal and in-process metrics</a:t>
            </a:r>
          </a:p>
          <a:p>
            <a:pPr lvl="1"/>
            <a:r>
              <a:rPr lang="en-US" dirty="0" smtClean="0"/>
              <a:t>If you have a project manager whose main job this is, “periodically” can mean “daily”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01965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TbGlkZSAlbiIvPg0KCQk8IS0tIHN1YnN0aXR1dGlvbjogJW4gPT0gc2xpZGUgbnVtYmVyIC0tPg0KCQk8IS0tIHN1YnN0aXR1dGlvbjogJXQgPT0gdG90YWwgc2xpZGUgY291bnQgLS0+DQoJCTx1aXRleHQgbmFtZT0iU0NSVUJCQVJTVEFUVVNfU0xJREVJTkZPIiB2YWx1ZT0iU2xpZGUgJW4gLyAldCB8ICIvPg0KCQk8dWl0ZXh0IG5hbWU9IlNDUlVCQkFSU1RBVFVTX1NUT1BQRUQiIHZhbHVlPSJTdG9wcGVkIi8+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0gc3Vic3RpdHV0aW9uOiAlcCA9PSBwcmVzZW50YXRpb24gdGl0bGUgLS0+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+DQoJCTx1aXRleHQgbmFtZT0iU0hPV1NJREVCQVIiIHZhbHVlPSJTaG93IHNpZGViYXIgdG8gcGFydGljaXBhbnRz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Gb2xpZSAlbiIvPg0KCQk8IS0tIHN1YnN0aXR1dGlvbjogJW4gPT0gc2xpZGUgbnVtYmVyIC0tPg0KCQk8IS0tIHN1YnN0aXR1dGlvbjogJXQgPT0gdG90YWwgc2xpZGUgY291bnQgLS0+DQoJCTx1aXRleHQgbmFtZT0iU0NSVUJCQVJTVEFUVVNfU0xJREVJTkZPIiB2YWx1ZT0iRm9saWUgJW4gLyAldCB8ICIvPg0KCQk8dWl0ZXh0IG5hbWU9IlNDUlVCQkFSU1RBVFVTX1NUT1BQRUQiIHZhbHVlPSJCZWVuZGV0Ii8+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SxmYWxzZSxmYWxzZSx0cnVlIi8+DQoJCTx1aWZvbnQgbmFtZT0iRk9OVF9QUkVTRU5URVJOQU1FIiB2YWx1ZT0iVmVyZGFuYSwxNSxmYWxzZSxmYWxzZSx0cnVlIi8+DQoJCTx1aWZvbnQgbmFtZT0iRk9OVF9QUkVTRU5URVJUSVRMRSIgdmFsdWU9IlZlcmRhbmEsMTEsdHJ1ZSxmYWxzZSx0cnVlIi8+DQoJCTx1aWZvbnQgbmFtZT0iRk9OVF9CSU9CVE4iIHZhbHVlPSJWZXJkYW5hLDk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+DQoJCTx1aXRleHQgbmFtZT0iVEFCX1NFQVJDSCIgdmFsdWU9IkNoZXJjaGUiLz4NCgkJPHVpdGV4dCBuYW1lPSJTTElERV9IRUFESU5HIiB2YWx1ZT0iVGl0cmUgZGUgbGEgZGlhcG9zaXRpdmUiLz4NCgkJPHVpdGV4dCBuYW1lPSJEVVJBVElPTl9IRUFESU5HIiB2YWx1ZT0iRHVyw6llIi8+DQoJCTx1aXRleHQgbmFtZT0iU0VBUkNIX0hFQURJTkciIHZhbHVlPSJDaGVyY2hlciBsZSB0ZXh0ZSA6Ii8+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k1vbnRyZXIgbCdlbmNhZHLDqSBhdXggcGFydGljaXBhbnRz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+DQoJCTx1aXRleHQgbmFtZT0iU0NSVUJCQVJTVEFUVVNfUExBWUlORyIgdmFsdWU9IuWGjeeUn+S4rSIvPg0KCQk8dWl0ZXh0IG5hbWU9IlNDUlVCQkFSU1RBVFVTX05PQVVESU8iIHZhbHVlPSLpn7Plo7DjgarjgZciLz4NCgkJPHVpdGV4dCBuYW1lPSJTQ1JVQkJBUlNUQVRVU19MT0FESU5HIiB2YWx1ZT0i44Ot44O844OJ5LitIi8+DQoJCTx1aXRleHQgbmFtZT0iU0NSVUJCQVJTVEFUVVNfQlVGRkVSSU5HIiB2YWx1ZT0i44OQ44OD44OV44Kh5LitIi8+DQoJCTx1aXRleHQgbmFtZT0iU0NSVUJCQVJTVEFUVVNfUVVFU1RJT04iIHZhbHVlPSLos6rllY/jgavnrZTjgYjjgabkuIvjgZXjgYQiLz4NCgkJPHVpdGV4dCBuYW1lPSJTQ1JVQkJBUlNUQVRVU19SRVZJRVdRVUlaIiB2YWx1ZT0i44Kv44Kk44K644KS44Oq44OT44Ol44O844GX44Gm44GE44G+44GZIi8+DQoJCTwhLS0gc3Vic3RpdHV0aW9uOiAlbSA9PSBtaW51dGVzIHJlbWFpbmluZyAtLT4NCgkJPCEtLSBzdWJzdGl0dXRpb246ICVzID09IHNlY29uZHMgcmVtYWluaW5nIC0tPg0KCQk8dWl0ZXh0IG5hbWU9IkVMQVBTRUQiIHZhbHVlPSLmrovjgoogOiAlbSDliIYgJXMg56eSIi8+DQoJCTx1aXRleHQgbmFtZT0iTk9URk9VTkQiIHZhbHVlPSLkvZXjgoLopovjgaTjgYvjgorjgb7jgZvjgpMiLz4NCgkJPHVpdGV4dCBuYW1lPSJBVFRBQ0hNRU5UUyIgdmFsdWU9Iua3u+S7mCIvPg0KCQk8IS0tIHN1YnN0aXR1dGlvbjogJXAgPT0gY3VycmVudCBzcGVha2VyJ3MgdGl0bGUgLS0+DQoJCTx1aXRleHQgbmFtZT0iQklPV0lOX1RJVExFIiB2YWx1ZT0iQmlvIDogJXAiLz4NCgkJPHVpdGV4dCBuYW1lPSJCSU9CVE5fVElUTEUiIHZhbHVlPSJCaW8iLz4NCgkJPHVpdGV4dCBuYW1lPSJESVZJREVSQlROX1RJVExFIiB2YWx1ZT0ifCIvPg0KCQk8dWl0ZXh0IG5hbWU9IkNPTlRBQ1RCVE5fVElUTEUiIHZhbHVlPSLjgYrllY/jgYTlkIjjgo/jgZsiLz4NCgkJPHVpdGV4dCBuYW1lPSJUQUJfT1VUTElORSIgdmFsdWU9IuOCouOCpuODiOODqeOCpOODsyIvPg0KCQk8dWl0ZXh0IG5hbWU9IlRBQl9USFVNQiIgdmFsdWU9Iuizm+WQpiIvPg0KCQk8dWl0ZXh0IG5hbWU9IlRBQl9OT1RFUyIgdmFsdWU9IuODjuODvOODiCIvPg0KCQk8dWl0ZXh0IG5hbWU9IlRBQl9TRUFSQ0giIHZhbHVlPSLmpJzntKIiLz4NCgkJPHVpdGV4dCBuYW1lPSJTTElERV9IRUFESU5HIiB2YWx1ZT0i44K544Op44Kk44OJ44K/44Kk44OI44OrIi8+DQoJCTx1aXRleHQgbmFtZT0iRFVSQVRJT05fSEVBRElORyIgdmFsdWU9IumVt+OBlSIvPg0KCQk8dWl0ZXh0IG5hbWU9IlNFQVJDSF9IRUFESU5HIiB2YWx1ZT0i44OG44Kt44K544OI5qSc57SiIDogIi8+DQoJCTx1aXRleHQgbmFtZT0iVEhVTUJfSEVBRElORyIgdmFsdWU9IuOCueODqeOCpOODiSIvPg0KCQk8dWl0ZXh0IG5hbWU9IlRIVU1CX0lORk8iIHZhbHVlPSLjgrnjg6njgqTjg4njgr/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+C5Yqg6ICF44Gr6KaL44Gb44KL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7Iqs65287J2065OcICVuIi8+DQoJCTwhLS0gc3Vic3RpdHV0aW9uOiAlbiA9PSBzbGlkZSBudW1iZXIgLS0+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+DQoJCTx1aXRleHQgbmFtZT0iU0NSVUJCQVJTVEFUVVNfTk9BVURJTyIgdmFsdWU9IuyYpOuUlOyYpCDsl4bsnYwiLz4NCgkJPHVpdGV4dCBuYW1lPSJTQ1JVQkJBUlNUQVRVU19MT0FESU5HIiB2YWx1ZT0i66Gc65SpIi8+DQoJCTx1aXRleHQgbmFtZT0iU0NSVUJCQVJTVEFUVVNfQlVGRkVSSU5HIiB2YWx1ZT0i67KE7Y2866eBIi8+DQoJCTx1aXRleHQgbmFtZT0iU0NSVUJCQVJTVEFUVVNfUVVFU1RJT04iIHZhbHVlPSLsp4jrrLjsl5Ag64u17ZWY6riwIi8+DQoJCTx1aXRleHQgbmFtZT0iU0NSVUJCQVJTVEFUVVNfUkVWSUVXUVVJWiIgdmFsdWU9IuyniOusuCDri6Tsi5zrs7TquLAiLz4NCgkJPCEtLSBzdWJzdGl0dXRpb246ICVtID09IG1pbnV0ZXMgcmVtYWluaW5nIC0tPg0KCQk8IS0tIHN1YnN0aXR1dGlvbjogJXMgPT0gc2Vjb25kcyByZW1haW5pbmcgLS0+DQoJCTx1aXRleHQgbmFtZT0iRUxBUFNFRCIgdmFsdWU9IiVt67aEICVz7LSIIOuCqOydjCIvPg0KCQk8dWl0ZXh0IG5hbWU9Ik5PVEZPVU5EIiB2YWx1ZT0i7JeG7J2MIi8+DQoJCTx1aXRleHQgbmFtZT0iQVRUQUNITUVOVFMiIHZhbHVlPSLssqjrtoAg7YyM7J28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7Jew65297LKY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uywuOyXrOyekOyXkOqyjCDshLjroZwg66eJ64yAIOuztOydtOq4sCIvPg0KCTwvbGFuZ3VhZ2U+DQo8L2NvbmZpZ3VyYXRpb24+DQo="/>
  <p:tag name="MMPROD_UIDATA" val="&lt;database version=&quot;6.0&quot;&gt;&lt;object type=&quot;1&quot; unique_id=&quot;10001&quot;&gt;&lt;property id=&quot;20141&quot; value=&quot;CS5704-Week1-Introduction&quot;/&gt;&lt;property id=&quot;20142&quot; value=&quot;This file contains the introduction of the course and guidelines on how the course will be organized.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91&quot; value=&quot;Breeze&quot;/&gt;&lt;property id=&quot;20192&quot; value=&quot;http://breeze.iddl.vt.edu&quot;/&gt;&lt;property id=&quot;20193&quot; value=&quot;0&quot;/&gt;&lt;property id=&quot;20224&quot; value=&quot;C:\Documents and Settings\Shawn Bohner\My Documents\CS5704\Fall2007\CS-5704-Week1&quot;/&gt;&lt;property id=&quot;20250&quot; value=&quot;0&quot;/&gt;&lt;property id=&quot;20251&quot; value=&quot;1&quot;/&gt;&lt;property id=&quot;20259&quot; value=&quot;0&quot;/&gt;&lt;object type=&quot;4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oftware Engineering&amp;#x0D;&amp;#x0A;CS5704: First Week&amp;quot;&quot;/&gt;&lt;property id=&quot;20303&quot; value=&quot;-1&quot;/&gt;&lt;property id=&quot;20307&quot; value=&quot;259&quot;/&gt;&lt;property id=&quot;20309&quot; value=&quot;-1&quot;/&gt;&lt;/object&gt;&lt;object type=&quot;3&quot; unique_id=&quot;10005&quot;&gt;&lt;property id=&quot;20148&quot; value=&quot;5&quot;/&gt;&lt;property id=&quot;20300&quot; value=&quot;Slide 2 - &amp;quot;Agenda&amp;quot;&quot;/&gt;&lt;property id=&quot;20303&quot; value=&quot;-1&quot;/&gt;&lt;property id=&quot;20307&quot; value=&quot;358&quot;/&gt;&lt;property id=&quot;20309&quot; value=&quot;-1&quot;/&gt;&lt;/object&gt;&lt;object type=&quot;3&quot; unique_id=&quot;10006&quot;&gt;&lt;property id=&quot;20148&quot; value=&quot;5&quot;/&gt;&lt;property id=&quot;20300&quot; value=&quot;Slide 3 - &amp;quot;Tentative Fall Semester Timeline&amp;quot;&quot;/&gt;&lt;property id=&quot;20303&quot; value=&quot;-1&quot;/&gt;&lt;property id=&quot;20307&quot; value=&quot;393&quot;/&gt;&lt;property id=&quot;20309&quot; value=&quot;-1&quot;/&gt;&lt;/object&gt;&lt;object type=&quot;3&quot; unique_id=&quot;10007&quot;&gt;&lt;property id=&quot;20148&quot; value=&quot;5&quot;/&gt;&lt;property id=&quot;20300&quot; value=&quot;Slide 4 - &amp;quot;Tentative Structure of CS5704&amp;quot;&quot;/&gt;&lt;property id=&quot;20303&quot; value=&quot;-1&quot;/&gt;&lt;property id=&quot;20307&quot; value=&quot;395&quot;/&gt;&lt;property id=&quot;20309&quot; value=&quot;-1&quot;/&gt;&lt;/object&gt;&lt;object type=&quot;3&quot; unique_id=&quot;10008&quot;&gt;&lt;property id=&quot;20148&quot; value=&quot;5&quot;/&gt;&lt;property id=&quot;20300&quot; value=&quot;Slide 5 - &amp;quot;Guidelines and Expectations&amp;quot;&quot;/&gt;&lt;property id=&quot;20303&quot; value=&quot;-1&quot;/&gt;&lt;property id=&quot;20307&quot; value=&quot;414&quot;/&gt;&lt;property id=&quot;20309&quot; value=&quot;-1&quot;/&gt;&lt;/object&gt;&lt;object type=&quot;3&quot; unique_id=&quot;10009&quot;&gt;&lt;property id=&quot;20148&quot; value=&quot;5&quot;/&gt;&lt;property id=&quot;20300&quot; value=&quot;Slide 6 - &amp;quot;Grading and Evaluation&amp;quot;&quot;/&gt;&lt;property id=&quot;20303&quot; value=&quot;-1&quot;/&gt;&lt;property id=&quot;20307&quot; value=&quot;415&quot;/&gt;&lt;property id=&quot;20309&quot; value=&quot;-1&quot;/&gt;&lt;/object&gt;&lt;object type=&quot;3&quot; unique_id=&quot;10010&quot;&gt;&lt;property id=&quot;20148&quot; value=&quot;5&quot;/&gt;&lt;property id=&quot;20300&quot; value=&quot;Slide 7 - &amp;quot;Late Work&amp;quot;&quot;/&gt;&lt;property id=&quot;20303&quot; value=&quot;-1&quot;/&gt;&lt;property id=&quot;20307&quot; value=&quot;416&quot;/&gt;&lt;property id=&quot;20309&quot; value=&quot;-1&quot;/&gt;&lt;/object&gt;&lt;object type=&quot;3&quot; unique_id=&quot;10011&quot;&gt;&lt;property id=&quot;20148&quot; value=&quot;5&quot;/&gt;&lt;property id=&quot;20300&quot; value=&quot;Slide 8 - &amp;quot;Chapter 1 : Software and Software Engineering&amp;quot;&quot;/&gt;&lt;property id=&quot;20303&quot; value=&quot;-1&quot;/&gt;&lt;property id=&quot;20307&quot; value=&quot;362&quot;/&gt;&lt;property id=&quot;20309&quot; value=&quot;-1&quot;/&gt;&lt;/object&gt;&lt;object type=&quot;3&quot; unique_id=&quot;10012&quot;&gt;&lt;property id=&quot;20148&quot; value=&quot;5&quot;/&gt;&lt;property id=&quot;20300&quot; value=&quot;Slide 9 - &amp;quot;What is Software?&amp;quot;&quot;/&gt;&lt;property id=&quot;20303&quot; value=&quot;-1&quot;/&gt;&lt;property id=&quot;20307&quot; value=&quot;378&quot;/&gt;&lt;property id=&quot;20309&quot; value=&quot;-1&quot;/&gt;&lt;/object&gt;&lt;object type=&quot;3&quot; unique_id=&quot;10013&quot;&gt;&lt;property id=&quot;20148&quot; value=&quot;5&quot;/&gt;&lt;property id=&quot;20300&quot; value=&quot;Slide 10 - &amp;quot;So, What is Software?&amp;quot;&quot;/&gt;&lt;property id=&quot;20303&quot; value=&quot;-1&quot;/&gt;&lt;property id=&quot;20307&quot; value=&quot;337&quot;/&gt;&lt;property id=&quot;20309&quot; value=&quot;-1&quot;/&gt;&lt;/object&gt;&lt;object type=&quot;3&quot; unique_id=&quot;10014&quot;&gt;&lt;property id=&quot;20148&quot; value=&quot;5&quot;/&gt;&lt;property id=&quot;20300&quot; value=&quot;Slide 11 - &amp;quot;Software Doesn’t Wear Out&amp;quot;&quot;/&gt;&lt;property id=&quot;20303&quot; value=&quot;-1&quot;/&gt;&lt;property id=&quot;20307&quot; value=&quot;342&quot;/&gt;&lt;property id=&quot;20309&quot; value=&quot;-1&quot;/&gt;&lt;/object&gt;&lt;object type=&quot;3&quot; unique_id=&quot;10015&quot;&gt;&lt;property id=&quot;20148&quot; value=&quot;5&quot;/&gt;&lt;property id=&quot;20300&quot; value=&quot;Slide 12 - &amp;quot;Software Design Degradation&amp;quot;&quot;/&gt;&lt;property id=&quot;20303&quot; value=&quot;-1&quot;/&gt;&lt;property id=&quot;20307&quot; value=&quot;380&quot;/&gt;&lt;property id=&quot;20309&quot; value=&quot;-1&quot;/&gt;&lt;/object&gt;&lt;object type=&quot;3&quot; unique_id=&quot;10016&quot;&gt;&lt;property id=&quot;20148&quot; value=&quot;5&quot;/&gt;&lt;property id=&quot;20300&quot; value=&quot;Slide 13 - &amp;quot;Information Lose Due to Relentless Change&amp;quot;&quot;/&gt;&lt;property id=&quot;20303&quot; value=&quot;-1&quot;/&gt;&lt;property id=&quot;20307&quot; value=&quot;381&quot;/&gt;&lt;property id=&quot;20309&quot; value=&quot;-1&quot;/&gt;&lt;/object&gt;&lt;object type=&quot;3&quot; unique_id=&quot;10017&quot;&gt;&lt;property id=&quot;20148&quot; value=&quot;5&quot;/&gt;&lt;property id=&quot;20300&quot; value=&quot;Slide 14 - &amp;quot;Wear versus Deterioration&amp;quot;&quot;/&gt;&lt;property id=&quot;20303&quot; value=&quot;-1&quot;/&gt;&lt;property id=&quot;20307&quot; value=&quot;333&quot;/&gt;&lt;property id=&quot;20309&quot; value=&quot;-1&quot;/&gt;&lt;/object&gt;&lt;object type=&quot;3&quot; unique_id=&quot;10018&quot;&gt;&lt;property id=&quot;20148&quot; value=&quot;5&quot;/&gt;&lt;property id=&quot;20300&quot; value=&quot;Slide 15 - &amp;quot;The Cost of Change&amp;quot;&quot;/&gt;&lt;property id=&quot;20303&quot; value=&quot;-1&quot;/&gt;&lt;property id=&quot;20307&quot; value=&quot;334&quot;/&gt;&lt;property id=&quot;20309&quot; value=&quot;-1&quot;/&gt;&lt;/object&gt;&lt;object type=&quot;3&quot; unique_id=&quot;10019&quot;&gt;&lt;property id=&quot;20148&quot; value=&quot;5&quot;/&gt;&lt;property id=&quot;20300&quot; value=&quot;Slide 16 - &amp;quot;Software is Complex&amp;quot;&quot;/&gt;&lt;property id=&quot;20303&quot; value=&quot;-1&quot;/&gt;&lt;property id=&quot;20307&quot; value=&quot;394&quot;/&gt;&lt;property id=&quot;20309&quot; value=&quot;-1&quot;/&gt;&lt;/object&gt;&lt;object type=&quot;3&quot; unique_id=&quot;10020&quot;&gt;&lt;property id=&quot;20148&quot; value=&quot;5&quot;/&gt;&lt;property id=&quot;20300&quot; value=&quot;Slide 17 - &amp;quot;Software “Schizophrenia”&amp;quot;&quot;/&gt;&lt;property id=&quot;20303&quot; value=&quot;-1&quot;/&gt;&lt;property id=&quot;20307&quot; value=&quot;384&quot;/&gt;&lt;property id=&quot;20309&quot; value=&quot;-1&quot;/&gt;&lt;/object&gt;&lt;object type=&quot;3&quot; unique_id=&quot;10021&quot;&gt;&lt;property id=&quot;20148&quot; value=&quot;5&quot;/&gt;&lt;property id=&quot;20300&quot; value=&quot;Slide 18 - &amp;quot;Software—New Categories&amp;quot;&quot;/&gt;&lt;property id=&quot;20303&quot; value=&quot;-1&quot;/&gt;&lt;property id=&quot;20307&quot; value=&quot;396&quot;/&gt;&lt;property id=&quot;20309&quot; value=&quot;-1&quot;/&gt;&lt;/object&gt;&lt;object type=&quot;3&quot; unique_id=&quot;10022&quot;&gt;&lt;property id=&quot;20148&quot; value=&quot;5&quot;/&gt;&lt;property id=&quot;20300&quot; value=&quot;Slide 19 - &amp;quot;Software Evolution&amp;quot;&quot;/&gt;&lt;property id=&quot;20303&quot; value=&quot;-1&quot;/&gt;&lt;property id=&quot;20307&quot; value=&quot;398&quot;/&gt;&lt;property id=&quot;20309&quot; value=&quot;-1&quot;/&gt;&lt;/object&gt;&lt;object type=&quot;3&quot; unique_id=&quot;10023&quot;&gt;&lt;property id=&quot;20148&quot; value=&quot;5&quot;/&gt;&lt;property id=&quot;20300&quot; value=&quot;Slide 20 - &amp;quot;Software Evolution (continued)&amp;quot;&quot;/&gt;&lt;property id=&quot;20303&quot; value=&quot;-1&quot;/&gt;&lt;property id=&quot;20307&quot; value=&quot;418&quot;/&gt;&lt;property id=&quot;20309&quot; value=&quot;-1&quot;/&gt;&lt;/object&gt;&lt;object type=&quot;3&quot; unique_id=&quot;10024&quot;&gt;&lt;property id=&quot;20148&quot; value=&quot;5&quot;/&gt;&lt;property id=&quot;20300&quot; value=&quot;Slide 21 - &amp;quot;Chapter 2: Process—A Generic View&amp;quot;&quot;/&gt;&lt;property id=&quot;20303&quot; value=&quot;-1&quot;/&gt;&lt;property id=&quot;20307&quot; value=&quot;372&quot;/&gt;&lt;property id=&quot;20309&quot; value=&quot;-1&quot;/&gt;&lt;/object&gt;&lt;object type=&quot;3&quot; unique_id=&quot;10025&quot;&gt;&lt;property id=&quot;20148&quot; value=&quot;5&quot;/&gt;&lt;property id=&quot;20300&quot; value=&quot;Slide 22 - &amp;quot;Software Still Stuck in Construction&amp;quot;&quot;/&gt;&lt;property id=&quot;20303&quot; value=&quot;-1&quot;/&gt;&lt;property id=&quot;20307&quot; value=&quot;386&quot;/&gt;&lt;property id=&quot;20309&quot; value=&quot;-1&quot;/&gt;&lt;/object&gt;&lt;object type=&quot;3&quot; unique_id=&quot;10026&quot;&gt;&lt;property id=&quot;20148&quot; value=&quot;5&quot;/&gt;&lt;property id=&quot;20300&quot; value=&quot;Slide 23 - &amp;quot;A Layered Technology&amp;quot;&quot;/&gt;&lt;property id=&quot;20303&quot; value=&quot;-1&quot;/&gt;&lt;property id=&quot;20307&quot; value=&quot;346&quot;/&gt;&lt;property id=&quot;20309&quot; value=&quot;-1&quot;/&gt;&lt;/object&gt;&lt;object type=&quot;3&quot; unique_id=&quot;10027&quot;&gt;&lt;property id=&quot;20148&quot; value=&quot;5&quot;/&gt;&lt;property id=&quot;20300&quot; value=&quot;Slide 24 - &amp;quot;Umbrella Activities &amp;#x0D;&amp;#x0A;(AKA Cross-Life-Cycle Activities)&amp;quot;&quot;/&gt;&lt;property id=&quot;20303&quot; value=&quot;-1&quot;/&gt;&lt;property id=&quot;20307&quot; value=&quot;348&quot;/&gt;&lt;property id=&quot;20309&quot; value=&quot;-1&quot;/&gt;&lt;/object&gt;&lt;object type=&quot;3&quot; unique_id=&quot;10028&quot;&gt;&lt;property id=&quot;20148&quot; value=&quot;5&quot;/&gt;&lt;property id=&quot;20300&quot; value=&quot;Slide 25 - &amp;quot;SEI’s Software Process &amp;#x0D;&amp;#x0A;Capability Maturity Model&amp;quot;&quot;/&gt;&lt;property id=&quot;20303&quot; value=&quot;-1&quot;/&gt;&lt;property id=&quot;20307&quot; value=&quot;374&quot;/&gt;&lt;property id=&quot;20309&quot; value=&quot;-1&quot;/&gt;&lt;/object&gt;&lt;object type=&quot;3&quot; unique_id=&quot;10029&quot;&gt;&lt;property id=&quot;20148&quot; value=&quot;5&quot;/&gt;&lt;property id=&quot;20300&quot; value=&quot;Slide 26 - &amp;quot;Summary of the SEI/CMM Levels&amp;quot;&quot;/&gt;&lt;property id=&quot;20303&quot; value=&quot;-1&quot;/&gt;&lt;property id=&quot;20307&quot; value=&quot;375&quot;/&gt;&lt;property id=&quot;20309&quot; value=&quot;-1&quot;/&gt;&lt;/object&gt;&lt;object type=&quot;3&quot; unique_id=&quot;10030&quot;&gt;&lt;property id=&quot;20148&quot; value=&quot;5&quot;/&gt;&lt;property id=&quot;20300&quot; value=&quot;Slide 27 - &amp;quot;Process Improvement Maturity Levels&amp;quot;&quot;/&gt;&lt;property id=&quot;20303&quot; value=&quot;-1&quot;/&gt;&lt;property id=&quot;20307&quot; value=&quot;390&quot;/&gt;&lt;property id=&quot;20309&quot; value=&quot;-1&quot;/&gt;&lt;/object&gt;&lt;object type=&quot;3&quot; unique_id=&quot;10031&quot;&gt;&lt;property id=&quot;20148&quot; value=&quot;5&quot;/&gt;&lt;property id=&quot;20300&quot; value=&quot;Slide 28 - &amp;quot;More Traction at Upper levels...&amp;quot;&quot;/&gt;&lt;property id=&quot;20303&quot; value=&quot;-1&quot;/&gt;&lt;property id=&quot;20307&quot; value=&quot;391&quot;/&gt;&lt;property id=&quot;20309&quot; value=&quot;-1&quot;/&gt;&lt;/object&gt;&lt;object type=&quot;3&quot; unique_id=&quot;10032&quot;&gt;&lt;property id=&quot;20148&quot; value=&quot;5&quot;/&gt;&lt;property id=&quot;20300&quot; value=&quot;Slide 29 - &amp;quot;The Process Model: Adaptability&amp;quot;&quot;/&gt;&lt;property id=&quot;20303&quot; value=&quot;-1&quot;/&gt;&lt;property id=&quot;20307&quot; value=&quot;400&quot;/&gt;&lt;property id=&quot;20309&quot; value=&quot;-1&quot;/&gt;&lt;/object&gt;&lt;object type=&quot;3&quot; unique_id=&quot;10033&quot;&gt;&lt;property id=&quot;20148&quot; value=&quot;5&quot;/&gt;&lt;property id=&quot;20300&quot; value=&quot;Slide 30 - &amp;quot;The CMMI&amp;quot;&quot;/&gt;&lt;property id=&quot;20303&quot; value=&quot;-1&quot;/&gt;&lt;property id=&quot;20307&quot; value=&quot;401&quot;/&gt;&lt;property id=&quot;20309&quot; value=&quot;-1&quot;/&gt;&lt;/object&gt;&lt;object type=&quot;3&quot; unique_id=&quot;10034&quot;&gt;&lt;property id=&quot;20148&quot; value=&quot;5&quot;/&gt;&lt;property id=&quot;20300&quot; value=&quot;Slide 31 - &amp;quot;Process Patterns&amp;quot;&quot;/&gt;&lt;property id=&quot;20303&quot; value=&quot;-1&quot;/&gt;&lt;property id=&quot;20307&quot; value=&quot;402&quot;/&gt;&lt;property id=&quot;20309&quot; value=&quot;-1&quot;/&gt;&lt;/object&gt;&lt;object type=&quot;3&quot; unique_id=&quot;10035&quot;&gt;&lt;property id=&quot;20148&quot; value=&quot;5&quot;/&gt;&lt;property id=&quot;20300&quot; value=&quot;Slide 32 - &amp;quot;Process Assessment&amp;quot;&quot;/&gt;&lt;property id=&quot;20303&quot; value=&quot;-1&quot;/&gt;&lt;property id=&quot;20307&quot; value=&quot;403&quot;/&gt;&lt;property id=&quot;20309&quot; value=&quot;-1&quot;/&gt;&lt;/object&gt;&lt;object type=&quot;3&quot; unique_id=&quot;10036&quot;&gt;&lt;property id=&quot;20148&quot; value=&quot;5&quot;/&gt;&lt;property id=&quot;20300&quot; value=&quot;Slide 33 - &amp;quot;Assessment and Improvement&amp;quot;&quot;/&gt;&lt;property id=&quot;20303&quot; value=&quot;-1&quot;/&gt;&lt;property id=&quot;20307&quot; value=&quot;404&quot;/&gt;&lt;property id=&quot;20309&quot; value=&quot;-1&quot;/&gt;&lt;/object&gt;&lt;object type=&quot;3&quot; unique_id=&quot;10037&quot;&gt;&lt;property id=&quot;20148&quot; value=&quot;5&quot;/&gt;&lt;property id=&quot;20300&quot; value=&quot;Slide 34 - &amp;quot;Personal Software Process (PSP)&amp;quot;&quot;/&gt;&lt;property id=&quot;20303&quot; value=&quot;-1&quot;/&gt;&lt;property id=&quot;20307&quot; value=&quot;405&quot;/&gt;&lt;property id=&quot;20309&quot; value=&quot;-1&quot;/&gt;&lt;/object&gt;&lt;object type=&quot;3&quot; unique_id=&quot;10038&quot;&gt;&lt;property id=&quot;20148&quot; value=&quot;5&quot;/&gt;&lt;property id=&quot;20300&quot; value=&quot;Slide 35 - &amp;quot;Team Software Process (TSP)&amp;quot;&quot;/&gt;&lt;property id=&quot;20303&quot; value=&quot;-1&quot;/&gt;&lt;property id=&quot;20307&quot; value=&quot;406&quot;/&gt;&lt;property id=&quot;20309&quot; value=&quot;-1&quot;/&gt;&lt;/object&gt;&lt;object type=&quot;3&quot; unique_id=&quot;10039&quot;&gt;&lt;property id=&quot;20148&quot; value=&quot;5&quot;/&gt;&lt;property id=&quot;20300&quot; value=&quot;Slide 36 - &amp;quot;Chapter 3: Prescriptive Process Models&amp;quot;&quot;/&gt;&lt;property id=&quot;20303&quot; value=&quot;-1&quot;/&gt;&lt;property id=&quot;20307&quot; value=&quot;417&quot;/&gt;&lt;property id=&quot;20309&quot; value=&quot;-1&quot;/&gt;&lt;/object&gt;&lt;object type=&quot;3&quot; unique_id=&quot;10040&quot;&gt;&lt;property id=&quot;20148&quot; value=&quot;5&quot;/&gt;&lt;property id=&quot;20300&quot; value=&quot;Slide 37 - &amp;quot;Prescriptive Models&amp;quot;&quot;/&gt;&lt;property id=&quot;20303&quot; value=&quot;-1&quot;/&gt;&lt;property id=&quot;20307&quot; value=&quot;407&quot;/&gt;&lt;property id=&quot;20309&quot; value=&quot;-1&quot;/&gt;&lt;/object&gt;&lt;object type=&quot;3&quot; unique_id=&quot;10041&quot;&gt;&lt;property id=&quot;20148&quot; value=&quot;5&quot;/&gt;&lt;property id=&quot;20300&quot; value=&quot;Slide 38 - &amp;quot;The Linear Model&amp;quot;&quot;/&gt;&lt;property id=&quot;20303&quot; value=&quot;-1&quot;/&gt;&lt;property id=&quot;20307&quot; value=&quot;352&quot;/&gt;&lt;property id=&quot;20309&quot; value=&quot;-1&quot;/&gt;&lt;/object&gt;&lt;object type=&quot;3&quot; unique_id=&quot;10042&quot;&gt;&lt;property id=&quot;20148&quot; value=&quot;5&quot;/&gt;&lt;property id=&quot;20300&quot; value=&quot;Slide 39 - &amp;quot;Rational Unified Process&amp;quot;&quot;/&gt;&lt;property id=&quot;20303&quot; value=&quot;-1&quot;/&gt;&lt;property id=&quot;20307&quot; value=&quot;413&quot;/&gt;&lt;property id=&quot;20309&quot; value=&quot;-1&quot;/&gt;&lt;/object&gt;&lt;object type=&quot;3&quot; unique_id=&quot;10043&quot;&gt;&lt;property id=&quot;20148&quot; value=&quot;5&quot;/&gt;&lt;property id=&quot;20300&quot; value=&quot;Slide 40 - &amp;quot;Iterative Models&amp;quot;&quot;/&gt;&lt;property id=&quot;20303&quot; value=&quot;-1&quot;/&gt;&lt;property id=&quot;20307&quot; value=&quot;411&quot;/&gt;&lt;property id=&quot;20309&quot; value=&quot;-1&quot;/&gt;&lt;/object&gt;&lt;object type=&quot;3&quot; unique_id=&quot;10044&quot;&gt;&lt;property id=&quot;20148&quot; value=&quot;5&quot;/&gt;&lt;property id=&quot;20300&quot; value=&quot;Slide 41 - &amp;quot;The Incremental Model&amp;quot;&quot;/&gt;&lt;property id=&quot;20303&quot; value=&quot;-1&quot;/&gt;&lt;property id=&quot;20307&quot; value=&quot;412&quot;/&gt;&lt;property id=&quot;20309&quot; value=&quot;-1&quot;/&gt;&lt;/object&gt;&lt;object type=&quot;3&quot; unique_id=&quot;10045&quot;&gt;&lt;property id=&quot;20148&quot; value=&quot;5&quot;/&gt;&lt;property id=&quot;20300&quot; value=&quot;Slide 42 - &amp;quot;Iterative and Incremental Models&amp;quot;&quot;/&gt;&lt;property id=&quot;20303&quot; value=&quot;-1&quot;/&gt;&lt;property id=&quot;20307&quot; value=&quot;353&quot;/&gt;&lt;property id=&quot;20309&quot; value=&quot;-1&quot;/&gt;&lt;/object&gt;&lt;object type=&quot;3&quot; unique_id=&quot;10046&quot;&gt;&lt;property id=&quot;20148&quot; value=&quot;5&quot;/&gt;&lt;property id=&quot;20300&quot; value=&quot;Slide 43 - &amp;quot;Evolutionary Models: The Spiral&amp;quot;&quot;/&gt;&lt;property id=&quot;20303&quot; value=&quot;-1&quot;/&gt;&lt;property id=&quot;20307&quot; value=&quot;408&quot;/&gt;&lt;property id=&quot;20309&quot; value=&quot;-1&quot;/&gt;&lt;/object&gt;&lt;object type=&quot;3&quot; unique_id=&quot;10047&quot;&gt;&lt;property id=&quot;20148&quot; value=&quot;5&quot;/&gt;&lt;property id=&quot;20300&quot; value=&quot;Slide 44 - &amp;quot;Evolutionary Models: Concurrent&amp;quot;&quot;/&gt;&lt;property id=&quot;20303&quot; value=&quot;-1&quot;/&gt;&lt;property id=&quot;20307&quot; value=&quot;409&quot;/&gt;&lt;property id=&quot;20309&quot; value=&quot;-1&quot;/&gt;&lt;/object&gt;&lt;object type=&quot;3&quot; unique_id=&quot;10048&quot;&gt;&lt;property id=&quot;20148&quot; value=&quot;5&quot;/&gt;&lt;property id=&quot;20300&quot; value=&quot;Slide 45 - &amp;quot;Still Other Process Models&amp;quot;&quot;/&gt;&lt;property id=&quot;20303&quot; value=&quot;-1&quot;/&gt;&lt;property id=&quot;20307&quot; value=&quot;410&quot;/&gt;&lt;property id=&quot;20309&quot; value=&quot;-1&quot;/&gt;&lt;/object&gt;&lt;object type=&quot;3&quot; unique_id=&quot;10049&quot;&gt;&lt;property id=&quot;20148&quot; value=&quot;5&quot;/&gt;&lt;property id=&quot;20300&quot; value=&quot;Slide 46 - &amp;quot;Homework Assignment for 8/29/07&amp;quot;&quot;/&gt;&lt;property id=&quot;20303&quot; value=&quot;-1&quot;/&gt;&lt;property id=&quot;20307&quot; value=&quot;377&quot;/&gt;&lt;property id=&quot;20309&quot; value=&quot;-1&quot;/&gt;&lt;/object&gt;&lt;/object&gt;&lt;object type=&quot;8&quot; unique_id=&quot;10050&quot;&gt;&lt;/object&gt;&lt;/object&gt;&lt;/databas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2137399327,C:\Documents and Settings\Shawn Bohner\My Documents\CS5704\Fall2007\CS5704-Week1\CS5704-Week1.pp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41385</TotalTime>
  <Words>1097</Words>
  <Application>Microsoft Office PowerPoint</Application>
  <PresentationFormat>On-screen Show (4:3)</PresentationFormat>
  <Paragraphs>133</Paragraphs>
  <Slides>19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Software Maintenance and Evolution CSSE 575: Session 9, Part 3  Statistical Modeling</vt:lpstr>
      <vt:lpstr>Statistical Modeling</vt:lpstr>
      <vt:lpstr>What to model / measure?</vt:lpstr>
      <vt:lpstr>Typical scenario</vt:lpstr>
      <vt:lpstr>Terminology </vt:lpstr>
      <vt:lpstr>Based on a model…</vt:lpstr>
      <vt:lpstr>Deming applied to swre evolution - 1</vt:lpstr>
      <vt:lpstr>Deming applied to swre evolution - 2</vt:lpstr>
      <vt:lpstr>Deming applied to swre evolution - 3</vt:lpstr>
      <vt:lpstr>Deming applied to swre evolution - 4</vt:lpstr>
      <vt:lpstr>Typical metrics strategy</vt:lpstr>
      <vt:lpstr>What to measure</vt:lpstr>
      <vt:lpstr>Common measurements - 1</vt:lpstr>
      <vt:lpstr>Common measurements - 2</vt:lpstr>
      <vt:lpstr>Common measurements - 3</vt:lpstr>
      <vt:lpstr>Best practices in metrics</vt:lpstr>
      <vt:lpstr>Article on Measuring Evolution</vt:lpstr>
      <vt:lpstr>Article, cntd</vt:lpstr>
      <vt:lpstr>Assignment and Milestone Reminders</vt:lpstr>
    </vt:vector>
  </TitlesOfParts>
  <Company>Virginia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and Evolution CS5704: First Class</dc:title>
  <dc:creator>Shawn Bohner</dc:creator>
  <cp:lastModifiedBy>Chenoweth, Stephen V</cp:lastModifiedBy>
  <cp:revision>172</cp:revision>
  <cp:lastPrinted>2010-05-04T14:26:09Z</cp:lastPrinted>
  <dcterms:created xsi:type="dcterms:W3CDTF">2010-04-22T14:18:42Z</dcterms:created>
  <dcterms:modified xsi:type="dcterms:W3CDTF">2011-06-27T17:33:09Z</dcterms:modified>
</cp:coreProperties>
</file>