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9" r:id="rId2"/>
    <p:sldId id="495" r:id="rId3"/>
    <p:sldId id="483" r:id="rId4"/>
    <p:sldId id="490" r:id="rId5"/>
    <p:sldId id="491" r:id="rId6"/>
    <p:sldId id="492" r:id="rId7"/>
    <p:sldId id="484" r:id="rId8"/>
    <p:sldId id="489" r:id="rId9"/>
    <p:sldId id="485" r:id="rId10"/>
    <p:sldId id="486" r:id="rId11"/>
    <p:sldId id="493" r:id="rId12"/>
    <p:sldId id="500" r:id="rId13"/>
    <p:sldId id="501" r:id="rId14"/>
    <p:sldId id="502" r:id="rId15"/>
    <p:sldId id="503" r:id="rId16"/>
    <p:sldId id="494" r:id="rId17"/>
    <p:sldId id="496" r:id="rId18"/>
    <p:sldId id="497" r:id="rId19"/>
    <p:sldId id="499" r:id="rId20"/>
    <p:sldId id="498" r:id="rId21"/>
  </p:sldIdLst>
  <p:sldSz cx="9144000" cy="6858000" type="screen4x3"/>
  <p:notesSz cx="7315200" cy="96012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4869" autoAdjust="0"/>
  </p:normalViewPr>
  <p:slideViewPr>
    <p:cSldViewPr>
      <p:cViewPr varScale="1">
        <p:scale>
          <a:sx n="83" d="100"/>
          <a:sy n="83" d="100"/>
        </p:scale>
        <p:origin x="-23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2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Surprised cat from http://www.cabq.gov/pets/rescue-groups.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89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</a:t>
            </a:r>
            <a:r>
              <a:rPr lang="en-US" baseline="0" dirty="0" smtClean="0"/>
              <a:t> from http://projects.cerias.purdue.edu/ocrproj/participants.html.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14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Rainer </a:t>
            </a:r>
            <a:r>
              <a:rPr lang="en-US" dirty="0" err="1" smtClean="0"/>
              <a:t>Koschke</a:t>
            </a:r>
            <a:r>
              <a:rPr lang="en-US" dirty="0" smtClean="0"/>
              <a:t>, “Identifying</a:t>
            </a:r>
            <a:r>
              <a:rPr lang="en-US" baseline="0" dirty="0" smtClean="0"/>
              <a:t> and removing software clones.”  In </a:t>
            </a:r>
            <a:r>
              <a:rPr lang="en-US" i="1" baseline="0" dirty="0" smtClean="0"/>
              <a:t>Software Evolution</a:t>
            </a:r>
            <a:r>
              <a:rPr lang="en-US" baseline="0" dirty="0" smtClean="0"/>
              <a:t>, by </a:t>
            </a:r>
            <a:r>
              <a:rPr lang="en-US" baseline="0" dirty="0" err="1" smtClean="0"/>
              <a:t>Mens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Demeyer</a:t>
            </a:r>
            <a:r>
              <a:rPr lang="en-US" baseline="0" dirty="0" smtClean="0"/>
              <a:t>.  Springer, 2010, ISBN 978-3-642-09529-0.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40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67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Article is “The evolution of software </a:t>
            </a:r>
            <a:r>
              <a:rPr lang="en-US" dirty="0" err="1" smtClean="0"/>
              <a:t>evolvability</a:t>
            </a:r>
            <a:r>
              <a:rPr lang="en-US" dirty="0" smtClean="0"/>
              <a:t>,” by Chris </a:t>
            </a:r>
            <a:r>
              <a:rPr lang="en-US" dirty="0" err="1" smtClean="0"/>
              <a:t>Luer</a:t>
            </a:r>
            <a:r>
              <a:rPr lang="en-US" dirty="0" smtClean="0"/>
              <a:t>, et al.  IWPSE 2001.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45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From EVOLV08, Jean-Marie Favre’s keynote address under the title ‘Past, Present and Future of Software Evolution: From Software-Now to Software-over-Centuries.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0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51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3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4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7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8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7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7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4572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2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32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8, </a:t>
            </a:r>
            <a:r>
              <a:rPr lang="en-US" sz="32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1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0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Evolvable Products and Intro to Software Product Lines</a:t>
            </a:r>
            <a:endParaRPr lang="en-US" sz="40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733800"/>
            <a:ext cx="3886200" cy="2057400"/>
          </a:xfrm>
        </p:spPr>
        <p:txBody>
          <a:bodyPr>
            <a:norm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Cell: (937) 657-3885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</a:t>
            </a:r>
            <a:r>
              <a:rPr lang="en-US" sz="2000" dirty="0" err="1">
                <a:ea typeface="ＭＳ Ｐゴシック"/>
                <a:cs typeface="ＭＳ Ｐゴシック"/>
              </a:rPr>
              <a:t>chenowet@rose-hulman.eduz</a:t>
            </a:r>
            <a:endParaRPr lang="en-US" sz="2000" dirty="0">
              <a:ea typeface="ＭＳ Ｐゴシック"/>
              <a:cs typeface="ＭＳ Ｐゴシック"/>
            </a:endParaRP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71600"/>
            <a:ext cx="224790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10199" y="3962400"/>
            <a:ext cx="3505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/>
              <a:t>Above</a:t>
            </a:r>
            <a:r>
              <a:rPr lang="en-US" sz="1800" dirty="0" smtClean="0"/>
              <a:t> – Software product lines make the choice of a pain killer at the drug store seem simple in comparison! </a:t>
            </a:r>
            <a:endParaRPr lang="en-US" sz="1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do you, the developer, manage </a:t>
            </a:r>
            <a:br>
              <a:rPr lang="en-US" sz="3600" dirty="0" smtClean="0"/>
            </a:br>
            <a:r>
              <a:rPr lang="en-US" sz="3600" dirty="0" smtClean="0"/>
              <a:t>what’s “common” </a:t>
            </a:r>
            <a:r>
              <a:rPr lang="en-US" sz="3600" dirty="0" err="1" smtClean="0"/>
              <a:t>vs</a:t>
            </a:r>
            <a:r>
              <a:rPr lang="en-US" sz="3600" dirty="0" smtClean="0"/>
              <a:t> what’s “different”?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Support “</a:t>
            </a:r>
            <a:r>
              <a:rPr lang="en-US" b="1" dirty="0" smtClean="0"/>
              <a:t>variation points</a:t>
            </a:r>
            <a:r>
              <a:rPr lang="en-US" dirty="0" smtClean="0"/>
              <a:t>” by </a:t>
            </a:r>
            <a:r>
              <a:rPr lang="en-US" dirty="0"/>
              <a:t>– </a:t>
            </a:r>
          </a:p>
          <a:p>
            <a:endParaRPr lang="en-US" dirty="0"/>
          </a:p>
          <a:p>
            <a:pPr>
              <a:buFontTx/>
              <a:buAutoNum type="arabicPeriod"/>
            </a:pPr>
            <a:r>
              <a:rPr lang="en-US" dirty="0"/>
              <a:t> Inclusion or omission of elements</a:t>
            </a:r>
          </a:p>
          <a:p>
            <a:pPr>
              <a:buFontTx/>
              <a:buAutoNum type="arabicPeriod"/>
            </a:pPr>
            <a:r>
              <a:rPr lang="en-US" dirty="0"/>
              <a:t> Inclusion of a different number of replicated elements</a:t>
            </a:r>
          </a:p>
          <a:p>
            <a:pPr>
              <a:buFontTx/>
              <a:buAutoNum type="arabicPeriod"/>
            </a:pPr>
            <a:r>
              <a:rPr lang="en-US" dirty="0"/>
              <a:t> Selection of versions of elements that have the same interface but different behavioral or quality attribute characteristics</a:t>
            </a:r>
          </a:p>
          <a:p>
            <a:pPr>
              <a:buFontTx/>
              <a:buAutoNum type="arabicPeriod"/>
            </a:pPr>
            <a:endParaRPr lang="en-US" dirty="0"/>
          </a:p>
          <a:p>
            <a:r>
              <a:rPr lang="en-US" dirty="0"/>
              <a:t>Supporting these variations can </a:t>
            </a:r>
            <a:r>
              <a:rPr lang="en-US" b="1" dirty="0"/>
              <a:t>cause</a:t>
            </a:r>
            <a:r>
              <a:rPr lang="en-US" dirty="0"/>
              <a:t>:</a:t>
            </a:r>
          </a:p>
          <a:p>
            <a:endParaRPr lang="en-US" dirty="0"/>
          </a:p>
          <a:p>
            <a:pPr>
              <a:buFontTx/>
              <a:buAutoNum type="alphaLcPeriod"/>
            </a:pPr>
            <a:r>
              <a:rPr lang="en-US" dirty="0"/>
              <a:t> In OO systems, specializing or generalizing of classes</a:t>
            </a:r>
          </a:p>
          <a:p>
            <a:pPr>
              <a:buFontTx/>
              <a:buAutoNum type="alphaLcPeriod"/>
            </a:pPr>
            <a:r>
              <a:rPr lang="en-US" dirty="0"/>
              <a:t> Building extension points</a:t>
            </a:r>
          </a:p>
          <a:p>
            <a:pPr>
              <a:buFontTx/>
              <a:buAutoNum type="alphaLcPeriod"/>
            </a:pPr>
            <a:r>
              <a:rPr lang="en-US" dirty="0"/>
              <a:t> Introducing build-time parameters</a:t>
            </a:r>
          </a:p>
          <a:p>
            <a:pPr>
              <a:buFontTx/>
              <a:buAutoNum type="alphaLcPeriod"/>
            </a:pPr>
            <a:r>
              <a:rPr lang="en-US" dirty="0"/>
              <a:t> A need for reflective programs, which analyze their data &amp; situation</a:t>
            </a:r>
          </a:p>
          <a:p>
            <a:pPr>
              <a:buFontTx/>
              <a:buAutoNum type="alphaLcPeriod"/>
            </a:pPr>
            <a:r>
              <a:rPr lang="en-US" dirty="0"/>
              <a:t> Overloading of types (good and bad)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90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another way to see…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source code “clone problem”</a:t>
            </a:r>
          </a:p>
          <a:p>
            <a:pPr lvl="1"/>
            <a:r>
              <a:rPr lang="en-US" dirty="0" smtClean="0"/>
              <a:t>See Week 9-2 slide set</a:t>
            </a:r>
          </a:p>
          <a:p>
            <a:pPr lvl="1"/>
            <a:r>
              <a:rPr lang="en-US" dirty="0" smtClean="0"/>
              <a:t>The Reverse Engineering Survey Paper you read also discussed clones (Week 5)</a:t>
            </a:r>
          </a:p>
          <a:p>
            <a:pPr lvl="2"/>
            <a:r>
              <a:rPr lang="en-US" dirty="0" smtClean="0"/>
              <a:t>The percentage of clones in a large software system tends to remain stable, even with refactoring!</a:t>
            </a:r>
          </a:p>
          <a:p>
            <a:pPr lvl="2"/>
            <a:r>
              <a:rPr lang="en-US" dirty="0" smtClean="0"/>
              <a:t>It’s not necessarily a bad smell, but requires “awareness” by the programmers</a:t>
            </a:r>
          </a:p>
          <a:p>
            <a:pPr lvl="1"/>
            <a:r>
              <a:rPr lang="en-US" dirty="0" smtClean="0"/>
              <a:t>And </a:t>
            </a:r>
            <a:r>
              <a:rPr lang="en-US" dirty="0" err="1" smtClean="0"/>
              <a:t>Jarzabek’s</a:t>
            </a:r>
            <a:r>
              <a:rPr lang="en-US" dirty="0" smtClean="0"/>
              <a:t> ideas for controlling clones were discussed last week –</a:t>
            </a:r>
          </a:p>
          <a:p>
            <a:pPr lvl="2"/>
            <a:r>
              <a:rPr lang="en-US" dirty="0" smtClean="0"/>
              <a:t>Control </a:t>
            </a:r>
            <a:r>
              <a:rPr lang="en-US" i="1" dirty="0" smtClean="0"/>
              <a:t>conceptually </a:t>
            </a:r>
            <a:r>
              <a:rPr lang="en-US" dirty="0" smtClean="0"/>
              <a:t>what code does what</a:t>
            </a:r>
          </a:p>
          <a:p>
            <a:pPr lvl="2"/>
            <a:r>
              <a:rPr lang="en-US" i="1" dirty="0" smtClean="0"/>
              <a:t>Generate </a:t>
            </a:r>
            <a:r>
              <a:rPr lang="en-US" dirty="0" smtClean="0"/>
              <a:t>the code from the concepts if possible</a:t>
            </a:r>
          </a:p>
          <a:p>
            <a:r>
              <a:rPr lang="en-US" dirty="0" smtClean="0"/>
              <a:t>You’ll see lots more about product lines, if you take CSSE 577 (Architecture).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063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Wait, wait – one more view of clones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Koschke</a:t>
            </a:r>
            <a:r>
              <a:rPr lang="en-US" dirty="0" smtClean="0"/>
              <a:t> argues, from studying programmers’ habits, that the root cause for clones is –</a:t>
            </a:r>
          </a:p>
          <a:p>
            <a:pPr lvl="1"/>
            <a:r>
              <a:rPr lang="en-US" dirty="0" smtClean="0"/>
              <a:t>They are forced to duplicate code because of the limitations of the programming language being used.</a:t>
            </a:r>
          </a:p>
          <a:p>
            <a:pPr lvl="1"/>
            <a:r>
              <a:rPr lang="en-US" dirty="0" smtClean="0"/>
              <a:t>Different kinds of changes have “cross-cutting concerns” </a:t>
            </a:r>
          </a:p>
          <a:p>
            <a:pPr lvl="2"/>
            <a:r>
              <a:rPr lang="en-US" dirty="0" smtClean="0"/>
              <a:t>E.g., copy-and-paste of parameter validation in a new method</a:t>
            </a:r>
          </a:p>
          <a:p>
            <a:pPr lvl="1"/>
            <a:r>
              <a:rPr lang="en-US" dirty="0" smtClean="0"/>
              <a:t>They often delay code restructuring until they have copied and pasted several times.</a:t>
            </a:r>
          </a:p>
          <a:p>
            <a:pPr lvl="2"/>
            <a:r>
              <a:rPr lang="en-US" dirty="0" smtClean="0"/>
              <a:t>This tells them the possible variations to be factored out.</a:t>
            </a:r>
          </a:p>
          <a:p>
            <a:pPr lvl="2"/>
            <a:r>
              <a:rPr lang="en-US" dirty="0" smtClean="0"/>
              <a:t>It avoids the unnecessary flexibility of trying to predict these.</a:t>
            </a:r>
          </a:p>
          <a:p>
            <a:pPr lvl="2"/>
            <a:r>
              <a:rPr lang="en-US" dirty="0" smtClean="0"/>
              <a:t>“Extreme programming in the small.”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65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Koschke</a:t>
            </a:r>
            <a:r>
              <a:rPr lang="en-US" dirty="0" smtClean="0"/>
              <a:t>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organizations clone code on purpose.  Some good examples:</a:t>
            </a:r>
          </a:p>
          <a:p>
            <a:r>
              <a:rPr lang="en-US" dirty="0" smtClean="0"/>
              <a:t>Forking – Start with the same code, expecting to use it to build a different system.</a:t>
            </a:r>
          </a:p>
          <a:p>
            <a:r>
              <a:rPr lang="en-US" dirty="0" err="1" smtClean="0"/>
              <a:t>Templating</a:t>
            </a:r>
            <a:r>
              <a:rPr lang="en-US" dirty="0" smtClean="0"/>
              <a:t> – Directly copy behavior when abstracting this isn’t available.</a:t>
            </a:r>
          </a:p>
          <a:p>
            <a:r>
              <a:rPr lang="en-US" dirty="0" smtClean="0"/>
              <a:t>Customization – The existing code doesn’t solve a new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09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Koschke</a:t>
            </a:r>
            <a:r>
              <a:rPr lang="en-US" dirty="0" smtClean="0"/>
              <a:t>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He argues that if –</a:t>
            </a:r>
          </a:p>
          <a:p>
            <a:pPr lvl="1"/>
            <a:r>
              <a:rPr lang="en-US" dirty="0" smtClean="0"/>
              <a:t>Type 1 clones = exact copies</a:t>
            </a:r>
          </a:p>
          <a:p>
            <a:pPr lvl="1"/>
            <a:r>
              <a:rPr lang="en-US" dirty="0" smtClean="0"/>
              <a:t>Type 2 clones = syntactically identical copies</a:t>
            </a:r>
          </a:p>
          <a:p>
            <a:pPr lvl="1"/>
            <a:r>
              <a:rPr lang="en-US" dirty="0" smtClean="0"/>
              <a:t>Type 3 clones = copies with further mods</a:t>
            </a:r>
          </a:p>
          <a:p>
            <a:r>
              <a:rPr lang="en-US" dirty="0" smtClean="0"/>
              <a:t>Then,</a:t>
            </a:r>
            <a:endParaRPr lang="en-US" dirty="0"/>
          </a:p>
          <a:p>
            <a:pPr lvl="1"/>
            <a:r>
              <a:rPr lang="en-US" dirty="0" smtClean="0"/>
              <a:t>Type 1 &amp; 2 clones are “the worst of the bad smells,” but</a:t>
            </a:r>
          </a:p>
          <a:p>
            <a:pPr lvl="1"/>
            <a:r>
              <a:rPr lang="en-US" dirty="0" smtClean="0"/>
              <a:t>Type 3 can be a good thing</a:t>
            </a:r>
          </a:p>
          <a:p>
            <a:pPr lvl="2"/>
            <a:r>
              <a:rPr lang="en-US" dirty="0" smtClean="0"/>
              <a:t>Avoid the need for general and complex code as an alternative</a:t>
            </a:r>
          </a:p>
          <a:p>
            <a:r>
              <a:rPr lang="en-US" dirty="0" smtClean="0"/>
              <a:t>Everyone agrees that “clone detection” is important!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878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Koschke</a:t>
            </a:r>
            <a:r>
              <a:rPr lang="en-US" dirty="0"/>
              <a:t>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Studies of cloning evolution found that –</a:t>
            </a:r>
          </a:p>
          <a:p>
            <a:pPr lvl="1"/>
            <a:r>
              <a:rPr lang="en-US" dirty="0" smtClean="0"/>
              <a:t>The number of clones from release to release was predictable</a:t>
            </a:r>
          </a:p>
          <a:p>
            <a:pPr lvl="2"/>
            <a:r>
              <a:rPr lang="en-US" dirty="0" smtClean="0"/>
              <a:t>Doesn’t occur in peaks, but</a:t>
            </a:r>
          </a:p>
          <a:p>
            <a:pPr lvl="2"/>
            <a:r>
              <a:rPr lang="en-US" dirty="0" smtClean="0"/>
              <a:t>Does grow over time – 17%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22% in Linux kernel, 1994 </a:t>
            </a:r>
            <a:r>
              <a:rPr lang="en-US" dirty="0" smtClean="0">
                <a:sym typeface="Wingdings" pitchFamily="2" charset="2"/>
              </a:rPr>
              <a:t> 2004.</a:t>
            </a:r>
            <a:endParaRPr lang="en-US" dirty="0" smtClean="0"/>
          </a:p>
          <a:p>
            <a:pPr lvl="1"/>
            <a:r>
              <a:rPr lang="en-US" dirty="0" smtClean="0"/>
              <a:t>Clones tended to occur within the same subsystem</a:t>
            </a:r>
          </a:p>
          <a:p>
            <a:pPr lvl="1"/>
            <a:r>
              <a:rPr lang="en-US" dirty="0" smtClean="0"/>
              <a:t>With refactoring practices, many clones exist only for a short period of time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547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paper you read on product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Oliveira, et al, “A variability management process for software product lines”:</a:t>
            </a:r>
          </a:p>
          <a:p>
            <a:r>
              <a:rPr lang="en-US" dirty="0" smtClean="0"/>
              <a:t>The product </a:t>
            </a:r>
            <a:r>
              <a:rPr lang="en-US" dirty="0"/>
              <a:t>line approach (PL) </a:t>
            </a:r>
            <a:r>
              <a:rPr lang="en-US" dirty="0" smtClean="0"/>
              <a:t>gives </a:t>
            </a:r>
            <a:r>
              <a:rPr lang="en-US" dirty="0"/>
              <a:t>specific products from a set </a:t>
            </a:r>
            <a:r>
              <a:rPr lang="en-US" dirty="0" smtClean="0"/>
              <a:t>of core </a:t>
            </a:r>
            <a:r>
              <a:rPr lang="en-US" dirty="0"/>
              <a:t>assets for a given domain. </a:t>
            </a:r>
            <a:endParaRPr lang="en-US" dirty="0" smtClean="0"/>
          </a:p>
          <a:p>
            <a:r>
              <a:rPr lang="en-US" dirty="0" smtClean="0"/>
              <a:t>Applicable </a:t>
            </a:r>
            <a:r>
              <a:rPr lang="en-US" dirty="0"/>
              <a:t>to domains in which products have </a:t>
            </a:r>
            <a:r>
              <a:rPr lang="en-US" dirty="0" smtClean="0"/>
              <a:t>been well-defined</a:t>
            </a:r>
            <a:endParaRPr lang="en-US" dirty="0"/>
          </a:p>
          <a:p>
            <a:r>
              <a:rPr lang="en-US" dirty="0" smtClean="0"/>
              <a:t>Need to have variability management.</a:t>
            </a:r>
          </a:p>
          <a:p>
            <a:r>
              <a:rPr lang="en-US" dirty="0" smtClean="0"/>
              <a:t>UML is a good tool for such analysis.  </a:t>
            </a:r>
          </a:p>
          <a:p>
            <a:pPr lvl="1"/>
            <a:r>
              <a:rPr lang="en-US" dirty="0" smtClean="0"/>
              <a:t>In their study, this </a:t>
            </a:r>
            <a:r>
              <a:rPr lang="en-US" dirty="0"/>
              <a:t>made explicit </a:t>
            </a:r>
            <a:r>
              <a:rPr lang="en-US" dirty="0" smtClean="0"/>
              <a:t>a higher </a:t>
            </a:r>
            <a:r>
              <a:rPr lang="en-US" dirty="0"/>
              <a:t>number of </a:t>
            </a:r>
            <a:r>
              <a:rPr lang="en-US" dirty="0" err="1" smtClean="0"/>
              <a:t>variabilities</a:t>
            </a:r>
            <a:r>
              <a:rPr lang="en-US" dirty="0" smtClean="0"/>
              <a:t>, and</a:t>
            </a:r>
          </a:p>
          <a:p>
            <a:pPr lvl="1"/>
            <a:r>
              <a:rPr lang="en-US" dirty="0" smtClean="0"/>
              <a:t>It offered </a:t>
            </a:r>
            <a:r>
              <a:rPr lang="en-US" dirty="0"/>
              <a:t>better support for </a:t>
            </a:r>
            <a:r>
              <a:rPr lang="en-US" dirty="0" smtClean="0"/>
              <a:t>variability tracing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8182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Other approaches to evolvable products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Improving product </a:t>
            </a:r>
            <a:r>
              <a:rPr lang="en-US" dirty="0" err="1" smtClean="0"/>
              <a:t>evolvability</a:t>
            </a:r>
            <a:r>
              <a:rPr lang="en-US" dirty="0" smtClean="0"/>
              <a:t> through refactoring –</a:t>
            </a:r>
          </a:p>
          <a:p>
            <a:pPr lvl="1"/>
            <a:r>
              <a:rPr lang="en-US" dirty="0" smtClean="0"/>
              <a:t>See Fowler!</a:t>
            </a:r>
          </a:p>
          <a:p>
            <a:r>
              <a:rPr lang="en-US" dirty="0" smtClean="0"/>
              <a:t>Improving product </a:t>
            </a:r>
            <a:r>
              <a:rPr lang="en-US" dirty="0" err="1" smtClean="0"/>
              <a:t>evolvability</a:t>
            </a:r>
            <a:r>
              <a:rPr lang="en-US" dirty="0" smtClean="0"/>
              <a:t> through use of frameworks –</a:t>
            </a:r>
          </a:p>
          <a:p>
            <a:pPr lvl="1"/>
            <a:r>
              <a:rPr lang="en-US" dirty="0" smtClean="0"/>
              <a:t>Discussed in 574 – See </a:t>
            </a:r>
            <a:r>
              <a:rPr lang="en-US" dirty="0" err="1" smtClean="0"/>
              <a:t>Larman</a:t>
            </a:r>
            <a:r>
              <a:rPr lang="en-US" dirty="0" smtClean="0"/>
              <a:t>!</a:t>
            </a:r>
          </a:p>
          <a:p>
            <a:r>
              <a:rPr lang="en-US" dirty="0" smtClean="0"/>
              <a:t>Highlighting points of variation and making them easy to change –</a:t>
            </a:r>
          </a:p>
          <a:p>
            <a:pPr lvl="1"/>
            <a:r>
              <a:rPr lang="en-US" dirty="0" smtClean="0"/>
              <a:t>See Feathers!</a:t>
            </a:r>
          </a:p>
          <a:p>
            <a:pPr lvl="1"/>
            <a:r>
              <a:rPr lang="en-US" dirty="0" smtClean="0"/>
              <a:t>Includes discussing parameterization, etc.</a:t>
            </a:r>
          </a:p>
          <a:p>
            <a:r>
              <a:rPr lang="en-US" dirty="0" smtClean="0"/>
              <a:t>Improving product </a:t>
            </a:r>
            <a:r>
              <a:rPr lang="en-US" dirty="0" err="1" smtClean="0"/>
              <a:t>evolvability</a:t>
            </a:r>
            <a:r>
              <a:rPr lang="en-US" dirty="0" smtClean="0"/>
              <a:t> through having the right architecture – and maintaining it –</a:t>
            </a:r>
          </a:p>
          <a:p>
            <a:pPr lvl="1"/>
            <a:r>
              <a:rPr lang="en-US" dirty="0" smtClean="0"/>
              <a:t>To be discussed in 577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623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smtClean="0"/>
              <a:t>approaches,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Luer</a:t>
            </a:r>
            <a:r>
              <a:rPr lang="en-US" sz="2000" dirty="0" smtClean="0"/>
              <a:t> argues that two recent trends have changed the meaning </a:t>
            </a:r>
            <a:r>
              <a:rPr lang="en-US" sz="2000" dirty="0" smtClean="0"/>
              <a:t>`of </a:t>
            </a:r>
            <a:r>
              <a:rPr lang="en-US" sz="2000" dirty="0" err="1" smtClean="0"/>
              <a:t>evolvability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Increasingly </a:t>
            </a:r>
            <a:r>
              <a:rPr lang="en-US" sz="2000" dirty="0" err="1" smtClean="0"/>
              <a:t>interchaneagable</a:t>
            </a:r>
            <a:r>
              <a:rPr lang="en-US" sz="2000" dirty="0" smtClean="0"/>
              <a:t> </a:t>
            </a:r>
            <a:r>
              <a:rPr lang="en-US" sz="2000" dirty="0" smtClean="0"/>
              <a:t>components</a:t>
            </a:r>
          </a:p>
          <a:p>
            <a:pPr lvl="1"/>
            <a:r>
              <a:rPr lang="en-US" sz="2000" dirty="0" smtClean="0"/>
              <a:t>Increasing component distance (for physical distribution)</a:t>
            </a:r>
          </a:p>
          <a:p>
            <a:r>
              <a:rPr lang="en-US" sz="2000" dirty="0" smtClean="0"/>
              <a:t>Changes focus from design-time </a:t>
            </a:r>
            <a:r>
              <a:rPr lang="en-US" sz="2000" dirty="0" err="1" smtClean="0"/>
              <a:t>evolvability</a:t>
            </a:r>
            <a:r>
              <a:rPr lang="en-US" sz="2000" dirty="0" smtClean="0"/>
              <a:t> to deployment-time </a:t>
            </a:r>
            <a:r>
              <a:rPr lang="en-US" sz="2000" dirty="0" err="1" smtClean="0"/>
              <a:t>evolvability</a:t>
            </a:r>
            <a:endParaRPr lang="en-US" sz="2000" dirty="0" smtClean="0"/>
          </a:p>
          <a:p>
            <a:r>
              <a:rPr lang="en-US" sz="2000" dirty="0" smtClean="0"/>
              <a:t>In Service Oriented Architectures (SOAs), there’s lots of discussion of plugging-in what you need at the time, from available products that have anticipated your needs.</a:t>
            </a:r>
          </a:p>
          <a:p>
            <a:pPr lvl="1"/>
            <a:r>
              <a:rPr lang="en-US" sz="2000" dirty="0" smtClean="0"/>
              <a:t>Sounds great from the user’s perspective</a:t>
            </a:r>
          </a:p>
          <a:p>
            <a:pPr lvl="1"/>
            <a:r>
              <a:rPr lang="en-US" sz="2000" dirty="0" smtClean="0"/>
              <a:t>Another 577 topic!</a:t>
            </a:r>
          </a:p>
          <a:p>
            <a:r>
              <a:rPr lang="en-US" sz="2000" dirty="0" smtClean="0"/>
              <a:t>Research contributions arrive from metaphors</a:t>
            </a:r>
            <a:r>
              <a:rPr lang="en-US" sz="2000" dirty="0"/>
              <a:t>, </a:t>
            </a:r>
            <a:r>
              <a:rPr lang="en-US" sz="2000" dirty="0" smtClean="0"/>
              <a:t>new tools</a:t>
            </a:r>
            <a:r>
              <a:rPr lang="en-US" sz="2000" dirty="0"/>
              <a:t>, models, and </a:t>
            </a:r>
            <a:r>
              <a:rPr lang="en-US" sz="2000" dirty="0" smtClean="0"/>
              <a:t>runtime evolution theories.</a:t>
            </a:r>
          </a:p>
          <a:p>
            <a:r>
              <a:rPr lang="en-US" sz="2000" dirty="0" smtClean="0"/>
              <a:t>Software product evolution remains a very pragmatic area of study, driven by real costs and needs.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6940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 you read on </a:t>
            </a:r>
            <a:r>
              <a:rPr lang="en-US" dirty="0" err="1" smtClean="0"/>
              <a:t>evolvability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Anda</a:t>
            </a:r>
            <a:r>
              <a:rPr lang="en-US" dirty="0" smtClean="0"/>
              <a:t>, “Assessment of software system </a:t>
            </a:r>
            <a:r>
              <a:rPr lang="en-US" dirty="0" err="1" smtClean="0"/>
              <a:t>evolvability</a:t>
            </a:r>
            <a:r>
              <a:rPr lang="en-US" dirty="0" smtClean="0"/>
              <a:t>”:</a:t>
            </a:r>
          </a:p>
          <a:p>
            <a:endParaRPr lang="en-US" dirty="0"/>
          </a:p>
          <a:p>
            <a:r>
              <a:rPr lang="en-US" dirty="0"/>
              <a:t>E</a:t>
            </a:r>
            <a:r>
              <a:rPr lang="en-US" dirty="0" smtClean="0"/>
              <a:t>ase </a:t>
            </a:r>
            <a:r>
              <a:rPr lang="en-US" dirty="0"/>
              <a:t>of further development, of </a:t>
            </a:r>
            <a:r>
              <a:rPr lang="en-US" dirty="0" smtClean="0"/>
              <a:t>software systems, </a:t>
            </a:r>
            <a:r>
              <a:rPr lang="en-US" dirty="0"/>
              <a:t>is difficult to </a:t>
            </a:r>
            <a:r>
              <a:rPr lang="en-US" dirty="0" smtClean="0"/>
              <a:t>assess</a:t>
            </a:r>
          </a:p>
          <a:p>
            <a:r>
              <a:rPr lang="en-US" dirty="0" smtClean="0"/>
              <a:t>Existing </a:t>
            </a:r>
            <a:r>
              <a:rPr lang="en-US" dirty="0"/>
              <a:t>studies have investigated the relations between particular software metrics and effort on evolving individual </a:t>
            </a:r>
            <a:r>
              <a:rPr lang="en-US" dirty="0" smtClean="0"/>
              <a:t>classes.</a:t>
            </a:r>
          </a:p>
          <a:p>
            <a:r>
              <a:rPr lang="en-US" dirty="0"/>
              <a:t>L</a:t>
            </a:r>
            <a:r>
              <a:rPr lang="en-US" dirty="0" smtClean="0"/>
              <a:t>ittle </a:t>
            </a:r>
            <a:r>
              <a:rPr lang="en-US" dirty="0"/>
              <a:t>attention has been given to methods for assessing and measuring </a:t>
            </a:r>
            <a:r>
              <a:rPr lang="en-US" dirty="0" err="1"/>
              <a:t>evolvability</a:t>
            </a:r>
            <a:r>
              <a:rPr lang="en-US" dirty="0"/>
              <a:t> of complete software </a:t>
            </a:r>
            <a:r>
              <a:rPr lang="en-US" dirty="0" smtClean="0"/>
              <a:t>systems: </a:t>
            </a:r>
          </a:p>
          <a:p>
            <a:pPr lvl="1"/>
            <a:r>
              <a:rPr lang="en-US" dirty="0" smtClean="0"/>
              <a:t>Concluded that doing this </a:t>
            </a:r>
            <a:r>
              <a:rPr lang="en-US" dirty="0"/>
              <a:t>should use a combination of structural code measures and expert assessments. </a:t>
            </a:r>
            <a:endParaRPr lang="en-US" dirty="0" smtClean="0"/>
          </a:p>
          <a:p>
            <a:pPr lvl="1"/>
            <a:r>
              <a:rPr lang="en-US" dirty="0" smtClean="0"/>
              <a:t>Used a </a:t>
            </a:r>
            <a:r>
              <a:rPr lang="en-US" dirty="0"/>
              <a:t>case study assessing the </a:t>
            </a:r>
            <a:r>
              <a:rPr lang="en-US" dirty="0" err="1"/>
              <a:t>evolvability</a:t>
            </a:r>
            <a:r>
              <a:rPr lang="en-US" dirty="0"/>
              <a:t> of four functionally equivalent systems.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paper also gives with directions for future work on </a:t>
            </a:r>
            <a:r>
              <a:rPr lang="en-US" dirty="0" err="1"/>
              <a:t>evolvability</a:t>
            </a:r>
            <a:r>
              <a:rPr lang="en-US" dirty="0"/>
              <a:t> </a:t>
            </a:r>
            <a:r>
              <a:rPr lang="en-US" dirty="0" smtClean="0"/>
              <a:t>assessments – need to pin down what the term even means!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55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just saw…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week 7’s discussions:</a:t>
            </a:r>
          </a:p>
          <a:p>
            <a:r>
              <a:rPr lang="en-US" dirty="0" err="1" smtClean="0"/>
              <a:t>Jarzabek’s</a:t>
            </a:r>
            <a:r>
              <a:rPr lang="en-US" dirty="0" smtClean="0"/>
              <a:t> approach to controlling software evolution by a “mixed approach” to defining features and generating them.</a:t>
            </a:r>
          </a:p>
          <a:p>
            <a:pPr lvl="1"/>
            <a:r>
              <a:rPr lang="en-US" dirty="0" smtClean="0"/>
              <a:t>Based on the problem of having unnecessary complexity in the solution as it evolves over time</a:t>
            </a:r>
          </a:p>
          <a:p>
            <a:r>
              <a:rPr lang="en-US" dirty="0" smtClean="0"/>
              <a:t>But there are other ways to skin a cat…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257800"/>
            <a:ext cx="1905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8087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underlying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“There </a:t>
            </a:r>
            <a:r>
              <a:rPr lang="en-US" dirty="0"/>
              <a:t>is nothing to keep </a:t>
            </a:r>
            <a:r>
              <a:rPr lang="en-US" dirty="0" smtClean="0"/>
              <a:t>the developer </a:t>
            </a:r>
            <a:r>
              <a:rPr lang="en-US" dirty="0"/>
              <a:t>from changing the reused code once it has been </a:t>
            </a:r>
            <a:r>
              <a:rPr lang="en-US" dirty="0" smtClean="0"/>
              <a:t>pasted” – Chris </a:t>
            </a:r>
            <a:r>
              <a:rPr lang="en-US" dirty="0" err="1" smtClean="0"/>
              <a:t>Luer</a:t>
            </a:r>
            <a:r>
              <a:rPr lang="en-US" dirty="0" smtClean="0"/>
              <a:t>, 2001.</a:t>
            </a:r>
          </a:p>
          <a:p>
            <a:r>
              <a:rPr lang="en-US" dirty="0" smtClean="0"/>
              <a:t>Software </a:t>
            </a:r>
            <a:r>
              <a:rPr lang="en-US" dirty="0"/>
              <a:t>evolution evolves as the very notion of software </a:t>
            </a:r>
            <a:r>
              <a:rPr lang="en-US" dirty="0" smtClean="0"/>
              <a:t>evolves itself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Computer </a:t>
            </a:r>
            <a:r>
              <a:rPr lang="en-US" dirty="0"/>
              <a:t>scientists have traditionally considered </a:t>
            </a:r>
            <a:r>
              <a:rPr lang="en-US" dirty="0" smtClean="0"/>
              <a:t>software as </a:t>
            </a:r>
            <a:r>
              <a:rPr lang="en-US" dirty="0"/>
              <a:t>a static and mathematical object.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initial and narrow </a:t>
            </a:r>
            <a:r>
              <a:rPr lang="en-US" dirty="0" smtClean="0"/>
              <a:t>view needs </a:t>
            </a:r>
            <a:r>
              <a:rPr lang="en-US" dirty="0"/>
              <a:t>to be dramatically revised if we want to fully </a:t>
            </a:r>
            <a:r>
              <a:rPr lang="en-US" dirty="0" smtClean="0"/>
              <a:t>understand what </a:t>
            </a:r>
            <a:r>
              <a:rPr lang="en-US" dirty="0"/>
              <a:t>software really is in practice.</a:t>
            </a:r>
          </a:p>
        </p:txBody>
      </p:sp>
    </p:spTree>
    <p:extLst>
      <p:ext uri="{BB962C8B-B14F-4D97-AF65-F5344CB8AC3E}">
        <p14:creationId xmlns:p14="http://schemas.microsoft.com/office/powerpoint/2010/main" val="402758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Product lines = “Load lines” in configuration management  - A problem!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Also called “code lines”</a:t>
            </a:r>
            <a:endParaRPr lang="en-US" b="1" dirty="0" smtClean="0"/>
          </a:p>
          <a:p>
            <a:r>
              <a:rPr lang="en-US" b="1" dirty="0" smtClean="0"/>
              <a:t>For one product:  </a:t>
            </a:r>
            <a:r>
              <a:rPr lang="en-US" dirty="0" smtClean="0"/>
              <a:t>What goes into a particular release for a particular customer or group of customers at a given time?</a:t>
            </a:r>
          </a:p>
          <a:p>
            <a:r>
              <a:rPr lang="en-US" dirty="0" smtClean="0"/>
              <a:t>We know there are issues with the time part:</a:t>
            </a:r>
          </a:p>
          <a:p>
            <a:pPr lvl="1"/>
            <a:r>
              <a:rPr lang="en-US" dirty="0" smtClean="0"/>
              <a:t>What goes into Release 1.2.45  </a:t>
            </a:r>
            <a:r>
              <a:rPr lang="en-US" dirty="0" err="1" smtClean="0"/>
              <a:t>vs</a:t>
            </a:r>
            <a:r>
              <a:rPr lang="en-US" dirty="0" smtClean="0"/>
              <a:t> the next release?</a:t>
            </a:r>
          </a:p>
          <a:p>
            <a:pPr lvl="2"/>
            <a:r>
              <a:rPr lang="en-US" dirty="0" smtClean="0"/>
              <a:t>“What’s ready?”</a:t>
            </a:r>
          </a:p>
          <a:p>
            <a:pPr lvl="2"/>
            <a:r>
              <a:rPr lang="en-US" dirty="0" smtClean="0"/>
              <a:t>“What’s important?”</a:t>
            </a:r>
          </a:p>
          <a:p>
            <a:r>
              <a:rPr lang="en-US" dirty="0" smtClean="0"/>
              <a:t>And – as soon as it’s not the same for everyone, at least at one time, you have the “</a:t>
            </a:r>
            <a:r>
              <a:rPr lang="en-US" b="1" dirty="0" smtClean="0"/>
              <a:t>product lines</a:t>
            </a:r>
            <a:r>
              <a:rPr lang="en-US" dirty="0" smtClean="0"/>
              <a:t>”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thing only different…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When you have multiple, closely-related products as the user uses them</a:t>
            </a:r>
            <a:r>
              <a:rPr lang="en-US" dirty="0" smtClean="0"/>
              <a:t>, so they need commonalities from that perspective:</a:t>
            </a:r>
          </a:p>
          <a:p>
            <a:pPr lvl="1"/>
            <a:r>
              <a:rPr lang="en-US" dirty="0" smtClean="0"/>
              <a:t>Say, 5 products for the same customer, which are supposed to work together, and</a:t>
            </a:r>
          </a:p>
          <a:p>
            <a:pPr lvl="1"/>
            <a:r>
              <a:rPr lang="en-US" dirty="0" smtClean="0"/>
              <a:t>All 5 sit in the same labs, and the same admin/technician ends-up as the operator for all 5, and </a:t>
            </a:r>
          </a:p>
          <a:p>
            <a:pPr lvl="1"/>
            <a:r>
              <a:rPr lang="en-US" dirty="0" smtClean="0"/>
              <a:t>He/she’d like one common interface for lots of reasons, and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“No </a:t>
            </a:r>
            <a:r>
              <a:rPr lang="en-US" dirty="0" smtClean="0"/>
              <a:t>can </a:t>
            </a:r>
            <a:r>
              <a:rPr lang="en-US" dirty="0" smtClean="0"/>
              <a:t>do” </a:t>
            </a:r>
            <a:r>
              <a:rPr lang="en-US" dirty="0" smtClean="0"/>
              <a:t>because they all were done by different groups at different times, not anticipating this.</a:t>
            </a:r>
          </a:p>
          <a:p>
            <a:r>
              <a:rPr lang="en-US" dirty="0" smtClean="0"/>
              <a:t>So, you should’ve had some common software in these, but didn’t.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640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Products that should form some software “suite” from the development perspective</a:t>
            </a:r>
            <a:r>
              <a:rPr lang="en-US" dirty="0" smtClean="0"/>
              <a:t>, like –</a:t>
            </a:r>
          </a:p>
          <a:p>
            <a:pPr lvl="1"/>
            <a:r>
              <a:rPr lang="en-US" dirty="0" smtClean="0"/>
              <a:t>Photoshop, and </a:t>
            </a:r>
          </a:p>
          <a:p>
            <a:pPr lvl="1"/>
            <a:r>
              <a:rPr lang="en-US" dirty="0" smtClean="0"/>
              <a:t>Dreamweaver</a:t>
            </a:r>
          </a:p>
          <a:p>
            <a:r>
              <a:rPr lang="en-US" dirty="0" smtClean="0"/>
              <a:t>And </a:t>
            </a:r>
            <a:r>
              <a:rPr lang="en-US" dirty="0" smtClean="0"/>
              <a:t>they </a:t>
            </a:r>
            <a:r>
              <a:rPr lang="en-US" dirty="0" smtClean="0"/>
              <a:t>ought to have lots of common underlying software, so as to make their ongoing development simplified.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Compare file menus…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143000"/>
            <a:ext cx="2755900" cy="55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27559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6600" y="1600200"/>
            <a:ext cx="18261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/>
              <a:buChar char="ß"/>
            </a:pPr>
            <a:r>
              <a:rPr lang="en-US" sz="1800" dirty="0" smtClean="0">
                <a:sym typeface="Wingdings" pitchFamily="2" charset="2"/>
              </a:rPr>
              <a:t>Dreamweaver</a:t>
            </a:r>
          </a:p>
          <a:p>
            <a:endParaRPr lang="en-US" sz="1800" dirty="0" smtClean="0">
              <a:sym typeface="Wingdings" pitchFamily="2" charset="2"/>
            </a:endParaRPr>
          </a:p>
          <a:p>
            <a:r>
              <a:rPr lang="en-US" sz="1800" dirty="0" smtClean="0">
                <a:sym typeface="Wingdings" pitchFamily="2" charset="2"/>
              </a:rPr>
              <a:t>      Photoshop 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0247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Here’s the approach most people now take to producing multiple, related products at the same time.</a:t>
            </a:r>
          </a:p>
          <a:p>
            <a:pPr lvl="1"/>
            <a:r>
              <a:rPr lang="en-US" sz="2000" dirty="0" smtClean="0"/>
              <a:t>This includes, especially, multiple versions of the same product, intended for different customers.</a:t>
            </a:r>
            <a:endParaRPr lang="en-US" sz="2000" dirty="0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148460" y="4972050"/>
            <a:ext cx="176682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dirty="0"/>
              <a:t>Develop core </a:t>
            </a:r>
          </a:p>
          <a:p>
            <a:pPr algn="ctr" eaLnBrk="1" hangingPunct="1"/>
            <a:r>
              <a:rPr lang="en-US" sz="2000" dirty="0"/>
              <a:t>product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2533650" y="3124200"/>
            <a:ext cx="226536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/>
              <a:t>Develop product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411538" y="4140200"/>
            <a:ext cx="226536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/>
              <a:t>Develop product 2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976688" y="5202237"/>
            <a:ext cx="226536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/>
              <a:t>Develop product 3</a:t>
            </a: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901825" y="4897437"/>
            <a:ext cx="1335088" cy="812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CORE</a:t>
            </a: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3016250" y="3536950"/>
            <a:ext cx="928688" cy="565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1-Spl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3894138" y="4581525"/>
            <a:ext cx="928687" cy="565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2-Spl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4516438" y="5603875"/>
            <a:ext cx="928687" cy="565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3-Spl</a:t>
            </a:r>
          </a:p>
        </p:txBody>
      </p:sp>
      <p:cxnSp>
        <p:nvCxnSpPr>
          <p:cNvPr id="12" name="AutoShape 19"/>
          <p:cNvCxnSpPr>
            <a:cxnSpLocks noChangeShapeType="1"/>
            <a:stCxn id="8" idx="0"/>
            <a:endCxn id="9" idx="1"/>
          </p:cNvCxnSpPr>
          <p:nvPr/>
        </p:nvCxnSpPr>
        <p:spPr bwMode="auto">
          <a:xfrm flipV="1">
            <a:off x="2570163" y="3819525"/>
            <a:ext cx="446087" cy="1077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20"/>
          <p:cNvCxnSpPr>
            <a:cxnSpLocks noChangeShapeType="1"/>
            <a:stCxn id="8" idx="3"/>
            <a:endCxn id="10" idx="1"/>
          </p:cNvCxnSpPr>
          <p:nvPr/>
        </p:nvCxnSpPr>
        <p:spPr bwMode="auto">
          <a:xfrm flipV="1">
            <a:off x="3236913" y="4864100"/>
            <a:ext cx="657225" cy="439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21"/>
          <p:cNvCxnSpPr>
            <a:cxnSpLocks noChangeShapeType="1"/>
            <a:stCxn id="8" idx="3"/>
            <a:endCxn id="11" idx="1"/>
          </p:cNvCxnSpPr>
          <p:nvPr/>
        </p:nvCxnSpPr>
        <p:spPr bwMode="auto">
          <a:xfrm>
            <a:off x="3236913" y="5303837"/>
            <a:ext cx="1279525" cy="582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22"/>
          <p:cNvCxnSpPr>
            <a:cxnSpLocks noChangeShapeType="1"/>
            <a:stCxn id="9" idx="3"/>
          </p:cNvCxnSpPr>
          <p:nvPr/>
        </p:nvCxnSpPr>
        <p:spPr bwMode="auto">
          <a:xfrm>
            <a:off x="3944938" y="3819525"/>
            <a:ext cx="3675062" cy="19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23"/>
          <p:cNvCxnSpPr>
            <a:cxnSpLocks noChangeShapeType="1"/>
          </p:cNvCxnSpPr>
          <p:nvPr/>
        </p:nvCxnSpPr>
        <p:spPr bwMode="auto">
          <a:xfrm>
            <a:off x="4811713" y="4857750"/>
            <a:ext cx="27463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24"/>
          <p:cNvCxnSpPr>
            <a:cxnSpLocks noChangeShapeType="1"/>
          </p:cNvCxnSpPr>
          <p:nvPr/>
        </p:nvCxnSpPr>
        <p:spPr bwMode="auto">
          <a:xfrm>
            <a:off x="5449888" y="5910262"/>
            <a:ext cx="21367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7543800" y="3846255"/>
            <a:ext cx="1036637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dirty="0"/>
              <a:t>= 4</a:t>
            </a:r>
          </a:p>
          <a:p>
            <a:pPr algn="ctr" eaLnBrk="1" hangingPunct="1"/>
            <a:r>
              <a:rPr lang="en-US" sz="2000" dirty="0"/>
              <a:t>“load</a:t>
            </a:r>
          </a:p>
          <a:p>
            <a:pPr algn="ctr" eaLnBrk="1" hangingPunct="1"/>
            <a:r>
              <a:rPr lang="en-US" sz="2000" dirty="0"/>
              <a:t>lines”</a:t>
            </a:r>
          </a:p>
          <a:p>
            <a:pPr algn="ctr" eaLnBrk="1" hangingPunct="1"/>
            <a:r>
              <a:rPr lang="en-US" sz="2000" dirty="0"/>
              <a:t>that</a:t>
            </a:r>
          </a:p>
          <a:p>
            <a:pPr algn="ctr" eaLnBrk="1" hangingPunct="1"/>
            <a:r>
              <a:rPr lang="en-US" sz="2000" dirty="0"/>
              <a:t>are</a:t>
            </a:r>
          </a:p>
          <a:p>
            <a:pPr algn="ctr" eaLnBrk="1" hangingPunct="1"/>
            <a:r>
              <a:rPr lang="en-US" sz="2000" dirty="0"/>
              <a:t>better</a:t>
            </a:r>
          </a:p>
          <a:p>
            <a:pPr algn="ctr" eaLnBrk="1" hangingPunct="1"/>
            <a:r>
              <a:rPr lang="en-US" sz="2000" dirty="0"/>
              <a:t>than</a:t>
            </a:r>
          </a:p>
          <a:p>
            <a:pPr algn="ctr" eaLnBrk="1" hangingPunct="1"/>
            <a:r>
              <a:rPr lang="en-US" sz="2000" dirty="0"/>
              <a:t>3 !</a:t>
            </a:r>
          </a:p>
        </p:txBody>
      </p:sp>
      <p:cxnSp>
        <p:nvCxnSpPr>
          <p:cNvPr id="19" name="AutoShape 26"/>
          <p:cNvCxnSpPr>
            <a:cxnSpLocks noChangeShapeType="1"/>
            <a:stCxn id="8" idx="2"/>
          </p:cNvCxnSpPr>
          <p:nvPr/>
        </p:nvCxnSpPr>
        <p:spPr bwMode="auto">
          <a:xfrm rot="16200000" flipH="1">
            <a:off x="4287838" y="3992562"/>
            <a:ext cx="573088" cy="40084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6526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you really have…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Fan-in of code for a “build,” from various organizations and outside sources, and</a:t>
            </a:r>
          </a:p>
          <a:p>
            <a:r>
              <a:rPr lang="en-US" dirty="0" smtClean="0"/>
              <a:t>Fan-out of most of the modules into multiple destinations (products or versions)!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018547"/>
            <a:ext cx="30575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53000" y="3886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Keeping complex build processes straight requires the establishment of policies, and of automation implementing those – like “when code has to arrive for final testing, to be included in a release.”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062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product lines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to spend time finding commonalities</a:t>
            </a:r>
          </a:p>
          <a:p>
            <a:pPr lvl="1"/>
            <a:r>
              <a:rPr lang="en-US" dirty="0" smtClean="0"/>
              <a:t>Be sure these are “done” only once</a:t>
            </a:r>
          </a:p>
          <a:p>
            <a:r>
              <a:rPr lang="en-US" dirty="0" smtClean="0"/>
              <a:t>That means, your configuration management system has to be smart enough to merge:</a:t>
            </a:r>
          </a:p>
          <a:p>
            <a:pPr lvl="1"/>
            <a:r>
              <a:rPr lang="en-US" dirty="0" smtClean="0"/>
              <a:t>Common parts from where they are, with</a:t>
            </a:r>
          </a:p>
          <a:p>
            <a:pPr lvl="1"/>
            <a:r>
              <a:rPr lang="en-US" dirty="0" smtClean="0"/>
              <a:t>The special parts that make this “product”</a:t>
            </a:r>
          </a:p>
          <a:p>
            <a:r>
              <a:rPr lang="en-US" dirty="0" smtClean="0"/>
              <a:t>This “build” process happens over and over</a:t>
            </a:r>
          </a:p>
          <a:p>
            <a:pPr lvl="1"/>
            <a:r>
              <a:rPr lang="en-US" dirty="0" smtClean="0"/>
              <a:t>For testing, as well as sending to 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2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47997</TotalTime>
  <Words>1607</Words>
  <Application>Microsoft Office PowerPoint</Application>
  <PresentationFormat>On-screen Show (4:3)</PresentationFormat>
  <Paragraphs>175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Software Maintenance and Evolution CSSE 575: Session 8, Part 1  Evolvable Products and Intro to Software Product Lines</vt:lpstr>
      <vt:lpstr>We just saw…</vt:lpstr>
      <vt:lpstr>Product lines = “Load lines” in configuration management  - A problem!</vt:lpstr>
      <vt:lpstr>Same thing only different…</vt:lpstr>
      <vt:lpstr>Or,</vt:lpstr>
      <vt:lpstr>Compare file menus…</vt:lpstr>
      <vt:lpstr>Product Lines</vt:lpstr>
      <vt:lpstr>So, you really have…</vt:lpstr>
      <vt:lpstr>What makes product lines work?</vt:lpstr>
      <vt:lpstr>How do you, the developer, manage  what’s “common” vs what’s “different”?</vt:lpstr>
      <vt:lpstr>This is another way to see…</vt:lpstr>
      <vt:lpstr>Wait, wait – one more view of clones</vt:lpstr>
      <vt:lpstr>Koschke, cntd</vt:lpstr>
      <vt:lpstr>Koschke, cntd</vt:lpstr>
      <vt:lpstr>Koschke, cntd</vt:lpstr>
      <vt:lpstr>The paper you read on product lines</vt:lpstr>
      <vt:lpstr>Other approaches to evolvable products</vt:lpstr>
      <vt:lpstr>Other approaches, cntd</vt:lpstr>
      <vt:lpstr>The paper you read on evolvability</vt:lpstr>
      <vt:lpstr>The underlying issues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271</cp:revision>
  <cp:lastPrinted>2010-05-13T14:23:20Z</cp:lastPrinted>
  <dcterms:created xsi:type="dcterms:W3CDTF">2010-05-10T02:14:26Z</dcterms:created>
  <dcterms:modified xsi:type="dcterms:W3CDTF">2014-02-06T02:32:12Z</dcterms:modified>
</cp:coreProperties>
</file>