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3" r:id="rId18"/>
    <p:sldId id="274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8" r:id="rId28"/>
    <p:sldId id="287" r:id="rId29"/>
    <p:sldId id="285" r:id="rId30"/>
    <p:sldId id="278" r:id="rId31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7" autoAdjust="0"/>
    <p:restoredTop sz="81835" autoAdjust="0"/>
  </p:normalViewPr>
  <p:slideViewPr>
    <p:cSldViewPr>
      <p:cViewPr varScale="1">
        <p:scale>
          <a:sx n="69" d="100"/>
          <a:sy n="69" d="100"/>
        </p:scale>
        <p:origin x="-20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 of course, it’s still “</a:t>
            </a:r>
            <a:r>
              <a:rPr lang="en-US" dirty="0" err="1" smtClean="0"/>
              <a:t>researchy</a:t>
            </a:r>
            <a:r>
              <a:rPr lang="en-US" dirty="0" smtClean="0"/>
              <a:t>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“the lifecycle</a:t>
            </a:r>
            <a:r>
              <a:rPr lang="en-US" baseline="0" dirty="0" smtClean="0"/>
              <a:t> of any type of maintenance request.”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 taken in part from </a:t>
            </a:r>
            <a:r>
              <a:rPr lang="en-US" i="1" dirty="0" smtClean="0"/>
              <a:t>Effective</a:t>
            </a:r>
            <a:r>
              <a:rPr lang="en-US" i="1" baseline="0" dirty="0" smtClean="0"/>
              <a:t> Software Maintenance and Evolution: A Reuse-based approach</a:t>
            </a:r>
            <a:r>
              <a:rPr lang="en-US" baseline="0" dirty="0" smtClean="0"/>
              <a:t>, by Stanislaw </a:t>
            </a:r>
            <a:r>
              <a:rPr lang="en-US" baseline="0" dirty="0" err="1" smtClean="0"/>
              <a:t>Jarzabek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Auerbach</a:t>
            </a:r>
            <a:r>
              <a:rPr lang="en-US" baseline="0" dirty="0" smtClean="0"/>
              <a:t> Publications, ISBN 0-8493-3592-2.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See http://</a:t>
            </a:r>
            <a:r>
              <a:rPr lang="en-US" baseline="0" dirty="0" err="1" smtClean="0"/>
              <a:t>www.crcnetbase.com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doi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pdfplus</a:t>
            </a:r>
            <a:r>
              <a:rPr lang="en-US" baseline="0" dirty="0" smtClean="0"/>
              <a:t>/10.1201/9781420013115.fmatt.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Jarzabek</a:t>
            </a:r>
            <a:r>
              <a:rPr lang="en-US" dirty="0" smtClean="0"/>
              <a:t>, p. 122.</a:t>
            </a:r>
          </a:p>
          <a:p>
            <a:r>
              <a:rPr lang="en-US" dirty="0" smtClean="0"/>
              <a:t>The limitation</a:t>
            </a:r>
            <a:r>
              <a:rPr lang="en-US" baseline="0" dirty="0" smtClean="0"/>
              <a:t> of the problem complexity also was brought out in the paper you read on Measuring Evolution (see slide set 9-3).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3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http://xvcl.comp.nus.edu.sg/cms/index.php.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typical example of a system evolution path, for a fairly simple software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top-most x-frames contain the specs of</a:t>
            </a:r>
            <a:r>
              <a:rPr lang="en-US" baseline="0" dirty="0" smtClean="0"/>
              <a:t> how to build a specific FRS release.</a:t>
            </a:r>
          </a:p>
          <a:p>
            <a:r>
              <a:rPr lang="en-US" baseline="0" dirty="0" smtClean="0"/>
              <a:t>The XVCL processor interprets change specs and propagates the changes across the x-framework, producing custom component versions.</a:t>
            </a:r>
          </a:p>
          <a:p>
            <a:r>
              <a:rPr lang="en-US" baseline="0" dirty="0" smtClean="0"/>
              <a:t>It takes time to build the XVCL framework, in the middle, as well as the system itself!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1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solid lines are &lt;adapt&gt; commands.</a:t>
            </a:r>
          </a:p>
          <a:p>
            <a:r>
              <a:rPr lang="en-US" dirty="0" smtClean="0"/>
              <a:t>The dashed arrows link &lt;insert&gt; commands to matching &lt;break&gt; points.</a:t>
            </a:r>
          </a:p>
          <a:p>
            <a:r>
              <a:rPr lang="en-US" dirty="0" smtClean="0"/>
              <a:t>Custom operations for specific entities (e.g., </a:t>
            </a:r>
            <a:r>
              <a:rPr lang="en-US" dirty="0" err="1" smtClean="0"/>
              <a:t>CreateRes</a:t>
            </a:r>
            <a:r>
              <a:rPr lang="en-US" dirty="0" smtClean="0"/>
              <a:t>, </a:t>
            </a:r>
            <a:r>
              <a:rPr lang="en-US" dirty="0" err="1" smtClean="0"/>
              <a:t>CreateFac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CreateUser</a:t>
            </a:r>
            <a:r>
              <a:rPr lang="en-US" baseline="0" dirty="0" smtClean="0"/>
              <a:t>) are obtained by adapting generic operation x-frames (e.g., </a:t>
            </a:r>
            <a:r>
              <a:rPr lang="en-US" baseline="0" dirty="0" err="1" smtClean="0"/>
              <a:t>Create.gen</a:t>
            </a:r>
            <a:r>
              <a:rPr lang="en-US" baseline="0" dirty="0" smtClean="0"/>
              <a:t>).</a:t>
            </a:r>
          </a:p>
          <a:p>
            <a:r>
              <a:rPr lang="en-US" baseline="0" dirty="0" err="1" smtClean="0"/>
              <a:t>BuildOperations.x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Operation.x</a:t>
            </a:r>
            <a:r>
              <a:rPr lang="en-US" baseline="0" dirty="0" smtClean="0"/>
              <a:t> navigate the process of building operations.</a:t>
            </a:r>
          </a:p>
          <a:p>
            <a:r>
              <a:rPr lang="en-US" baseline="0" dirty="0" smtClean="0"/>
              <a:t>Changes specific to certain operations (like Create) are specified in </a:t>
            </a:r>
            <a:r>
              <a:rPr lang="en-US" baseline="0" dirty="0" err="1" smtClean="0"/>
              <a:t>BuildOperations.x</a:t>
            </a:r>
            <a:r>
              <a:rPr lang="en-US" baseline="0" dirty="0" smtClean="0"/>
              <a:t>.  For operation Create, we insert Create-specific changes into matching &lt;break&gt;s named </a:t>
            </a:r>
            <a:r>
              <a:rPr lang="en-US" baseline="0" dirty="0" err="1" smtClean="0"/>
              <a:t>For_Create</a:t>
            </a:r>
            <a:r>
              <a:rPr lang="en-US" baseline="0" dirty="0" smtClean="0"/>
              <a:t>, placed in x-frames </a:t>
            </a:r>
            <a:r>
              <a:rPr lang="en-US" baseline="0" dirty="0" err="1" smtClean="0"/>
              <a:t>Operation.gen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Create.gen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Changes specific to a certain operation (e.g., </a:t>
            </a:r>
            <a:r>
              <a:rPr lang="en-US" baseline="0" dirty="0" err="1" smtClean="0"/>
              <a:t>CreateRes</a:t>
            </a:r>
            <a:r>
              <a:rPr lang="en-US" baseline="0" dirty="0" smtClean="0"/>
              <a:t>) are </a:t>
            </a:r>
            <a:r>
              <a:rPr lang="en-US" baseline="0" dirty="0" err="1" smtClean="0"/>
              <a:t>specifie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Operation.gen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Changes specific to a given FRS release are specified in the respective SPC (spec).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output</a:t>
            </a:r>
            <a:r>
              <a:rPr lang="en-US" baseline="0" dirty="0" smtClean="0"/>
              <a:t> of this process is “program components that we can easily adapt to specific needs of various system releases.”</a:t>
            </a:r>
          </a:p>
          <a:p>
            <a:r>
              <a:rPr lang="en-US" baseline="0" dirty="0" smtClean="0"/>
              <a:t>Suppose these are 10 user interface forms, a1 thru a10.  Each interacts with, say, 5 business logic functions, B1 thru B5.</a:t>
            </a:r>
          </a:p>
          <a:p>
            <a:r>
              <a:rPr lang="en-US" baseline="0" dirty="0" smtClean="0"/>
              <a:t>(a) If each business logic function is implemented separately for each user interface form, we have to manage 10 + 10*5 = 60 components, with 50 interactions (the arrows in the figure).  See top row of the figure.</a:t>
            </a:r>
          </a:p>
          <a:p>
            <a:r>
              <a:rPr lang="en-US" baseline="0" dirty="0" smtClean="0"/>
              <a:t>(b) If we can unify the business logic functions across 10 forms, so that all ten are used only with 5 generic functions, we can reduce the solution space to 10 + 5 = 15 components and 50 interactions, with the slightly added complexity of representing these generically.</a:t>
            </a:r>
          </a:p>
          <a:p>
            <a:r>
              <a:rPr lang="en-US" dirty="0" smtClean="0"/>
              <a:t>(c) If we can further unify ten user interface</a:t>
            </a:r>
            <a:r>
              <a:rPr lang="en-US" baseline="0" dirty="0" smtClean="0"/>
              <a:t> forms with one generic form A, then we can reduce the solution space to 1 + 5 = 6 components, each group consisting of 10 specific interactions.  Plus the complexity of more generic action!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DB77-C77D-48D3-A78D-04468D3C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hyperlink" Target="http://www.mrbigben.com/hong_kong_website/enviromental_protection_page.html" TargetMode="External"/><Relationship Id="rId6" Type="http://schemas.openxmlformats.org/officeDocument/2006/relationships/image" Target="../media/image2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blameitonthevoices.com/2007/11/harry-potter-look-alike-from-india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609600"/>
            <a:ext cx="50292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7, </a:t>
            </a: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3200" b="1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/>
              <a:t> Reuse-based software </a:t>
            </a:r>
            <a:r>
              <a:rPr lang="en-US" dirty="0" smtClean="0"/>
              <a:t>maintenance </a:t>
            </a:r>
            <a:r>
              <a:rPr lang="en-US" dirty="0"/>
              <a:t>&amp; evolution 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114800"/>
            <a:ext cx="3886200" cy="2057400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</a:t>
            </a:r>
            <a:r>
              <a:rPr lang="en-US" sz="2000">
                <a:ea typeface="ＭＳ Ｐゴシック"/>
                <a:cs typeface="ＭＳ Ｐゴシック"/>
              </a:rPr>
              <a:t>: </a:t>
            </a:r>
            <a:r>
              <a:rPr lang="en-US" sz="2000" smtClean="0">
                <a:ea typeface="ＭＳ Ｐゴシック"/>
                <a:cs typeface="ＭＳ Ｐゴシック"/>
              </a:rPr>
              <a:t>chenowet@rose-hulman.edu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4516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228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Below</a:t>
            </a:r>
            <a:r>
              <a:rPr lang="en-US" sz="1600" dirty="0" smtClean="0"/>
              <a:t> – Reuse is very popular these days!  </a:t>
            </a:r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www.mrbigben.com/hong_kong_website/enviromental_protection_page.html</a:t>
            </a:r>
            <a:r>
              <a:rPr lang="en-US" sz="1600" dirty="0" smtClean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3810000" cy="335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Program runtime concerns:</a:t>
            </a:r>
          </a:p>
          <a:p>
            <a:pPr lvl="1"/>
            <a:r>
              <a:rPr lang="en-US" dirty="0" smtClean="0"/>
              <a:t>Program behavior</a:t>
            </a:r>
          </a:p>
          <a:p>
            <a:pPr lvl="2"/>
            <a:r>
              <a:rPr lang="en-US" dirty="0" smtClean="0"/>
              <a:t>User interface</a:t>
            </a:r>
          </a:p>
          <a:p>
            <a:pPr lvl="2"/>
            <a:r>
              <a:rPr lang="en-US" dirty="0" smtClean="0"/>
              <a:t>Computation logic</a:t>
            </a:r>
          </a:p>
          <a:p>
            <a:pPr lvl="2"/>
            <a:r>
              <a:rPr lang="en-US" dirty="0" smtClean="0"/>
              <a:t>Persistence</a:t>
            </a:r>
          </a:p>
          <a:p>
            <a:pPr lvl="2"/>
            <a:r>
              <a:rPr lang="en-US" dirty="0" smtClean="0"/>
              <a:t>Storage of data, etc.</a:t>
            </a:r>
          </a:p>
          <a:p>
            <a:pPr lvl="1"/>
            <a:r>
              <a:rPr lang="en-US" dirty="0" smtClean="0"/>
              <a:t>Componentization</a:t>
            </a:r>
          </a:p>
          <a:p>
            <a:pPr lvl="1"/>
            <a:r>
              <a:rPr lang="en-US" dirty="0" smtClean="0"/>
              <a:t>Underlying component platforms</a:t>
            </a:r>
          </a:p>
          <a:p>
            <a:pPr lvl="1"/>
            <a:r>
              <a:rPr lang="en-US" dirty="0" smtClean="0"/>
              <a:t>Quality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XVCL deals with the construction-time concerns, and</a:t>
            </a:r>
          </a:p>
          <a:p>
            <a:r>
              <a:rPr lang="en-US" dirty="0" smtClean="0"/>
              <a:t>A regular programming language deals with the runtime concerns.</a:t>
            </a:r>
          </a:p>
          <a:p>
            <a:r>
              <a:rPr lang="en-US" dirty="0" smtClean="0"/>
              <a:t>We’ll look at this just a little because –</a:t>
            </a:r>
          </a:p>
          <a:p>
            <a:pPr lvl="1"/>
            <a:r>
              <a:rPr lang="en-US" dirty="0" smtClean="0"/>
              <a:t>It looks promising and, who knows?  Could be the wave of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35454"/>
            <a:ext cx="7811950" cy="2722346"/>
          </a:xfrm>
        </p:spPr>
      </p:pic>
    </p:spTree>
    <p:extLst>
      <p:ext uri="{BB962C8B-B14F-4D97-AF65-F5344CB8AC3E}">
        <p14:creationId xmlns:p14="http://schemas.microsoft.com/office/powerpoint/2010/main" val="352782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Facility Reservation System (FRS) as an example…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9395"/>
            <a:ext cx="8388855" cy="2836005"/>
          </a:xfrm>
        </p:spPr>
      </p:pic>
    </p:spTree>
    <p:extLst>
      <p:ext uri="{BB962C8B-B14F-4D97-AF65-F5344CB8AC3E}">
        <p14:creationId xmlns:p14="http://schemas.microsoft.com/office/powerpoint/2010/main" val="185438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Here’s the X-framework for 5 initial stages of FRS.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28726"/>
            <a:ext cx="6559524" cy="5014230"/>
          </a:xfrm>
        </p:spPr>
      </p:pic>
    </p:spTree>
    <p:extLst>
      <p:ext uri="{BB962C8B-B14F-4D97-AF65-F5344CB8AC3E}">
        <p14:creationId xmlns:p14="http://schemas.microsoft.com/office/powerpoint/2010/main" val="30522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figure,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Top-level FRS decomposition of specs, showing XVCL &lt;adapt&gt; commands.</a:t>
            </a:r>
          </a:p>
          <a:p>
            <a:r>
              <a:rPr lang="en-US" sz="2400" dirty="0" smtClean="0"/>
              <a:t>The x-framework contains the full knowledge to build each FRS release, shown as x-frames enclosed in the dashed rectangle.</a:t>
            </a:r>
          </a:p>
          <a:p>
            <a:r>
              <a:rPr lang="en-US" sz="2400" dirty="0" smtClean="0"/>
              <a:t>Five FRS releases produced from the x-framework.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47863"/>
            <a:ext cx="3962400" cy="3028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114800" y="34290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43400" y="44958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we find a lot of similarity among modules in these groups:</a:t>
            </a:r>
          </a:p>
          <a:p>
            <a:pPr lvl="1"/>
            <a:r>
              <a:rPr lang="en-US" dirty="0" err="1" smtClean="0"/>
              <a:t>CreateRes</a:t>
            </a:r>
            <a:r>
              <a:rPr lang="en-US" dirty="0" smtClean="0"/>
              <a:t>, </a:t>
            </a:r>
            <a:r>
              <a:rPr lang="en-US" dirty="0" err="1" smtClean="0"/>
              <a:t>CreateFac</a:t>
            </a:r>
            <a:r>
              <a:rPr lang="en-US" dirty="0" smtClean="0"/>
              <a:t>, </a:t>
            </a:r>
            <a:r>
              <a:rPr lang="en-US" dirty="0" err="1" smtClean="0"/>
              <a:t>CreateUser</a:t>
            </a:r>
            <a:endParaRPr lang="en-US" dirty="0" smtClean="0"/>
          </a:p>
          <a:p>
            <a:pPr lvl="1"/>
            <a:r>
              <a:rPr lang="en-US" dirty="0" err="1" smtClean="0"/>
              <a:t>DeleteRes</a:t>
            </a:r>
            <a:r>
              <a:rPr lang="en-US" dirty="0" smtClean="0"/>
              <a:t>, </a:t>
            </a:r>
            <a:r>
              <a:rPr lang="en-US" dirty="0" err="1" smtClean="0"/>
              <a:t>DeleteFac</a:t>
            </a:r>
            <a:r>
              <a:rPr lang="en-US" dirty="0" smtClean="0"/>
              <a:t>, </a:t>
            </a:r>
            <a:r>
              <a:rPr lang="en-US" dirty="0" err="1" smtClean="0"/>
              <a:t>DeleteUser</a:t>
            </a:r>
            <a:endParaRPr lang="en-US" dirty="0" smtClean="0"/>
          </a:p>
          <a:p>
            <a:pPr lvl="1"/>
            <a:r>
              <a:rPr lang="en-US" dirty="0" err="1" smtClean="0"/>
              <a:t>UpdateRes</a:t>
            </a:r>
            <a:r>
              <a:rPr lang="en-US" dirty="0" smtClean="0"/>
              <a:t>, </a:t>
            </a:r>
            <a:r>
              <a:rPr lang="en-US" dirty="0" err="1" smtClean="0"/>
              <a:t>UpdateFac</a:t>
            </a:r>
            <a:r>
              <a:rPr lang="en-US" dirty="0" smtClean="0"/>
              <a:t>, </a:t>
            </a:r>
            <a:r>
              <a:rPr lang="en-US" dirty="0" err="1" smtClean="0"/>
              <a:t>UpdateUser</a:t>
            </a:r>
            <a:endParaRPr lang="en-US" dirty="0" smtClean="0"/>
          </a:p>
          <a:p>
            <a:r>
              <a:rPr lang="en-US" dirty="0" smtClean="0"/>
              <a:t>But there also are differences in each of these, within a group, implied by the operation and the entity!</a:t>
            </a:r>
          </a:p>
          <a:p>
            <a:r>
              <a:rPr lang="en-US" dirty="0" smtClean="0"/>
              <a:t>And there are differences implied by specific features (like DATE, USER, or PAY) implemented in a given FRS release.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XVCL working on these…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94" y="1524000"/>
            <a:ext cx="5774806" cy="5072031"/>
          </a:xfrm>
        </p:spPr>
      </p:pic>
    </p:spTree>
    <p:extLst>
      <p:ext uri="{BB962C8B-B14F-4D97-AF65-F5344CB8AC3E}">
        <p14:creationId xmlns:p14="http://schemas.microsoft.com/office/powerpoint/2010/main" val="13102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Genericity</a:t>
            </a:r>
            <a:r>
              <a:rPr lang="en-US" dirty="0" smtClean="0"/>
              <a:t>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6" y="1600200"/>
            <a:ext cx="6042714" cy="4800600"/>
          </a:xfrm>
        </p:spPr>
      </p:pic>
    </p:spTree>
    <p:extLst>
      <p:ext uri="{BB962C8B-B14F-4D97-AF65-F5344CB8AC3E}">
        <p14:creationId xmlns:p14="http://schemas.microsoft.com/office/powerpoint/2010/main" val="77641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“Mixed”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Having generic components along with specifications of adaptation gives a clear view of what’s similar and what’s different among system releases.</a:t>
            </a:r>
          </a:p>
          <a:p>
            <a:r>
              <a:rPr lang="en-US" dirty="0" smtClean="0"/>
              <a:t>The generic specs avoid repeating the same or similar changes specifications.</a:t>
            </a:r>
          </a:p>
          <a:p>
            <a:r>
              <a:rPr lang="en-US" dirty="0" smtClean="0"/>
              <a:t>Patterns are more visible.</a:t>
            </a:r>
          </a:p>
          <a:p>
            <a:r>
              <a:rPr lang="en-US" dirty="0" smtClean="0"/>
              <a:t>An intentional way to maximize reuse</a:t>
            </a:r>
          </a:p>
          <a:p>
            <a:pPr lvl="1"/>
            <a:r>
              <a:rPr lang="en-US" dirty="0" smtClean="0"/>
              <a:t>Reducing evolution complexity</a:t>
            </a:r>
          </a:p>
          <a:p>
            <a:pPr lvl="1"/>
            <a:r>
              <a:rPr lang="en-US" dirty="0" smtClean="0"/>
              <a:t>Giving traceability from requirements to coding</a:t>
            </a:r>
          </a:p>
          <a:p>
            <a:pPr lvl="1"/>
            <a:r>
              <a:rPr lang="en-US" dirty="0" smtClean="0"/>
              <a:t>Maximum changeability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7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basic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Abstraction can hide some of the essential complexity from the programmer.</a:t>
            </a:r>
          </a:p>
          <a:p>
            <a:r>
              <a:rPr lang="en-US" dirty="0" smtClean="0"/>
              <a:t>We must find a way to fill-in missing details, before a complete, executable program is produced –</a:t>
            </a:r>
          </a:p>
          <a:p>
            <a:pPr lvl="1"/>
            <a:r>
              <a:rPr lang="en-US" dirty="0" smtClean="0"/>
              <a:t>From abstract program specifications, </a:t>
            </a:r>
          </a:p>
          <a:p>
            <a:pPr lvl="1"/>
            <a:r>
              <a:rPr lang="en-US" dirty="0" smtClean="0"/>
              <a:t>Via a “generator”,</a:t>
            </a:r>
          </a:p>
          <a:p>
            <a:pPr lvl="1"/>
            <a:r>
              <a:rPr lang="en-US" dirty="0" smtClean="0"/>
              <a:t>Instead of from concrete components.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2286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2362200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 </a:t>
            </a:r>
            <a:r>
              <a:rPr lang="en-US" dirty="0" err="1" smtClean="0"/>
              <a:t>Jarzabek</a:t>
            </a:r>
            <a:r>
              <a:rPr lang="en-US" dirty="0" smtClean="0"/>
              <a:t>, from whom these ideas are taken.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7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step towards software preventive maintenance, by Singh and </a:t>
            </a:r>
            <a:r>
              <a:rPr lang="en-US" dirty="0" err="1" smtClean="0"/>
              <a:t>Goel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“real world” has software with –</a:t>
            </a:r>
          </a:p>
          <a:p>
            <a:pPr lvl="1"/>
            <a:r>
              <a:rPr lang="en-US" dirty="0" smtClean="0"/>
              <a:t>Increased usage</a:t>
            </a:r>
          </a:p>
          <a:p>
            <a:pPr lvl="1"/>
            <a:r>
              <a:rPr lang="en-US" dirty="0" smtClean="0"/>
              <a:t>Operating in unforeseen conditions</a:t>
            </a:r>
          </a:p>
          <a:p>
            <a:pPr lvl="1"/>
            <a:r>
              <a:rPr lang="en-US" dirty="0" smtClean="0"/>
              <a:t>At throughput much higher than initial expectations</a:t>
            </a:r>
          </a:p>
          <a:p>
            <a:r>
              <a:rPr lang="en-US" dirty="0" smtClean="0"/>
              <a:t>Can we make such products “age gracefully”?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consider what “preventive maintenance” for such things means</a:t>
            </a:r>
          </a:p>
          <a:p>
            <a:pPr lvl="1"/>
            <a:r>
              <a:rPr lang="en-US" dirty="0" smtClean="0"/>
              <a:t>And develop a model for PM integrated into the product lifecycle.</a:t>
            </a:r>
          </a:p>
          <a:p>
            <a:pPr lvl="2"/>
            <a:r>
              <a:rPr lang="en-US" dirty="0" smtClean="0"/>
              <a:t>Really describing “maintainability”</a:t>
            </a:r>
          </a:p>
          <a:p>
            <a:pPr lvl="1"/>
            <a:r>
              <a:rPr lang="en-US" dirty="0" smtClean="0"/>
              <a:t>Similar to how preventive maintenance has become important with hardware.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now, not much of the maintenance pie goes for PM: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33070"/>
            <a:ext cx="4532313" cy="343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5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 can be seen as a key part of “risk management” for a product or service.</a:t>
            </a:r>
          </a:p>
          <a:p>
            <a:r>
              <a:rPr lang="en-US" dirty="0" smtClean="0"/>
              <a:t>Differs from hardware PM:</a:t>
            </a:r>
          </a:p>
          <a:p>
            <a:pPr lvl="1"/>
            <a:r>
              <a:rPr lang="en-US" dirty="0" smtClean="0"/>
              <a:t>Software failure is caused by design faults, not physical deterioration.</a:t>
            </a:r>
          </a:p>
          <a:p>
            <a:pPr lvl="1"/>
            <a:r>
              <a:rPr lang="en-US" dirty="0" smtClean="0"/>
              <a:t>Replacing software components at scheduled intervals!?</a:t>
            </a:r>
          </a:p>
          <a:p>
            <a:pPr lvl="1"/>
            <a:r>
              <a:rPr lang="en-US" dirty="0" smtClean="0"/>
              <a:t>No off-the-shelf software components like hardware.  Everything at the top level is unique.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2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reasons for an increasing software failure rate over time:</a:t>
            </a:r>
          </a:p>
          <a:p>
            <a:pPr lvl="1"/>
            <a:r>
              <a:rPr lang="en-US" dirty="0" smtClean="0"/>
              <a:t>Product aging</a:t>
            </a:r>
          </a:p>
          <a:p>
            <a:pPr lvl="2"/>
            <a:r>
              <a:rPr lang="en-US" dirty="0" smtClean="0"/>
              <a:t>Degradation of code and documentation quality by continual maintenance.</a:t>
            </a:r>
          </a:p>
          <a:p>
            <a:pPr lvl="1"/>
            <a:r>
              <a:rPr lang="en-US" dirty="0" smtClean="0"/>
              <a:t>Software process execution aging</a:t>
            </a:r>
          </a:p>
          <a:p>
            <a:pPr lvl="2"/>
            <a:r>
              <a:rPr lang="en-US" dirty="0" smtClean="0"/>
              <a:t>Degradation in performance of a software system through continuous running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0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software PM – software fault-tolerance by counteracting aging effects.</a:t>
            </a:r>
          </a:p>
          <a:p>
            <a:r>
              <a:rPr lang="en-US" dirty="0" smtClean="0"/>
              <a:t>PM activities include:</a:t>
            </a:r>
          </a:p>
          <a:p>
            <a:pPr lvl="1"/>
            <a:r>
              <a:rPr lang="en-US" dirty="0" smtClean="0"/>
              <a:t>Cooperation between client and maintainer organizations</a:t>
            </a:r>
          </a:p>
          <a:p>
            <a:pPr lvl="1"/>
            <a:r>
              <a:rPr lang="en-US" dirty="0" smtClean="0"/>
              <a:t>Joint analysis of the present condition as well as forecasted needs of the software</a:t>
            </a:r>
          </a:p>
          <a:p>
            <a:pPr lvl="1"/>
            <a:r>
              <a:rPr lang="en-US" dirty="0" smtClean="0"/>
              <a:t>PM can be corrective, adaptive or perfective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859463" cy="45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6248400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of Preventive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8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aspects of PM:</a:t>
            </a:r>
          </a:p>
          <a:p>
            <a:pPr lvl="1"/>
            <a:r>
              <a:rPr lang="en-US" dirty="0" smtClean="0"/>
              <a:t>Program comprehension</a:t>
            </a:r>
          </a:p>
          <a:p>
            <a:pPr lvl="1"/>
            <a:r>
              <a:rPr lang="en-US" dirty="0" smtClean="0"/>
              <a:t>Change impact analysis</a:t>
            </a:r>
          </a:p>
          <a:p>
            <a:pPr lvl="1"/>
            <a:r>
              <a:rPr lang="en-US" dirty="0" smtClean="0"/>
              <a:t>Restructuring</a:t>
            </a:r>
          </a:p>
          <a:p>
            <a:pPr lvl="1"/>
            <a:r>
              <a:rPr lang="en-US" dirty="0" smtClean="0"/>
              <a:t>Change propagation</a:t>
            </a:r>
          </a:p>
          <a:p>
            <a:r>
              <a:rPr lang="en-US" dirty="0" smtClean="0"/>
              <a:t>PM is tied to:</a:t>
            </a:r>
          </a:p>
          <a:p>
            <a:pPr lvl="1"/>
            <a:r>
              <a:rPr lang="en-US" dirty="0" smtClean="0"/>
              <a:t>Monitoring system health</a:t>
            </a:r>
          </a:p>
          <a:p>
            <a:pPr lvl="1"/>
            <a:r>
              <a:rPr lang="en-US" dirty="0" smtClean="0"/>
              <a:t>Issuing periodic enhancements</a:t>
            </a:r>
          </a:p>
          <a:p>
            <a:pPr lvl="1"/>
            <a:r>
              <a:rPr lang="en-US" dirty="0" smtClean="0"/>
              <a:t>Operations like “software rejuvenation”</a:t>
            </a:r>
          </a:p>
          <a:p>
            <a:pPr lvl="1"/>
            <a:r>
              <a:rPr lang="en-US" dirty="0" smtClean="0"/>
              <a:t>Historical data and trend analysis to predict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role of documentation is because…</a:t>
            </a:r>
          </a:p>
          <a:p>
            <a:pPr marL="400050" lvl="1" indent="0">
              <a:buNone/>
            </a:pPr>
            <a:r>
              <a:rPr lang="en-US" sz="2400" dirty="0"/>
              <a:t>A major distinction between development and maintenance is the set of constraints imposed on the maintainer by the existing </a:t>
            </a:r>
            <a:r>
              <a:rPr lang="en-US" sz="2400" dirty="0" smtClean="0"/>
              <a:t>implementation </a:t>
            </a:r>
            <a:r>
              <a:rPr lang="en-US" sz="2400" dirty="0"/>
              <a:t>of the system. Information about system artifacts, relationships and dependencies can be obscure, missing, or </a:t>
            </a:r>
            <a:r>
              <a:rPr lang="en-US" sz="2400" dirty="0" smtClean="0"/>
              <a:t>incorrect </a:t>
            </a:r>
            <a:r>
              <a:rPr lang="en-US" sz="2400" dirty="0"/>
              <a:t>as a result of continued changes to the system. This situation makes it increasingly difficult for the maintainer to understand the software system and the implications of a proposed change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9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Assertions about the advantages of software PM:</a:t>
            </a:r>
          </a:p>
          <a:p>
            <a:pPr lvl="1"/>
            <a:r>
              <a:rPr lang="en-US" dirty="0" smtClean="0"/>
              <a:t>The costs of emergency maintenance or corrective approaches outweigh the cost of PM.</a:t>
            </a:r>
          </a:p>
          <a:p>
            <a:pPr lvl="1"/>
            <a:r>
              <a:rPr lang="en-US" dirty="0" smtClean="0"/>
              <a:t>PM can be scheduled for good times in the operational profile of a system.</a:t>
            </a:r>
          </a:p>
          <a:p>
            <a:pPr lvl="1"/>
            <a:r>
              <a:rPr lang="en-US" dirty="0" smtClean="0"/>
              <a:t>Management and customers need to make PM a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today’s software contains a large amount of similar and repetitive code.</a:t>
            </a:r>
          </a:p>
          <a:p>
            <a:r>
              <a:rPr lang="en-US" dirty="0" smtClean="0"/>
              <a:t>Tend to be implicit and dispersed in the code.</a:t>
            </a:r>
          </a:p>
          <a:p>
            <a:r>
              <a:rPr lang="en-US" dirty="0" smtClean="0"/>
              <a:t>So, similarity needs to be expressed in a generic and adaptable form.</a:t>
            </a:r>
          </a:p>
          <a:p>
            <a:pPr lvl="1"/>
            <a:r>
              <a:rPr lang="en-US" dirty="0" smtClean="0"/>
              <a:t>This could reduce the number of conceptual elements,</a:t>
            </a:r>
          </a:p>
          <a:p>
            <a:pPr lvl="1"/>
            <a:r>
              <a:rPr lang="en-US" dirty="0" smtClean="0"/>
              <a:t>E.g., unifying similar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4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 and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week, you’ll need to use your imagination a bit, to link what you’re working on to our discussion topics!</a:t>
            </a:r>
          </a:p>
          <a:p>
            <a:r>
              <a:rPr lang="en-US" dirty="0" smtClean="0"/>
              <a:t>See the assignments for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3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strategy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program code and its design into a unified representation.</a:t>
            </a:r>
          </a:p>
          <a:p>
            <a:r>
              <a:rPr lang="en-US" dirty="0" smtClean="0"/>
              <a:t>Emphasis on design info useful for maintenance.</a:t>
            </a:r>
          </a:p>
          <a:p>
            <a:r>
              <a:rPr lang="en-US" dirty="0" smtClean="0"/>
              <a:t>Can unify similarity patterns with generic, adaptable program structures.</a:t>
            </a:r>
          </a:p>
          <a:p>
            <a:r>
              <a:rPr lang="en-US" dirty="0" smtClean="0"/>
              <a:t>We still cannot reduce the inherent complexity of the 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Reuse the knowledge of past changes to effectively implement future changes.  Need:</a:t>
            </a:r>
          </a:p>
          <a:p>
            <a:pPr lvl="1"/>
            <a:r>
              <a:rPr lang="en-US" sz="2400" dirty="0" smtClean="0"/>
              <a:t>Clear change visibility</a:t>
            </a:r>
          </a:p>
          <a:p>
            <a:pPr lvl="1"/>
            <a:r>
              <a:rPr lang="en-US" sz="2400" dirty="0" smtClean="0"/>
              <a:t>Clear understanding of similarities and differences</a:t>
            </a:r>
          </a:p>
          <a:p>
            <a:pPr lvl="1"/>
            <a:r>
              <a:rPr lang="en-US" sz="2400" dirty="0" err="1" smtClean="0"/>
              <a:t>Nonredundancy</a:t>
            </a:r>
            <a:r>
              <a:rPr lang="en-US" sz="2400" dirty="0" smtClean="0"/>
              <a:t> via unifying similarity patterns of evolutionary changes, via generic structures</a:t>
            </a:r>
          </a:p>
          <a:p>
            <a:pPr lvl="1"/>
            <a:r>
              <a:rPr lang="en-US" sz="2400" dirty="0" smtClean="0"/>
              <a:t>Avoid the explosion of look-alike </a:t>
            </a:r>
            <a:br>
              <a:rPr lang="en-US" sz="2400" dirty="0" smtClean="0"/>
            </a:br>
            <a:r>
              <a:rPr lang="en-US" sz="2400" dirty="0" smtClean="0"/>
              <a:t>components</a:t>
            </a:r>
          </a:p>
          <a:p>
            <a:pPr lvl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38675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966936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Right</a:t>
            </a:r>
            <a:r>
              <a:rPr lang="en-US" sz="1400" dirty="0" smtClean="0"/>
              <a:t> – A Harry Potter look-alike.  </a:t>
            </a:r>
            <a:r>
              <a:rPr lang="en-US" sz="1400" dirty="0"/>
              <a:t>From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www.blameitonthevoices.com/2007/11/harry-potter-look-alike-from-india.html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13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Mixed-strategy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 programming language to express the syntax and semantics of a program, including:</a:t>
            </a:r>
          </a:p>
          <a:p>
            <a:pPr lvl="1"/>
            <a:r>
              <a:rPr lang="en-US" dirty="0" smtClean="0"/>
              <a:t>Its component architecture and</a:t>
            </a:r>
          </a:p>
          <a:p>
            <a:pPr lvl="1"/>
            <a:r>
              <a:rPr lang="en-US" dirty="0" smtClean="0"/>
              <a:t>Its runtime behavior, like</a:t>
            </a:r>
          </a:p>
          <a:p>
            <a:pPr lvl="2"/>
            <a:r>
              <a:rPr lang="en-US" dirty="0" smtClean="0"/>
              <a:t>User interfaces</a:t>
            </a:r>
          </a:p>
          <a:p>
            <a:pPr lvl="2"/>
            <a:r>
              <a:rPr lang="en-US" dirty="0" smtClean="0"/>
              <a:t>Business logic</a:t>
            </a:r>
          </a:p>
          <a:p>
            <a:pPr lvl="2"/>
            <a:r>
              <a:rPr lang="en-US" dirty="0" smtClean="0"/>
              <a:t>Database</a:t>
            </a:r>
          </a:p>
          <a:p>
            <a:r>
              <a:rPr lang="en-US" dirty="0" smtClean="0"/>
              <a:t>Then impose a special language on conventional program structures, </a:t>
            </a:r>
          </a:p>
          <a:p>
            <a:pPr lvl="1"/>
            <a:r>
              <a:rPr lang="en-US" dirty="0" smtClean="0"/>
              <a:t>To express the syntax and semantics of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Jarzabek</a:t>
            </a:r>
            <a:r>
              <a:rPr lang="en-US" dirty="0" smtClean="0"/>
              <a:t> chose “XVCL”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this special language.</a:t>
            </a:r>
          </a:p>
          <a:p>
            <a:r>
              <a:rPr lang="en-US" dirty="0" smtClean="0"/>
              <a:t>XML-based “variant configuration language”</a:t>
            </a:r>
          </a:p>
          <a:p>
            <a:r>
              <a:rPr lang="en-US" dirty="0" smtClean="0"/>
              <a:t>Can express program changes of any type and granularity</a:t>
            </a:r>
          </a:p>
          <a:p>
            <a:r>
              <a:rPr lang="en-US" dirty="0" smtClean="0"/>
              <a:t>An XVCL processor interprets change specs and modifies programs accordingly.</a:t>
            </a:r>
          </a:p>
          <a:p>
            <a:r>
              <a:rPr lang="en-US" dirty="0" smtClean="0"/>
              <a:t>Can manage multiple changes implemented over time.</a:t>
            </a:r>
          </a:p>
          <a:p>
            <a:r>
              <a:rPr lang="en-US" dirty="0" smtClean="0"/>
              <a:t>Includes handling change interactions.</a:t>
            </a:r>
          </a:p>
          <a:p>
            <a:r>
              <a:rPr lang="en-US" dirty="0" smtClean="0"/>
              <a:t>Includes building generic design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3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Mixed-strategy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plane at which all changes become first-class citizens and</a:t>
            </a:r>
          </a:p>
          <a:p>
            <a:r>
              <a:rPr lang="en-US" dirty="0" smtClean="0"/>
              <a:t>Can be designed and understood –</a:t>
            </a:r>
          </a:p>
          <a:p>
            <a:pPr lvl="1"/>
            <a:r>
              <a:rPr lang="en-US" dirty="0" smtClean="0"/>
              <a:t>In synergy, and</a:t>
            </a:r>
          </a:p>
          <a:p>
            <a:pPr lvl="1"/>
            <a:r>
              <a:rPr lang="en-US" dirty="0" smtClean="0"/>
              <a:t>Without conflicts</a:t>
            </a:r>
          </a:p>
          <a:p>
            <a:pPr lvl="1"/>
            <a:r>
              <a:rPr lang="en-US" dirty="0" smtClean="0"/>
              <a:t>Within a program structure.</a:t>
            </a:r>
          </a:p>
          <a:p>
            <a:r>
              <a:rPr lang="en-US" dirty="0" smtClean="0"/>
              <a:t>Beyond OO, this “prescribes an approach” to achieve separation of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9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look at two sides…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Program construction-time concerns:</a:t>
            </a:r>
          </a:p>
          <a:p>
            <a:pPr lvl="1"/>
            <a:r>
              <a:rPr lang="en-US" dirty="0" smtClean="0"/>
              <a:t>How various features have been implemented in system releases</a:t>
            </a:r>
          </a:p>
          <a:p>
            <a:pPr lvl="1"/>
            <a:r>
              <a:rPr lang="en-US" dirty="0" smtClean="0"/>
              <a:t>Visibility of past changes</a:t>
            </a:r>
          </a:p>
          <a:p>
            <a:pPr lvl="1"/>
            <a:r>
              <a:rPr lang="en-US" dirty="0" smtClean="0"/>
              <a:t>Changeability</a:t>
            </a:r>
          </a:p>
          <a:p>
            <a:pPr lvl="1"/>
            <a:r>
              <a:rPr lang="en-US" dirty="0" smtClean="0"/>
              <a:t>Traceability of information from requirements to code</a:t>
            </a:r>
          </a:p>
          <a:p>
            <a:pPr lvl="1"/>
            <a:r>
              <a:rPr lang="en-US" dirty="0" err="1" smtClean="0"/>
              <a:t>Genericity</a:t>
            </a:r>
            <a:endParaRPr lang="en-US" dirty="0" smtClean="0"/>
          </a:p>
          <a:p>
            <a:pPr lvl="1"/>
            <a:r>
              <a:rPr lang="en-US" dirty="0" smtClean="0"/>
              <a:t>Cross-cutting concerns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2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47649</TotalTime>
  <Words>1801</Words>
  <Application>Microsoft Macintosh PowerPoint</Application>
  <PresentationFormat>On-screen Show (4:3)</PresentationFormat>
  <Paragraphs>193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Software Maintenance and Evolution CSSE 575: Session 7, Part 3   Reuse-based software maintenance &amp; evolution </vt:lpstr>
      <vt:lpstr>The basic trick</vt:lpstr>
      <vt:lpstr>Based on the opportunity</vt:lpstr>
      <vt:lpstr>Mixed strategy for evolution</vt:lpstr>
      <vt:lpstr>Concepts</vt:lpstr>
      <vt:lpstr>Mixed-strategy ideas</vt:lpstr>
      <vt:lpstr>Jarzabek chose “XVCL”</vt:lpstr>
      <vt:lpstr>Mixed-strategy goal</vt:lpstr>
      <vt:lpstr>So we look at two sides…</vt:lpstr>
      <vt:lpstr>And</vt:lpstr>
      <vt:lpstr>So</vt:lpstr>
      <vt:lpstr>Or,</vt:lpstr>
      <vt:lpstr>Using the Facility Reservation System (FRS) as an example…</vt:lpstr>
      <vt:lpstr>Here’s the X-framework for 5 initial stages of FRS.</vt:lpstr>
      <vt:lpstr>In this figure,</vt:lpstr>
      <vt:lpstr>Example…</vt:lpstr>
      <vt:lpstr>XVCL working on these…</vt:lpstr>
      <vt:lpstr>Genericity in action</vt:lpstr>
      <vt:lpstr>“Mixed” Conclusions</vt:lpstr>
      <vt:lpstr>The article you read</vt:lpstr>
      <vt:lpstr>Article, cntd</vt:lpstr>
      <vt:lpstr>Article, cntd</vt:lpstr>
      <vt:lpstr>Article, cntd</vt:lpstr>
      <vt:lpstr>Article, cntd</vt:lpstr>
      <vt:lpstr>Article, cntd</vt:lpstr>
      <vt:lpstr>Article, cntd</vt:lpstr>
      <vt:lpstr>Article, cntd</vt:lpstr>
      <vt:lpstr>Article, cntd</vt:lpstr>
      <vt:lpstr>Article, cntd</vt:lpstr>
      <vt:lpstr>Assignments and Milestones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Steve Chenoweth</cp:lastModifiedBy>
  <cp:revision>238</cp:revision>
  <cp:lastPrinted>2010-05-13T14:23:20Z</cp:lastPrinted>
  <dcterms:created xsi:type="dcterms:W3CDTF">2010-05-10T02:14:26Z</dcterms:created>
  <dcterms:modified xsi:type="dcterms:W3CDTF">2016-07-26T00:54:43Z</dcterms:modified>
</cp:coreProperties>
</file>