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25"/>
  </p:notesMasterIdLst>
  <p:handoutMasterIdLst>
    <p:handoutMasterId r:id="rId26"/>
  </p:handoutMasterIdLst>
  <p:sldIdLst>
    <p:sldId id="259" r:id="rId2"/>
    <p:sldId id="481" r:id="rId3"/>
    <p:sldId id="482" r:id="rId4"/>
    <p:sldId id="483" r:id="rId5"/>
    <p:sldId id="484" r:id="rId6"/>
    <p:sldId id="485" r:id="rId7"/>
    <p:sldId id="486" r:id="rId8"/>
    <p:sldId id="487" r:id="rId9"/>
    <p:sldId id="488" r:id="rId10"/>
    <p:sldId id="489" r:id="rId11"/>
    <p:sldId id="490" r:id="rId12"/>
    <p:sldId id="491" r:id="rId13"/>
    <p:sldId id="492" r:id="rId14"/>
    <p:sldId id="493" r:id="rId15"/>
    <p:sldId id="494" r:id="rId16"/>
    <p:sldId id="495" r:id="rId17"/>
    <p:sldId id="496" r:id="rId18"/>
    <p:sldId id="497" r:id="rId19"/>
    <p:sldId id="498" r:id="rId20"/>
    <p:sldId id="499" r:id="rId21"/>
    <p:sldId id="500" r:id="rId22"/>
    <p:sldId id="501" r:id="rId23"/>
    <p:sldId id="502" r:id="rId24"/>
  </p:sldIdLst>
  <p:sldSz cx="9144000" cy="6858000" type="screen4x3"/>
  <p:notesSz cx="7315200" cy="9601200"/>
  <p:custDataLst>
    <p:tags r:id="rId2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33"/>
    <a:srgbClr val="336699"/>
    <a:srgbClr val="FFFF00"/>
    <a:srgbClr val="0033CC"/>
    <a:srgbClr val="800000"/>
    <a:srgbClr val="990000"/>
    <a:srgbClr val="000066"/>
    <a:srgbClr val="CC330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53" autoAdjust="0"/>
    <p:restoredTop sz="75783" autoAdjust="0"/>
  </p:normalViewPr>
  <p:slideViewPr>
    <p:cSldViewPr>
      <p:cViewPr>
        <p:scale>
          <a:sx n="60" d="100"/>
          <a:sy n="60" d="100"/>
        </p:scale>
        <p:origin x="-2100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542" y="-84"/>
      </p:cViewPr>
      <p:guideLst>
        <p:guide orient="horz" pos="3025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0838" y="0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endParaRPr lang="en-US"/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0838" y="9109075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fld id="{BE7C2961-80AF-1046-8E90-A8097193FC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1591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1860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fld id="{1D48FDC5-0FF0-AA44-98DE-252E54AB5E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2080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1C3301-B4F8-9C4A-A4A6-B086B24BB786}" type="slidenum">
              <a:rPr lang="en-US"/>
              <a:pPr/>
              <a:t>1</a:t>
            </a:fld>
            <a:endParaRPr lang="en-US"/>
          </a:p>
        </p:txBody>
      </p:sp>
      <p:sp>
        <p:nvSpPr>
          <p:cNvPr id="382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baseline="0" dirty="0" smtClean="0"/>
              <a:t>The only way to make metrics interesting is to imagine you are the one making decisions about the product…</a:t>
            </a:r>
          </a:p>
          <a:p>
            <a:r>
              <a:rPr lang="en-US" b="0" baseline="0" dirty="0" smtClean="0"/>
              <a:t>Remember that SW Maintenance is the large part of software expenditure and you need to optimize that!</a:t>
            </a:r>
          </a:p>
          <a:p>
            <a:pPr lvl="0"/>
            <a:endParaRPr lang="en-US" b="0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169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all</a:t>
            </a:r>
            <a:r>
              <a:rPr lang="en-US" baseline="0" dirty="0" smtClean="0"/>
              <a:t> on </a:t>
            </a:r>
            <a:r>
              <a:rPr lang="en-US" baseline="0" dirty="0" err="1" smtClean="0"/>
              <a:t>pp</a:t>
            </a:r>
            <a:r>
              <a:rPr lang="en-US" baseline="0" dirty="0" smtClean="0"/>
              <a:t> 137 – 150.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9488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Can of worms from http://quarterlifelady.com/?p=2386.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3133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CCAImage</a:t>
            </a:r>
            <a:r>
              <a:rPr lang="en-US" baseline="0" dirty="0" smtClean="0"/>
              <a:t> class is used to take pictures in a security system.</a:t>
            </a:r>
          </a:p>
          <a:p>
            <a:r>
              <a:rPr lang="en-US" baseline="0" dirty="0" smtClean="0"/>
              <a:t>The class has a snap() method that uses a low-level C API to control a camera and “take” the picture.</a:t>
            </a:r>
          </a:p>
          <a:p>
            <a:r>
              <a:rPr lang="en-US" baseline="0" dirty="0" smtClean="0"/>
              <a:t>A single call to snap() can result in a couple different camera actions…</a:t>
            </a:r>
          </a:p>
          <a:p>
            <a:r>
              <a:rPr lang="en-US" baseline="0" dirty="0" smtClean="0"/>
              <a:t>Snap() calls </a:t>
            </a:r>
            <a:r>
              <a:rPr lang="en-US" baseline="0" dirty="0" err="1" smtClean="0"/>
              <a:t>setSnapRegion</a:t>
            </a:r>
            <a:r>
              <a:rPr lang="en-US" baseline="0" dirty="0" smtClean="0"/>
              <a:t> to place images in a buffer.</a:t>
            </a:r>
          </a:p>
          <a:p>
            <a:r>
              <a:rPr lang="en-US" baseline="0" dirty="0" smtClean="0"/>
              <a:t>Unfortunately, the API to the camera has changed, so we need to make a change to </a:t>
            </a:r>
            <a:r>
              <a:rPr lang="en-US" baseline="0" dirty="0" err="1" smtClean="0"/>
              <a:t>SetSnapRegion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How to write tests for this?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9675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Feathers also shows how this can be done with a “using” declaration in C++.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6994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class creates GUI components, receives</a:t>
            </a:r>
            <a:r>
              <a:rPr lang="en-US" baseline="0" dirty="0" smtClean="0"/>
              <a:t> notifications from them using </a:t>
            </a:r>
            <a:r>
              <a:rPr lang="en-US" baseline="0" dirty="0" err="1" smtClean="0"/>
              <a:t>actionPerformed</a:t>
            </a:r>
            <a:r>
              <a:rPr lang="en-US" baseline="0" dirty="0" smtClean="0"/>
              <a:t>, and calculates what it needs to display and displays it.</a:t>
            </a:r>
          </a:p>
          <a:p>
            <a:r>
              <a:rPr lang="en-US" baseline="0" dirty="0" smtClean="0"/>
              <a:t>It builds up detailed text and then creates and displays another window.</a:t>
            </a:r>
          </a:p>
          <a:p>
            <a:r>
              <a:rPr lang="en-US" baseline="0" dirty="0" smtClean="0"/>
              <a:t>When the window is done with its work, it grabs information from it directly, processes it a bit, and then sets it onto one of its own text fields.</a:t>
            </a:r>
          </a:p>
          <a:p>
            <a:r>
              <a:rPr lang="en-US" baseline="0" dirty="0" smtClean="0"/>
              <a:t>There is no decent way to create a test harness to see what this class does.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819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http://en.wikipedia.org/wiki/Bertrand_Meyer.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6829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 pp. 157+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9768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06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1511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336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643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470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881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62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93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687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150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252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79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fld id="{A74FCEEE-9DC8-B543-AC3A-75A414BF2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579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bornstoryteller.wordpress.com/2011/06/27/national-standards-are-they-necessary-guest-blog/" TargetMode="Externa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152400" y="457200"/>
            <a:ext cx="4572000" cy="2819400"/>
          </a:xfrm>
          <a:effectLst>
            <a:outerShdw blurRad="63500" dist="35921" dir="2700000" algn="ctr" rotWithShape="0">
              <a:schemeClr val="bg2">
                <a:alpha val="74998"/>
              </a:schemeClr>
            </a:outerShdw>
          </a:effectLst>
        </p:spPr>
        <p:txBody>
          <a:bodyPr>
            <a:normAutofit fontScale="90000"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Software Maintenance and Evolution</a:t>
            </a:r>
            <a:r>
              <a:rPr lang="en-US" sz="32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32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3200" b="1" i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CSSE 575: Session 6, Part </a:t>
            </a:r>
            <a:r>
              <a:rPr lang="en-US" sz="3200" b="1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3</a:t>
            </a:r>
            <a:r>
              <a:rPr lang="en-US" sz="3600" i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3600" i="1" dirty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Problems with Changing Software - 2</a:t>
            </a:r>
            <a:endParaRPr lang="en-US" sz="4400" i="1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" y="3962400"/>
            <a:ext cx="3886200" cy="2057400"/>
          </a:xfrm>
        </p:spPr>
        <p:txBody>
          <a:bodyPr>
            <a:normAutofit/>
          </a:bodyPr>
          <a:lstStyle/>
          <a:p>
            <a:r>
              <a:rPr lang="en-US" sz="2000" dirty="0">
                <a:ea typeface="ＭＳ Ｐゴシック"/>
                <a:cs typeface="ＭＳ Ｐゴシック"/>
              </a:rPr>
              <a:t>Steve Chenoweth</a:t>
            </a:r>
          </a:p>
          <a:p>
            <a:r>
              <a:rPr lang="en-US" sz="2000" dirty="0">
                <a:ea typeface="ＭＳ Ｐゴシック"/>
                <a:cs typeface="ＭＳ Ｐゴシック"/>
              </a:rPr>
              <a:t>Office Phone: (812) 877-8974</a:t>
            </a:r>
          </a:p>
          <a:p>
            <a:r>
              <a:rPr lang="en-US" sz="2000" dirty="0">
                <a:ea typeface="ＭＳ Ｐゴシック"/>
                <a:cs typeface="ＭＳ Ｐゴシック"/>
              </a:rPr>
              <a:t>Cell: (937) 657-3885</a:t>
            </a:r>
            <a:br>
              <a:rPr lang="en-US" sz="2000" dirty="0">
                <a:ea typeface="ＭＳ Ｐゴシック"/>
                <a:cs typeface="ＭＳ Ｐゴシック"/>
              </a:rPr>
            </a:br>
            <a:r>
              <a:rPr lang="en-US" sz="2000" dirty="0">
                <a:ea typeface="ＭＳ Ｐゴシック"/>
                <a:cs typeface="ＭＳ Ｐゴシック"/>
              </a:rPr>
              <a:t>Email: </a:t>
            </a:r>
            <a:r>
              <a:rPr lang="en-US" sz="2000" dirty="0" err="1">
                <a:ea typeface="ＭＳ Ｐゴシック"/>
                <a:cs typeface="ＭＳ Ｐゴシック"/>
              </a:rPr>
              <a:t>chenowet@rose-hulman.eduz</a:t>
            </a:r>
            <a:endParaRPr lang="en-US" sz="2000" dirty="0">
              <a:ea typeface="ＭＳ Ｐゴシック"/>
              <a:cs typeface="ＭＳ Ｐゴシック"/>
            </a:endParaRPr>
          </a:p>
        </p:txBody>
      </p:sp>
      <p:pic>
        <p:nvPicPr>
          <p:cNvPr id="8202" name="Picture 10" descr="rose4"/>
          <p:cNvPicPr>
            <a:picLocks noChangeAspect="1" noChangeArrowheads="1"/>
          </p:cNvPicPr>
          <p:nvPr/>
        </p:nvPicPr>
        <p:blipFill>
          <a:blip r:embed="rId4"/>
          <a:srcRect l="12895" t="22858"/>
          <a:stretch>
            <a:fillRect/>
          </a:stretch>
        </p:blipFill>
        <p:spPr bwMode="auto">
          <a:xfrm>
            <a:off x="6527800" y="6376988"/>
            <a:ext cx="2616200" cy="434975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4800600" y="666750"/>
            <a:ext cx="3962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Below</a:t>
            </a:r>
            <a:r>
              <a:rPr lang="en-US" sz="1600" dirty="0" smtClean="0"/>
              <a:t> – How do you know if your unit test really tested the important things?  Did you use representative data?  Does it predict success in integration testing?  </a:t>
            </a:r>
            <a:r>
              <a:rPr lang="en-US" sz="1600" dirty="0"/>
              <a:t>Cartoon from </a:t>
            </a:r>
            <a:r>
              <a:rPr lang="en-US" sz="1600" dirty="0">
                <a:hlinkClick r:id="rId5"/>
              </a:rPr>
              <a:t>http://bornstoryteller.wordpress.com/2011/06/27/national-standards-are-they-necessary-guest-blog</a:t>
            </a:r>
            <a:r>
              <a:rPr lang="en-US" sz="1600" dirty="0" smtClean="0">
                <a:hlinkClick r:id="rId5"/>
              </a:rPr>
              <a:t>/</a:t>
            </a:r>
            <a:r>
              <a:rPr lang="en-US" sz="1600" dirty="0" smtClean="0"/>
              <a:t>.  </a:t>
            </a:r>
            <a:endParaRPr lang="en-US" sz="16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952750"/>
            <a:ext cx="4440356" cy="306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Undetectable side effects, </a:t>
            </a:r>
            <a:r>
              <a:rPr lang="en-US" dirty="0" err="1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And a test exercise on the </a:t>
            </a:r>
            <a:r>
              <a:rPr lang="en-US" sz="1800" dirty="0" err="1" smtClean="0"/>
              <a:t>performCommand</a:t>
            </a:r>
            <a:r>
              <a:rPr lang="en-US" sz="1800" dirty="0" smtClean="0"/>
              <a:t> method would look like this: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public void </a:t>
            </a:r>
            <a:r>
              <a:rPr lang="en-US" sz="1800" dirty="0" err="1" smtClean="0"/>
              <a:t>testPerformCommand</a:t>
            </a:r>
            <a:r>
              <a:rPr lang="en-US" sz="1800" dirty="0" smtClean="0"/>
              <a:t>(){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err="1" smtClean="0"/>
              <a:t>TestingAccountDetailFrame</a:t>
            </a:r>
            <a:r>
              <a:rPr lang="en-US" sz="1800" dirty="0" smtClean="0"/>
              <a:t> frame = new </a:t>
            </a:r>
            <a:r>
              <a:rPr lang="en-US" sz="1800" dirty="0" err="1" smtClean="0"/>
              <a:t>TestingAccountDetailFrame</a:t>
            </a:r>
            <a:r>
              <a:rPr lang="en-US" sz="1800" dirty="0" smtClean="0"/>
              <a:t>();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err="1" smtClean="0"/>
              <a:t>frame.accountSymbol</a:t>
            </a:r>
            <a:r>
              <a:rPr lang="en-US" sz="1800" dirty="0" smtClean="0"/>
              <a:t> = “SYM”;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err="1" smtClean="0"/>
              <a:t>frame.performCommand</a:t>
            </a:r>
            <a:r>
              <a:rPr lang="en-US" sz="1800" dirty="0" smtClean="0"/>
              <a:t>(“project activity”);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err="1" smtClean="0"/>
              <a:t>assertEquals</a:t>
            </a:r>
            <a:r>
              <a:rPr lang="en-US" sz="1800" dirty="0" smtClean="0"/>
              <a:t>(“SYM: basic account”, </a:t>
            </a:r>
            <a:r>
              <a:rPr lang="en-US" sz="1800" dirty="0" err="1" smtClean="0"/>
              <a:t>frame.displayText</a:t>
            </a:r>
            <a:r>
              <a:rPr lang="en-US" sz="1800" dirty="0" smtClean="0"/>
              <a:t>);</a:t>
            </a:r>
          </a:p>
          <a:p>
            <a:pPr marL="0" indent="0">
              <a:buNone/>
            </a:pPr>
            <a:r>
              <a:rPr lang="en-US" sz="1800" dirty="0" smtClean="0"/>
              <a:t>}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0623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Another cool example…</a:t>
            </a:r>
            <a:r>
              <a:rPr lang="en-US" dirty="0" err="1" smtClean="0"/>
              <a:t>Ch</a:t>
            </a:r>
            <a:r>
              <a:rPr lang="en-US" dirty="0" smtClean="0"/>
              <a:t> 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Impact analysis during maintenance –</a:t>
            </a:r>
          </a:p>
          <a:p>
            <a:r>
              <a:rPr lang="en-US" dirty="0" smtClean="0"/>
              <a:t>Feathers’ dream tool – he highlights code in the IDE, and it tells him everything impacted if he changes that code!</a:t>
            </a:r>
          </a:p>
          <a:p>
            <a:r>
              <a:rPr lang="en-US" dirty="0" smtClean="0"/>
              <a:t>Need to reason backward and forward about changes</a:t>
            </a:r>
          </a:p>
          <a:p>
            <a:pPr lvl="1"/>
            <a:r>
              <a:rPr lang="en-US" dirty="0" smtClean="0"/>
              <a:t>Backward = deduce the set of objects that affect values at a particular point in code.</a:t>
            </a:r>
          </a:p>
          <a:p>
            <a:pPr lvl="1"/>
            <a:r>
              <a:rPr lang="en-US" dirty="0" smtClean="0"/>
              <a:t>Forward = look at a set of objects and determine what will change downstream if they stop working.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849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Reasoning forward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74837"/>
            <a:ext cx="4038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b="1" dirty="0" smtClean="0"/>
              <a:t>We want to make changes to this code, to allow the index to change as items are added to the </a:t>
            </a:r>
            <a:r>
              <a:rPr lang="en-US" sz="1200" b="1" dirty="0" err="1" smtClean="0"/>
              <a:t>ArrayList</a:t>
            </a:r>
            <a:r>
              <a:rPr lang="en-US" sz="1200" b="1" dirty="0" smtClean="0"/>
              <a:t>: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1200" b="1" dirty="0" smtClean="0"/>
              <a:t>import </a:t>
            </a:r>
            <a:r>
              <a:rPr lang="en-US" sz="1200" b="1" dirty="0" err="1"/>
              <a:t>java.util.ArrayList</a:t>
            </a:r>
            <a:r>
              <a:rPr lang="en-US" sz="1200" b="1" dirty="0"/>
              <a:t>;</a:t>
            </a:r>
          </a:p>
          <a:p>
            <a:pPr marL="0" indent="0">
              <a:buNone/>
            </a:pPr>
            <a:r>
              <a:rPr lang="en-US" sz="1200" b="1" dirty="0"/>
              <a:t>import </a:t>
            </a:r>
            <a:r>
              <a:rPr lang="en-US" sz="1200" b="1" dirty="0" err="1"/>
              <a:t>java.util.Iterator</a:t>
            </a:r>
            <a:r>
              <a:rPr lang="en-US" sz="1200" b="1" dirty="0"/>
              <a:t>;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/>
              <a:t>/**</a:t>
            </a:r>
          </a:p>
          <a:p>
            <a:pPr marL="0" indent="0">
              <a:buNone/>
            </a:pPr>
            <a:r>
              <a:rPr lang="en-US" sz="1200" dirty="0" smtClean="0"/>
              <a:t>* </a:t>
            </a:r>
            <a:r>
              <a:rPr lang="en-US" sz="1200" b="1" dirty="0"/>
              <a:t>@author </a:t>
            </a:r>
            <a:r>
              <a:rPr lang="en-US" sz="1200" b="1" u="sng" dirty="0" err="1"/>
              <a:t>chenowet</a:t>
            </a:r>
            <a:r>
              <a:rPr lang="en-US" sz="1200" b="1" u="sng" dirty="0"/>
              <a:t>.</a:t>
            </a:r>
          </a:p>
          <a:p>
            <a:pPr marL="0" indent="0">
              <a:buNone/>
            </a:pPr>
            <a:r>
              <a:rPr lang="en-US" sz="1200" dirty="0"/>
              <a:t> *         Created </a:t>
            </a:r>
            <a:r>
              <a:rPr lang="en-US" sz="1200" u="sng" dirty="0"/>
              <a:t>Jul 12, 2011.</a:t>
            </a:r>
          </a:p>
          <a:p>
            <a:pPr marL="0" indent="0">
              <a:buNone/>
            </a:pPr>
            <a:r>
              <a:rPr lang="en-US" sz="1200" dirty="0"/>
              <a:t> */</a:t>
            </a:r>
          </a:p>
          <a:p>
            <a:pPr marL="0" indent="0">
              <a:buNone/>
            </a:pPr>
            <a:r>
              <a:rPr lang="en-US" sz="1200" b="1" dirty="0"/>
              <a:t>public class </a:t>
            </a:r>
            <a:r>
              <a:rPr lang="en-US" sz="1200" b="1" dirty="0" err="1"/>
              <a:t>InMemoryDirectory</a:t>
            </a:r>
            <a:r>
              <a:rPr lang="en-US" sz="1200" b="1" dirty="0"/>
              <a:t> {</a:t>
            </a:r>
          </a:p>
          <a:p>
            <a:pPr marL="0" indent="0">
              <a:buNone/>
            </a:pPr>
            <a:r>
              <a:rPr lang="en-US" sz="1200" b="1" dirty="0" smtClean="0"/>
              <a:t> private </a:t>
            </a:r>
            <a:r>
              <a:rPr lang="en-US" sz="1200" b="1" dirty="0" err="1"/>
              <a:t>ArrayList</a:t>
            </a:r>
            <a:r>
              <a:rPr lang="en-US" sz="1200" b="1" dirty="0"/>
              <a:t>&lt;Element&gt; elements = </a:t>
            </a:r>
            <a:r>
              <a:rPr lang="en-US" sz="1200" b="1" u="sng" dirty="0"/>
              <a:t>new </a:t>
            </a:r>
            <a:r>
              <a:rPr lang="en-US" sz="1200" b="1" u="sng" dirty="0" err="1"/>
              <a:t>ArrayList</a:t>
            </a:r>
            <a:r>
              <a:rPr lang="en-US" sz="1200" b="1" u="sng" dirty="0"/>
              <a:t>();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b="1" dirty="0" smtClean="0"/>
              <a:t> public </a:t>
            </a:r>
            <a:r>
              <a:rPr lang="en-US" sz="1200" b="1" dirty="0"/>
              <a:t>void </a:t>
            </a:r>
            <a:r>
              <a:rPr lang="en-US" sz="1200" b="1" u="sng" dirty="0" err="1"/>
              <a:t>addElement</a:t>
            </a:r>
            <a:r>
              <a:rPr lang="en-US" sz="1200" b="1" u="sng" dirty="0"/>
              <a:t>(Element </a:t>
            </a:r>
            <a:r>
              <a:rPr lang="en-US" sz="1200" b="1" u="sng" dirty="0" err="1"/>
              <a:t>newElement</a:t>
            </a:r>
            <a:r>
              <a:rPr lang="en-US" sz="1200" b="1" u="sng" dirty="0"/>
              <a:t>){</a:t>
            </a:r>
          </a:p>
          <a:p>
            <a:pPr marL="0" indent="0">
              <a:buNone/>
            </a:pPr>
            <a:r>
              <a:rPr lang="en-US" sz="1200" u="sng" dirty="0" smtClean="0"/>
              <a:t>  </a:t>
            </a:r>
            <a:r>
              <a:rPr lang="en-US" sz="1200" u="sng" dirty="0" err="1" smtClean="0"/>
              <a:t>elements.add</a:t>
            </a:r>
            <a:r>
              <a:rPr lang="en-US" sz="1200" u="sng" dirty="0" smtClean="0"/>
              <a:t>(</a:t>
            </a:r>
            <a:r>
              <a:rPr lang="en-US" sz="1200" u="sng" dirty="0" err="1" smtClean="0"/>
              <a:t>newElement</a:t>
            </a:r>
            <a:r>
              <a:rPr lang="en-US" sz="1200" u="sng" dirty="0"/>
              <a:t>);</a:t>
            </a:r>
          </a:p>
          <a:p>
            <a:pPr marL="0" indent="0">
              <a:buNone/>
            </a:pPr>
            <a:r>
              <a:rPr lang="en-US" sz="1200" dirty="0" smtClean="0"/>
              <a:t> }</a:t>
            </a:r>
          </a:p>
          <a:p>
            <a:pPr marL="0" indent="0">
              <a:buNone/>
            </a:pPr>
            <a:r>
              <a:rPr lang="en-US" sz="1200" b="1" dirty="0"/>
              <a:t> public </a:t>
            </a:r>
            <a:r>
              <a:rPr lang="en-US" sz="1200" b="1" dirty="0" err="1"/>
              <a:t>int</a:t>
            </a:r>
            <a:r>
              <a:rPr lang="en-US" sz="1200" b="1" dirty="0"/>
              <a:t> </a:t>
            </a:r>
            <a:r>
              <a:rPr lang="en-US" sz="1200" b="1" u="sng" dirty="0" err="1"/>
              <a:t>getElementCount</a:t>
            </a:r>
            <a:r>
              <a:rPr lang="en-US" sz="1200" b="1" u="sng" dirty="0"/>
              <a:t>(){</a:t>
            </a:r>
          </a:p>
          <a:p>
            <a:pPr marL="0" indent="0">
              <a:buNone/>
            </a:pPr>
            <a:r>
              <a:rPr lang="en-US" sz="1200" b="1" dirty="0"/>
              <a:t>  return </a:t>
            </a:r>
            <a:r>
              <a:rPr lang="en-US" sz="1200" b="1" u="sng" dirty="0" err="1"/>
              <a:t>elements.size</a:t>
            </a:r>
            <a:r>
              <a:rPr lang="en-US" sz="1200" b="1" u="sng" dirty="0"/>
              <a:t>();</a:t>
            </a:r>
          </a:p>
          <a:p>
            <a:pPr marL="0" indent="0">
              <a:buNone/>
            </a:pPr>
            <a:r>
              <a:rPr lang="en-US" sz="1200" dirty="0"/>
              <a:t> }</a:t>
            </a:r>
          </a:p>
          <a:p>
            <a:pPr marL="0" indent="0">
              <a:buNone/>
            </a:pPr>
            <a:endParaRPr lang="en-US" sz="1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74837"/>
            <a:ext cx="4038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b="1" dirty="0"/>
              <a:t> public Element </a:t>
            </a:r>
            <a:r>
              <a:rPr lang="en-US" sz="1200" b="1" u="sng" dirty="0" err="1"/>
              <a:t>generateIndex</a:t>
            </a:r>
            <a:r>
              <a:rPr lang="en-US" sz="1200" b="1" u="sng" dirty="0"/>
              <a:t>() {</a:t>
            </a:r>
          </a:p>
          <a:p>
            <a:pPr marL="0" indent="0">
              <a:buNone/>
            </a:pPr>
            <a:r>
              <a:rPr lang="en-US" sz="1200" dirty="0"/>
              <a:t>  Element index = </a:t>
            </a:r>
            <a:r>
              <a:rPr lang="en-US" sz="1200" b="1" dirty="0"/>
              <a:t>new Element("index");</a:t>
            </a:r>
          </a:p>
          <a:p>
            <a:pPr marL="0" indent="0">
              <a:buNone/>
            </a:pPr>
            <a:r>
              <a:rPr lang="en-US" sz="1200" b="1" dirty="0"/>
              <a:t>  for(</a:t>
            </a:r>
            <a:r>
              <a:rPr lang="en-US" sz="1200" b="1" u="sng" dirty="0"/>
              <a:t>Iterator it = </a:t>
            </a:r>
            <a:r>
              <a:rPr lang="en-US" sz="1200" b="1" u="sng" dirty="0" err="1"/>
              <a:t>elements.iterator</a:t>
            </a:r>
            <a:r>
              <a:rPr lang="en-US" sz="1200" b="1" u="sng" dirty="0"/>
              <a:t>(); </a:t>
            </a:r>
            <a:r>
              <a:rPr lang="en-US" sz="1200" b="1" u="sng" dirty="0" err="1"/>
              <a:t>it.hasNext</a:t>
            </a:r>
            <a:r>
              <a:rPr lang="en-US" sz="1200" b="1" u="sng" dirty="0"/>
              <a:t>();){</a:t>
            </a:r>
          </a:p>
          <a:p>
            <a:pPr marL="0" indent="0">
              <a:buNone/>
            </a:pPr>
            <a:r>
              <a:rPr lang="en-US" sz="1200" dirty="0"/>
              <a:t>   Element current = (Element)</a:t>
            </a:r>
            <a:r>
              <a:rPr lang="en-US" sz="1200" dirty="0" err="1"/>
              <a:t>it.next</a:t>
            </a:r>
            <a:r>
              <a:rPr lang="en-US" sz="1200" dirty="0"/>
              <a:t>();</a:t>
            </a:r>
          </a:p>
          <a:p>
            <a:pPr marL="0" indent="0">
              <a:buNone/>
            </a:pPr>
            <a:r>
              <a:rPr lang="en-US" sz="1200" dirty="0"/>
              <a:t>   </a:t>
            </a:r>
            <a:r>
              <a:rPr lang="en-US" sz="1200" dirty="0" err="1"/>
              <a:t>index.addText</a:t>
            </a:r>
            <a:r>
              <a:rPr lang="en-US" sz="1200" dirty="0"/>
              <a:t>(</a:t>
            </a:r>
            <a:r>
              <a:rPr lang="en-US" sz="1200" dirty="0" err="1"/>
              <a:t>current.getName</a:t>
            </a:r>
            <a:r>
              <a:rPr lang="en-US" sz="1200" dirty="0"/>
              <a:t>()+"\n");</a:t>
            </a:r>
          </a:p>
          <a:p>
            <a:pPr marL="0" indent="0">
              <a:buNone/>
            </a:pPr>
            <a:r>
              <a:rPr lang="en-US" sz="1200" dirty="0"/>
              <a:t>  }</a:t>
            </a:r>
          </a:p>
          <a:p>
            <a:pPr marL="0" indent="0">
              <a:buNone/>
            </a:pPr>
            <a:r>
              <a:rPr lang="en-US" sz="1200" dirty="0" smtClean="0"/>
              <a:t>  </a:t>
            </a:r>
            <a:r>
              <a:rPr lang="en-US" sz="1200" dirty="0" err="1" smtClean="0"/>
              <a:t>addElement</a:t>
            </a:r>
            <a:r>
              <a:rPr lang="en-US" sz="1200" dirty="0" smtClean="0"/>
              <a:t>(index</a:t>
            </a:r>
            <a:r>
              <a:rPr lang="en-US" sz="1200" dirty="0"/>
              <a:t>);</a:t>
            </a:r>
          </a:p>
          <a:p>
            <a:pPr marL="0" indent="0">
              <a:buNone/>
            </a:pPr>
            <a:r>
              <a:rPr lang="en-US" sz="1200" b="1" dirty="0" smtClean="0"/>
              <a:t>  return </a:t>
            </a:r>
            <a:r>
              <a:rPr lang="en-US" sz="1200" b="1" dirty="0"/>
              <a:t>index;</a:t>
            </a:r>
          </a:p>
          <a:p>
            <a:pPr marL="0" indent="0">
              <a:buNone/>
            </a:pPr>
            <a:r>
              <a:rPr lang="en-US" sz="1200" dirty="0" smtClean="0"/>
              <a:t> }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 smtClean="0"/>
              <a:t>public </a:t>
            </a:r>
            <a:r>
              <a:rPr lang="en-US" sz="1200" b="1" dirty="0"/>
              <a:t>Element </a:t>
            </a:r>
            <a:r>
              <a:rPr lang="en-US" sz="1200" b="1" u="sng" dirty="0" err="1"/>
              <a:t>getElement</a:t>
            </a:r>
            <a:r>
              <a:rPr lang="en-US" sz="1200" b="1" u="sng" dirty="0"/>
              <a:t>(String name){</a:t>
            </a:r>
          </a:p>
          <a:p>
            <a:pPr marL="0" indent="0">
              <a:buNone/>
            </a:pPr>
            <a:r>
              <a:rPr lang="en-US" sz="1200" b="1" dirty="0" smtClean="0"/>
              <a:t>  for </a:t>
            </a:r>
            <a:r>
              <a:rPr lang="en-US" sz="1200" b="1" dirty="0"/>
              <a:t>(</a:t>
            </a:r>
            <a:r>
              <a:rPr lang="en-US" sz="1200" b="1" u="sng" dirty="0"/>
              <a:t>Iterator it = </a:t>
            </a:r>
            <a:r>
              <a:rPr lang="en-US" sz="1200" b="1" u="sng" dirty="0" err="1"/>
              <a:t>elements.iterator</a:t>
            </a:r>
            <a:r>
              <a:rPr lang="en-US" sz="1200" b="1" u="sng" dirty="0"/>
              <a:t>(); </a:t>
            </a:r>
            <a:r>
              <a:rPr lang="en-US" sz="1200" b="1" u="sng" dirty="0" err="1"/>
              <a:t>it.hasNext</a:t>
            </a:r>
            <a:r>
              <a:rPr lang="en-US" sz="1200" b="1" u="sng" dirty="0"/>
              <a:t>();){</a:t>
            </a:r>
          </a:p>
          <a:p>
            <a:pPr marL="0" indent="0">
              <a:buNone/>
            </a:pPr>
            <a:r>
              <a:rPr lang="en-US" sz="1200" dirty="0" smtClean="0"/>
              <a:t>   Element </a:t>
            </a:r>
            <a:r>
              <a:rPr lang="en-US" sz="1200" dirty="0"/>
              <a:t>current = (Element)</a:t>
            </a:r>
            <a:r>
              <a:rPr lang="en-US" sz="1200" dirty="0" err="1"/>
              <a:t>it.next</a:t>
            </a:r>
            <a:r>
              <a:rPr lang="en-US" sz="1200" dirty="0"/>
              <a:t>();</a:t>
            </a:r>
          </a:p>
          <a:p>
            <a:pPr marL="0" indent="0">
              <a:buNone/>
            </a:pPr>
            <a:r>
              <a:rPr lang="en-US" sz="1200" b="1" dirty="0" smtClean="0"/>
              <a:t>   if </a:t>
            </a:r>
            <a:r>
              <a:rPr lang="en-US" sz="1200" b="1" dirty="0"/>
              <a:t>(</a:t>
            </a:r>
            <a:r>
              <a:rPr lang="en-US" sz="1200" b="1" dirty="0" err="1"/>
              <a:t>current.getName</a:t>
            </a:r>
            <a:r>
              <a:rPr lang="en-US" sz="1200" b="1" dirty="0"/>
              <a:t>().equals(name)) {</a:t>
            </a:r>
          </a:p>
          <a:p>
            <a:pPr marL="0" indent="0">
              <a:buNone/>
            </a:pPr>
            <a:r>
              <a:rPr lang="en-US" sz="1200" b="1" dirty="0" smtClean="0"/>
              <a:t>    return </a:t>
            </a:r>
            <a:r>
              <a:rPr lang="en-US" sz="1200" b="1" dirty="0"/>
              <a:t>current;</a:t>
            </a:r>
          </a:p>
          <a:p>
            <a:pPr marL="0" indent="0">
              <a:buNone/>
            </a:pPr>
            <a:r>
              <a:rPr lang="en-US" sz="1200" dirty="0" smtClean="0"/>
              <a:t>   }</a:t>
            </a:r>
            <a:endParaRPr lang="en-US" sz="1200" dirty="0"/>
          </a:p>
          <a:p>
            <a:pPr marL="0" indent="0">
              <a:buNone/>
            </a:pPr>
            <a:r>
              <a:rPr lang="en-US" sz="1200" dirty="0" smtClean="0"/>
              <a:t>  }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 smtClean="0"/>
              <a:t>  return </a:t>
            </a:r>
            <a:r>
              <a:rPr lang="en-US" sz="1200" b="1" dirty="0"/>
              <a:t>null;</a:t>
            </a:r>
          </a:p>
          <a:p>
            <a:pPr marL="0" indent="0">
              <a:buNone/>
            </a:pPr>
            <a:r>
              <a:rPr lang="en-US" sz="1200" dirty="0" smtClean="0"/>
              <a:t> }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/>
              <a:t>}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5798212" y="1295400"/>
            <a:ext cx="3345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This is what generates index now!</a:t>
            </a:r>
            <a:endParaRPr lang="en-US" sz="1800" dirty="0"/>
          </a:p>
        </p:txBody>
      </p:sp>
      <p:cxnSp>
        <p:nvCxnSpPr>
          <p:cNvPr id="7" name="Straight Arrow Connector 6"/>
          <p:cNvCxnSpPr>
            <a:stCxn id="5" idx="1"/>
          </p:cNvCxnSpPr>
          <p:nvPr/>
        </p:nvCxnSpPr>
        <p:spPr>
          <a:xfrm flipH="1">
            <a:off x="5486400" y="1480066"/>
            <a:ext cx="311812" cy="3487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354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Reasoning forward </a:t>
            </a:r>
            <a:r>
              <a:rPr lang="en-US" dirty="0" smtClean="0"/>
              <a:t>example, </a:t>
            </a:r>
            <a:r>
              <a:rPr lang="en-US" dirty="0" err="1" smtClean="0"/>
              <a:t>cntd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Issues:</a:t>
            </a:r>
          </a:p>
          <a:p>
            <a:r>
              <a:rPr lang="en-US" dirty="0" smtClean="0"/>
              <a:t>Need to generate the index last -- it doesn’t work if rebuilt.</a:t>
            </a:r>
          </a:p>
          <a:p>
            <a:r>
              <a:rPr lang="en-US" dirty="0" smtClean="0"/>
              <a:t>But this was ok in the existing app.</a:t>
            </a:r>
          </a:p>
          <a:p>
            <a:r>
              <a:rPr lang="en-US" dirty="0" smtClean="0"/>
              <a:t>Now, we’d like index creation and maintenance to happen automatically as a side effect of adding elements.</a:t>
            </a:r>
          </a:p>
          <a:p>
            <a:r>
              <a:rPr lang="en-US" dirty="0" smtClean="0"/>
              <a:t>How to test as we develop this change?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98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Reasoning forward </a:t>
            </a:r>
            <a:r>
              <a:rPr lang="en-US" dirty="0" smtClean="0"/>
              <a:t>example, </a:t>
            </a:r>
            <a:r>
              <a:rPr lang="en-US" dirty="0" err="1" smtClean="0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So we need tests that:</a:t>
            </a:r>
          </a:p>
          <a:p>
            <a:r>
              <a:rPr lang="en-US" dirty="0" smtClean="0"/>
              <a:t>Add elements in various ways,</a:t>
            </a:r>
          </a:p>
          <a:p>
            <a:r>
              <a:rPr lang="en-US" dirty="0" smtClean="0"/>
              <a:t>Generate an index,</a:t>
            </a:r>
          </a:p>
          <a:p>
            <a:r>
              <a:rPr lang="en-US" dirty="0" smtClean="0"/>
              <a:t>Get the various elements and see if they are correct, and</a:t>
            </a:r>
          </a:p>
          <a:p>
            <a:r>
              <a:rPr lang="en-US" dirty="0" smtClean="0"/>
              <a:t>Test to see if the index is correct.</a:t>
            </a:r>
          </a:p>
          <a:p>
            <a:pPr marL="0" indent="0">
              <a:buNone/>
            </a:pPr>
            <a:r>
              <a:rPr lang="en-US" dirty="0" smtClean="0"/>
              <a:t>How do we know this is the extent of the testing needed?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59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Reasoning forward </a:t>
            </a:r>
            <a:r>
              <a:rPr lang="en-US" dirty="0" smtClean="0"/>
              <a:t>example, </a:t>
            </a:r>
            <a:r>
              <a:rPr lang="en-US" dirty="0" err="1" smtClean="0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tests are just a description of how we expect to use the directory (and revisions to the add function).</a:t>
            </a:r>
          </a:p>
          <a:p>
            <a:r>
              <a:rPr lang="en-US" dirty="0" smtClean="0"/>
              <a:t>We know what the directory is supposed to do.</a:t>
            </a:r>
          </a:p>
          <a:p>
            <a:r>
              <a:rPr lang="en-US" dirty="0" smtClean="0"/>
              <a:t>But, could we have known this just by looking at the code itself?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94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Reasoning forward example, </a:t>
            </a:r>
            <a:r>
              <a:rPr lang="en-US" dirty="0" err="1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Our goal is to remove functionality from </a:t>
            </a:r>
            <a:r>
              <a:rPr lang="en-US" sz="2800" dirty="0" err="1" smtClean="0"/>
              <a:t>generateIndex</a:t>
            </a:r>
            <a:r>
              <a:rPr lang="en-US" sz="2800" dirty="0" smtClean="0"/>
              <a:t> and add it to </a:t>
            </a:r>
            <a:r>
              <a:rPr lang="en-US" sz="2800" dirty="0" err="1" smtClean="0"/>
              <a:t>addElement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So,</a:t>
            </a:r>
          </a:p>
          <a:p>
            <a:pPr lvl="1"/>
            <a:r>
              <a:rPr lang="en-US" sz="2400" dirty="0" smtClean="0"/>
              <a:t>What calls </a:t>
            </a:r>
            <a:r>
              <a:rPr lang="en-US" sz="2400" dirty="0" err="1" smtClean="0"/>
              <a:t>generateIndex</a:t>
            </a:r>
            <a:r>
              <a:rPr lang="en-US" sz="2400" dirty="0" smtClean="0"/>
              <a:t>?</a:t>
            </a:r>
          </a:p>
          <a:p>
            <a:pPr lvl="2"/>
            <a:r>
              <a:rPr lang="en-US" sz="2000" dirty="0" smtClean="0"/>
              <a:t>Nothing in the class itself.</a:t>
            </a:r>
          </a:p>
          <a:p>
            <a:pPr lvl="2"/>
            <a:r>
              <a:rPr lang="en-US" sz="2000" dirty="0" smtClean="0"/>
              <a:t>So it must just be client classes.</a:t>
            </a:r>
          </a:p>
          <a:p>
            <a:pPr lvl="1"/>
            <a:r>
              <a:rPr lang="en-US" sz="2400" dirty="0" smtClean="0"/>
              <a:t>What do we modify in </a:t>
            </a:r>
            <a:r>
              <a:rPr lang="en-US" sz="2400" dirty="0" err="1" smtClean="0"/>
              <a:t>generateIndex</a:t>
            </a:r>
            <a:r>
              <a:rPr lang="en-US" sz="2400" dirty="0" smtClean="0"/>
              <a:t>?</a:t>
            </a:r>
          </a:p>
          <a:p>
            <a:pPr lvl="2"/>
            <a:r>
              <a:rPr lang="en-US" sz="2000" dirty="0" smtClean="0"/>
              <a:t>We create a new element (the index) and add it to the </a:t>
            </a:r>
            <a:r>
              <a:rPr lang="en-US" sz="2000" dirty="0" err="1" smtClean="0"/>
              <a:t>ArrayList</a:t>
            </a:r>
            <a:r>
              <a:rPr lang="en-US" sz="2000" dirty="0" smtClean="0"/>
              <a:t> (the directory).</a:t>
            </a:r>
          </a:p>
          <a:p>
            <a:pPr lvl="2"/>
            <a:r>
              <a:rPr lang="en-US" sz="2000" dirty="0" smtClean="0"/>
              <a:t>Thus, this method affects the elements in the list.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8974" y="5410200"/>
            <a:ext cx="4993226" cy="143007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265830" y="5791200"/>
            <a:ext cx="2268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…But we’re not done!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82078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7794" y="2971800"/>
            <a:ext cx="5194005" cy="36865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Reasoning forward example, </a:t>
            </a:r>
            <a:r>
              <a:rPr lang="en-US" dirty="0" err="1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else is the elements collection used?</a:t>
            </a:r>
          </a:p>
          <a:p>
            <a:pPr lvl="1"/>
            <a:r>
              <a:rPr lang="en-US" dirty="0" smtClean="0"/>
              <a:t>Used in </a:t>
            </a:r>
            <a:r>
              <a:rPr lang="en-US" dirty="0" err="1" smtClean="0"/>
              <a:t>getElementCount</a:t>
            </a:r>
            <a:r>
              <a:rPr lang="en-US" dirty="0" smtClean="0"/>
              <a:t> and in </a:t>
            </a:r>
            <a:r>
              <a:rPr lang="en-US" dirty="0" err="1" smtClean="0"/>
              <a:t>getElement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Used in </a:t>
            </a:r>
            <a:r>
              <a:rPr lang="en-US" dirty="0" err="1" smtClean="0"/>
              <a:t>addElement</a:t>
            </a:r>
            <a:r>
              <a:rPr lang="en-US" dirty="0" smtClean="0"/>
              <a:t>, but we don’t care!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22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Reasoning forward example, </a:t>
            </a:r>
            <a:r>
              <a:rPr lang="en-US" dirty="0" err="1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Also need to look at how </a:t>
            </a:r>
            <a:r>
              <a:rPr lang="en-US" dirty="0" err="1" smtClean="0"/>
              <a:t>addElement</a:t>
            </a:r>
            <a:r>
              <a:rPr lang="en-US" dirty="0" smtClean="0"/>
              <a:t> impacts the surrounding software:</a:t>
            </a:r>
          </a:p>
          <a:p>
            <a:pPr lvl="1"/>
            <a:r>
              <a:rPr lang="en-US" dirty="0" smtClean="0"/>
              <a:t>It affects the elements collection.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3581399"/>
            <a:ext cx="4038600" cy="219506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265830" y="5791200"/>
            <a:ext cx="2268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…But we’re not done!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87238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Reasoning forward example, </a:t>
            </a:r>
            <a:r>
              <a:rPr lang="en-US" dirty="0" err="1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before, we also need to see what the elements collection itself can affect, giving this overall picture: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1352" y="3111065"/>
            <a:ext cx="5152848" cy="3442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08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few more cool examples…</a:t>
            </a:r>
            <a:r>
              <a:rPr lang="en-US" dirty="0" err="1" smtClean="0"/>
              <a:t>Ch</a:t>
            </a:r>
            <a:r>
              <a:rPr lang="en-US" dirty="0" smtClean="0"/>
              <a:t> 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“I can’t run this method in a test harness.”</a:t>
            </a:r>
          </a:p>
          <a:p>
            <a:r>
              <a:rPr lang="en-US" dirty="0" smtClean="0"/>
              <a:t>Reasons could include:</a:t>
            </a:r>
          </a:p>
          <a:p>
            <a:pPr lvl="1"/>
            <a:r>
              <a:rPr lang="en-US" dirty="0" smtClean="0"/>
              <a:t>Method not </a:t>
            </a:r>
            <a:r>
              <a:rPr lang="en-US" dirty="0" err="1" smtClean="0"/>
              <a:t>acccessible</a:t>
            </a:r>
            <a:r>
              <a:rPr lang="en-US" dirty="0" smtClean="0"/>
              <a:t> to the test</a:t>
            </a:r>
          </a:p>
          <a:p>
            <a:pPr lvl="1"/>
            <a:r>
              <a:rPr lang="en-US" dirty="0" smtClean="0"/>
              <a:t>Hard to construct the parameters to call a method</a:t>
            </a:r>
          </a:p>
          <a:p>
            <a:pPr lvl="1"/>
            <a:r>
              <a:rPr lang="en-US" dirty="0" smtClean="0"/>
              <a:t>Method has bad side effects, like modifying a database or launching a cruise missile</a:t>
            </a:r>
          </a:p>
          <a:p>
            <a:pPr lvl="1"/>
            <a:r>
              <a:rPr lang="en-US" dirty="0" smtClean="0"/>
              <a:t>Need to “sense through” some object that the method uses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76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Reasoning forward example, </a:t>
            </a:r>
            <a:r>
              <a:rPr lang="en-US" dirty="0" err="1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Could we have missed anything?</a:t>
            </a:r>
          </a:p>
          <a:p>
            <a:pPr lvl="1"/>
            <a:r>
              <a:rPr lang="en-US" dirty="0" err="1" smtClean="0"/>
              <a:t>Superclasses</a:t>
            </a:r>
            <a:r>
              <a:rPr lang="en-US" dirty="0" smtClean="0"/>
              <a:t> and subclasses?</a:t>
            </a:r>
          </a:p>
          <a:p>
            <a:pPr lvl="1"/>
            <a:r>
              <a:rPr lang="en-US" dirty="0" smtClean="0"/>
              <a:t>Is the data in </a:t>
            </a:r>
            <a:r>
              <a:rPr lang="en-US" dirty="0" err="1" smtClean="0"/>
              <a:t>InMemoryDirectory</a:t>
            </a:r>
            <a:r>
              <a:rPr lang="en-US" dirty="0" smtClean="0"/>
              <a:t> public?</a:t>
            </a:r>
          </a:p>
          <a:p>
            <a:pPr lvl="2"/>
            <a:r>
              <a:rPr lang="en-US" dirty="0" smtClean="0"/>
              <a:t>Not in this case!</a:t>
            </a:r>
          </a:p>
          <a:p>
            <a:pPr lvl="1"/>
            <a:r>
              <a:rPr lang="en-US" dirty="0" smtClean="0"/>
              <a:t>What about the elements themselves?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53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Reasoning forward example, </a:t>
            </a:r>
            <a:r>
              <a:rPr lang="en-US" dirty="0" err="1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/>
              <a:t>/**</a:t>
            </a:r>
          </a:p>
          <a:p>
            <a:pPr marL="0" indent="0">
              <a:buNone/>
            </a:pPr>
            <a:r>
              <a:rPr lang="en-US" sz="1600" dirty="0" smtClean="0"/>
              <a:t> * </a:t>
            </a:r>
            <a:r>
              <a:rPr lang="en-US" sz="1600" b="1" dirty="0"/>
              <a:t>@author </a:t>
            </a:r>
            <a:r>
              <a:rPr lang="en-US" sz="1600" b="1" u="sng" dirty="0" err="1"/>
              <a:t>chenowet</a:t>
            </a:r>
            <a:r>
              <a:rPr lang="en-US" sz="1600" b="1" u="sng" dirty="0"/>
              <a:t>.</a:t>
            </a:r>
          </a:p>
          <a:p>
            <a:pPr marL="0" indent="0">
              <a:buNone/>
            </a:pPr>
            <a:r>
              <a:rPr lang="en-US" sz="1600" dirty="0"/>
              <a:t> *         Created </a:t>
            </a:r>
            <a:r>
              <a:rPr lang="en-US" sz="1600" u="sng" dirty="0"/>
              <a:t>Jul 12, 2011.</a:t>
            </a:r>
          </a:p>
          <a:p>
            <a:pPr marL="0" indent="0">
              <a:buNone/>
            </a:pPr>
            <a:r>
              <a:rPr lang="en-US" sz="1600" dirty="0"/>
              <a:t> */</a:t>
            </a:r>
          </a:p>
          <a:p>
            <a:pPr marL="0" indent="0">
              <a:buNone/>
            </a:pPr>
            <a:r>
              <a:rPr lang="en-US" sz="1600" b="1" dirty="0"/>
              <a:t>public class Element {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b="1" dirty="0" smtClean="0"/>
              <a:t> private </a:t>
            </a:r>
            <a:r>
              <a:rPr lang="en-US" sz="1600" b="1" dirty="0"/>
              <a:t>String name;</a:t>
            </a:r>
          </a:p>
          <a:p>
            <a:pPr marL="0" indent="0">
              <a:buNone/>
            </a:pPr>
            <a:r>
              <a:rPr lang="en-US" sz="1600" b="1" dirty="0" smtClean="0"/>
              <a:t> private </a:t>
            </a:r>
            <a:r>
              <a:rPr lang="en-US" sz="1600" b="1" dirty="0"/>
              <a:t>String text;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b="1" dirty="0" smtClean="0"/>
              <a:t> public </a:t>
            </a:r>
            <a:r>
              <a:rPr lang="en-US" sz="1600" b="1" u="sng" dirty="0"/>
              <a:t>Element(String name){</a:t>
            </a:r>
          </a:p>
          <a:p>
            <a:pPr marL="0" indent="0">
              <a:buNone/>
            </a:pPr>
            <a:r>
              <a:rPr lang="en-US" sz="1600" b="1" dirty="0" smtClean="0"/>
              <a:t>  this.name </a:t>
            </a:r>
            <a:r>
              <a:rPr lang="en-US" sz="1600" b="1" dirty="0"/>
              <a:t>= name;</a:t>
            </a:r>
          </a:p>
          <a:p>
            <a:pPr marL="0" indent="0">
              <a:buNone/>
            </a:pPr>
            <a:r>
              <a:rPr lang="en-US" sz="1600" b="1" dirty="0" smtClean="0"/>
              <a:t>  </a:t>
            </a:r>
            <a:r>
              <a:rPr lang="en-US" sz="1600" b="1" dirty="0" err="1" smtClean="0"/>
              <a:t>this.text</a:t>
            </a:r>
            <a:r>
              <a:rPr lang="en-US" sz="1600" b="1" dirty="0" smtClean="0"/>
              <a:t> </a:t>
            </a:r>
            <a:r>
              <a:rPr lang="en-US" sz="1600" b="1" dirty="0"/>
              <a:t>= "";</a:t>
            </a:r>
          </a:p>
          <a:p>
            <a:pPr marL="0" indent="0">
              <a:buNone/>
            </a:pPr>
            <a:r>
              <a:rPr lang="en-US" sz="1600" dirty="0" smtClean="0"/>
              <a:t> }</a:t>
            </a:r>
            <a:endParaRPr lang="en-US" sz="1600" dirty="0"/>
          </a:p>
          <a:p>
            <a:pPr marL="0" indent="0">
              <a:buNone/>
            </a:pPr>
            <a:r>
              <a:rPr lang="en-US" sz="1600" b="1" dirty="0" smtClean="0"/>
              <a:t> </a:t>
            </a:r>
            <a:endParaRPr lang="en-US" sz="1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b="1" dirty="0"/>
              <a:t>public String </a:t>
            </a:r>
            <a:r>
              <a:rPr lang="en-US" sz="1600" b="1" u="sng" dirty="0" err="1"/>
              <a:t>getName</a:t>
            </a:r>
            <a:r>
              <a:rPr lang="en-US" sz="1600" b="1" u="sng" dirty="0"/>
              <a:t>(){</a:t>
            </a:r>
          </a:p>
          <a:p>
            <a:pPr marL="0" indent="0">
              <a:buNone/>
            </a:pPr>
            <a:r>
              <a:rPr lang="en-US" sz="1600" b="1" dirty="0"/>
              <a:t>  return this.name;</a:t>
            </a:r>
          </a:p>
          <a:p>
            <a:pPr marL="0" indent="0">
              <a:buNone/>
            </a:pPr>
            <a:r>
              <a:rPr lang="en-US" sz="1600" dirty="0"/>
              <a:t> }</a:t>
            </a:r>
          </a:p>
          <a:p>
            <a:pPr marL="0" indent="0">
              <a:buNone/>
            </a:pPr>
            <a:r>
              <a:rPr lang="en-US" sz="1600" b="1" dirty="0"/>
              <a:t> public void </a:t>
            </a:r>
            <a:r>
              <a:rPr lang="en-US" sz="1600" b="1" u="sng" dirty="0" err="1"/>
              <a:t>addText</a:t>
            </a:r>
            <a:r>
              <a:rPr lang="en-US" sz="1600" b="1" u="sng" dirty="0"/>
              <a:t>(String </a:t>
            </a:r>
            <a:r>
              <a:rPr lang="en-US" sz="1600" b="1" u="sng" dirty="0" err="1"/>
              <a:t>newText</a:t>
            </a:r>
            <a:r>
              <a:rPr lang="en-US" sz="1600" b="1" u="sng" dirty="0"/>
              <a:t>){</a:t>
            </a:r>
          </a:p>
          <a:p>
            <a:pPr marL="0" indent="0">
              <a:buNone/>
            </a:pPr>
            <a:r>
              <a:rPr lang="en-US" sz="1600" b="1" dirty="0"/>
              <a:t>  </a:t>
            </a:r>
            <a:r>
              <a:rPr lang="en-US" sz="1600" b="1" dirty="0" err="1"/>
              <a:t>this.text</a:t>
            </a:r>
            <a:r>
              <a:rPr lang="en-US" sz="1600" b="1" dirty="0"/>
              <a:t> = </a:t>
            </a:r>
            <a:r>
              <a:rPr lang="en-US" sz="1600" b="1" dirty="0" err="1"/>
              <a:t>this.text</a:t>
            </a:r>
            <a:r>
              <a:rPr lang="en-US" sz="1600" b="1" dirty="0"/>
              <a:t> + </a:t>
            </a:r>
            <a:r>
              <a:rPr lang="en-US" sz="1600" b="1" dirty="0" err="1"/>
              <a:t>newText</a:t>
            </a:r>
            <a:r>
              <a:rPr lang="en-US" sz="1600" b="1" dirty="0"/>
              <a:t>;</a:t>
            </a:r>
          </a:p>
          <a:p>
            <a:pPr marL="0" indent="0">
              <a:buNone/>
            </a:pPr>
            <a:r>
              <a:rPr lang="en-US" sz="1600" dirty="0"/>
              <a:t> }</a:t>
            </a:r>
          </a:p>
          <a:p>
            <a:pPr marL="0" indent="0">
              <a:buNone/>
            </a:pPr>
            <a:r>
              <a:rPr lang="en-US" sz="1600" b="1" dirty="0"/>
              <a:t> public String </a:t>
            </a:r>
            <a:r>
              <a:rPr lang="en-US" sz="1600" b="1" u="sng" dirty="0" err="1"/>
              <a:t>getText</a:t>
            </a:r>
            <a:r>
              <a:rPr lang="en-US" sz="1600" b="1" u="sng" dirty="0"/>
              <a:t>(){</a:t>
            </a:r>
          </a:p>
          <a:p>
            <a:pPr marL="0" indent="0">
              <a:buNone/>
            </a:pPr>
            <a:r>
              <a:rPr lang="en-US" sz="1600" b="1" dirty="0"/>
              <a:t>  return </a:t>
            </a:r>
            <a:r>
              <a:rPr lang="en-US" sz="1600" b="1" dirty="0" err="1"/>
              <a:t>this.text</a:t>
            </a:r>
            <a:r>
              <a:rPr lang="en-US" sz="1600" b="1" dirty="0"/>
              <a:t>;</a:t>
            </a:r>
          </a:p>
          <a:p>
            <a:pPr marL="0" indent="0">
              <a:buNone/>
            </a:pPr>
            <a:r>
              <a:rPr lang="en-US" sz="1600" dirty="0"/>
              <a:t> }</a:t>
            </a:r>
          </a:p>
          <a:p>
            <a:pPr marL="0" indent="0">
              <a:buNone/>
            </a:pPr>
            <a:r>
              <a:rPr lang="en-US" sz="1600" dirty="0"/>
              <a:t>}</a:t>
            </a:r>
          </a:p>
          <a:p>
            <a:pPr marL="0" indent="0">
              <a:buNone/>
            </a:pPr>
            <a:endParaRPr lang="en-US" sz="1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4495800"/>
            <a:ext cx="4035316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95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Reasoning forward example, </a:t>
            </a:r>
            <a:r>
              <a:rPr lang="en-US" dirty="0" err="1"/>
              <a:t>cntd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So, overall, the impacts are: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117" y="2235460"/>
            <a:ext cx="6993283" cy="4012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62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Reasoning forward example, </a:t>
            </a:r>
            <a:r>
              <a:rPr lang="en-US" dirty="0" err="1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Heuristics for analyzing effects propagation:</a:t>
            </a:r>
          </a:p>
          <a:p>
            <a:r>
              <a:rPr lang="en-US" dirty="0" smtClean="0"/>
              <a:t>Look for methods returning values</a:t>
            </a:r>
          </a:p>
          <a:p>
            <a:pPr lvl="1"/>
            <a:r>
              <a:rPr lang="en-US" dirty="0" smtClean="0"/>
              <a:t>Assuming these are used!</a:t>
            </a:r>
          </a:p>
          <a:p>
            <a:r>
              <a:rPr lang="en-US" dirty="0" smtClean="0"/>
              <a:t>An object that takes another object as a parameter</a:t>
            </a:r>
          </a:p>
          <a:p>
            <a:pPr lvl="1"/>
            <a:r>
              <a:rPr lang="en-US" dirty="0" smtClean="0"/>
              <a:t>Can change that object!</a:t>
            </a:r>
          </a:p>
          <a:p>
            <a:pPr lvl="1"/>
            <a:r>
              <a:rPr lang="en-US" dirty="0" smtClean="0"/>
              <a:t>Depends on the language</a:t>
            </a:r>
          </a:p>
          <a:p>
            <a:r>
              <a:rPr lang="en-US" dirty="0" smtClean="0"/>
              <a:t>Other side effects like</a:t>
            </a:r>
          </a:p>
          <a:p>
            <a:pPr lvl="1"/>
            <a:r>
              <a:rPr lang="en-US" dirty="0" smtClean="0"/>
              <a:t>Changing global or static data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88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a private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76800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Feathers’ opening comments:</a:t>
            </a:r>
          </a:p>
          <a:p>
            <a:r>
              <a:rPr lang="en-US" dirty="0" smtClean="0"/>
              <a:t>Private methods tend to be of dubious quality.</a:t>
            </a:r>
          </a:p>
          <a:p>
            <a:r>
              <a:rPr lang="en-US" dirty="0" smtClean="0"/>
              <a:t>They often look very general, but really work only for the things in their class that use them.</a:t>
            </a:r>
          </a:p>
          <a:p>
            <a:r>
              <a:rPr lang="en-US" dirty="0" smtClean="0"/>
              <a:t>Making them public opens a can of worms!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2010" y="2524125"/>
            <a:ext cx="3293390" cy="242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485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Private methods, </a:t>
            </a:r>
            <a:r>
              <a:rPr lang="en-US" dirty="0" err="1" smtClean="0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Thus, these represent things that are inherently not testable – questionable design.</a:t>
            </a:r>
          </a:p>
          <a:p>
            <a:r>
              <a:rPr lang="en-US" dirty="0" smtClean="0"/>
              <a:t>His example (in C++):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class  </a:t>
            </a:r>
            <a:r>
              <a:rPr lang="en-US" dirty="0" err="1" smtClean="0"/>
              <a:t>CCAImage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 smtClean="0"/>
              <a:t>private: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void </a:t>
            </a:r>
            <a:r>
              <a:rPr lang="en-US" dirty="0" err="1" smtClean="0"/>
              <a:t>setSnapRegion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x, </a:t>
            </a:r>
            <a:r>
              <a:rPr lang="en-US" dirty="0" err="1" smtClean="0"/>
              <a:t>int</a:t>
            </a:r>
            <a:r>
              <a:rPr lang="en-US" dirty="0" smtClean="0"/>
              <a:t> y, </a:t>
            </a:r>
            <a:r>
              <a:rPr lang="en-US" dirty="0" err="1" smtClean="0"/>
              <a:t>ind</a:t>
            </a:r>
            <a:r>
              <a:rPr lang="en-US" dirty="0" smtClean="0"/>
              <a:t> dx,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dy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 smtClean="0"/>
              <a:t>public: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void snap();</a:t>
            </a:r>
          </a:p>
          <a:p>
            <a:pPr marL="0" indent="0">
              <a:buNone/>
            </a:pPr>
            <a:r>
              <a:rPr lang="en-US" dirty="0" smtClean="0"/>
              <a:t>	…</a:t>
            </a:r>
          </a:p>
          <a:p>
            <a:pPr marL="0" indent="0">
              <a:buNone/>
            </a:pPr>
            <a:r>
              <a:rPr lang="en-US" dirty="0" smtClean="0"/>
              <a:t>};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867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Private methods, </a:t>
            </a:r>
            <a:r>
              <a:rPr lang="en-US" dirty="0" err="1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Feathers’ solution:</a:t>
            </a:r>
          </a:p>
          <a:p>
            <a:r>
              <a:rPr lang="en-US" dirty="0" smtClean="0"/>
              <a:t>Make the private class protected instead of private.</a:t>
            </a:r>
          </a:p>
          <a:p>
            <a:r>
              <a:rPr lang="en-US" dirty="0" smtClean="0"/>
              <a:t>Then delegate to a testing subclass: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class  </a:t>
            </a:r>
            <a:r>
              <a:rPr lang="en-US" dirty="0" err="1" smtClean="0"/>
              <a:t>TestingCCAImage</a:t>
            </a:r>
            <a:r>
              <a:rPr lang="en-US" dirty="0" smtClean="0"/>
              <a:t> : public </a:t>
            </a:r>
            <a:r>
              <a:rPr lang="en-US" dirty="0" err="1" smtClean="0"/>
              <a:t>CCAImage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 smtClean="0"/>
              <a:t>public: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void </a:t>
            </a:r>
            <a:r>
              <a:rPr lang="en-US" dirty="0" err="1"/>
              <a:t>setSnapRegion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x, </a:t>
            </a:r>
            <a:r>
              <a:rPr lang="en-US" dirty="0" err="1"/>
              <a:t>int</a:t>
            </a:r>
            <a:r>
              <a:rPr lang="en-US" dirty="0"/>
              <a:t> y, </a:t>
            </a:r>
            <a:r>
              <a:rPr lang="en-US" dirty="0" err="1"/>
              <a:t>ind</a:t>
            </a:r>
            <a:r>
              <a:rPr lang="en-US" dirty="0"/>
              <a:t> dx,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dy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{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 // call the </a:t>
            </a:r>
            <a:r>
              <a:rPr lang="en-US" dirty="0" err="1" smtClean="0"/>
              <a:t>setSnapRegion</a:t>
            </a:r>
            <a:r>
              <a:rPr lang="en-US" dirty="0" smtClean="0"/>
              <a:t> of the superclass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CCAImage</a:t>
            </a:r>
            <a:r>
              <a:rPr lang="en-US" dirty="0" smtClean="0"/>
              <a:t>::</a:t>
            </a:r>
            <a:r>
              <a:rPr lang="en-US" dirty="0" err="1" smtClean="0"/>
              <a:t>setSnapRegion</a:t>
            </a:r>
            <a:r>
              <a:rPr lang="en-US" dirty="0" smtClean="0"/>
              <a:t>(x, y, dx, </a:t>
            </a:r>
            <a:r>
              <a:rPr lang="en-US" dirty="0" err="1" smtClean="0"/>
              <a:t>dy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}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};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37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Undetectable side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0437"/>
            <a:ext cx="8229600" cy="45259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1500" dirty="0" smtClean="0"/>
              <a:t>Feathers’ example – a class that calls methods on other objects, and we never have a clue how things turn out: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 smtClean="0"/>
              <a:t>Public class </a:t>
            </a:r>
            <a:r>
              <a:rPr lang="en-US" sz="1500" dirty="0" err="1" smtClean="0"/>
              <a:t>AccountDetailFrame</a:t>
            </a:r>
            <a:r>
              <a:rPr lang="en-US" sz="1500" dirty="0" smtClean="0"/>
              <a:t> extends Frame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/>
              <a:t>	</a:t>
            </a:r>
            <a:r>
              <a:rPr lang="en-US" sz="1500" dirty="0" smtClean="0"/>
              <a:t>implements </a:t>
            </a:r>
            <a:r>
              <a:rPr lang="en-US" sz="1500" dirty="0" err="1" smtClean="0"/>
              <a:t>ActionListener</a:t>
            </a:r>
            <a:r>
              <a:rPr lang="en-US" sz="1500" dirty="0" smtClean="0"/>
              <a:t>, </a:t>
            </a:r>
            <a:r>
              <a:rPr lang="en-US" sz="1500" dirty="0" err="1" smtClean="0"/>
              <a:t>WindowListener</a:t>
            </a:r>
            <a:endParaRPr lang="en-US" sz="15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 smtClean="0"/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/>
              <a:t>	</a:t>
            </a:r>
            <a:r>
              <a:rPr lang="en-US" sz="1500" dirty="0" smtClean="0"/>
              <a:t>private </a:t>
            </a:r>
            <a:r>
              <a:rPr lang="en-US" sz="1500" dirty="0" err="1" smtClean="0"/>
              <a:t>TextField</a:t>
            </a:r>
            <a:r>
              <a:rPr lang="en-US" sz="1500" dirty="0" smtClean="0"/>
              <a:t> display = new </a:t>
            </a:r>
            <a:r>
              <a:rPr lang="en-US" sz="1500" dirty="0" err="1" smtClean="0"/>
              <a:t>TextField</a:t>
            </a:r>
            <a:r>
              <a:rPr lang="en-US" sz="1500" dirty="0" smtClean="0"/>
              <a:t>(10);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 smtClean="0"/>
              <a:t>…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/>
              <a:t>	</a:t>
            </a:r>
            <a:r>
              <a:rPr lang="en-US" sz="1500" dirty="0" smtClean="0"/>
              <a:t>public </a:t>
            </a:r>
            <a:r>
              <a:rPr lang="en-US" sz="1500" dirty="0" err="1" smtClean="0"/>
              <a:t>AccountDetailFrame</a:t>
            </a:r>
            <a:r>
              <a:rPr lang="en-US" sz="1500" dirty="0" smtClean="0"/>
              <a:t>(…) {…}</a:t>
            </a:r>
          </a:p>
          <a:p>
            <a:pPr marL="0" indent="0">
              <a:spcBef>
                <a:spcPts val="0"/>
              </a:spcBef>
              <a:buNone/>
            </a:pPr>
            <a:endParaRPr lang="en-US" sz="15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 smtClean="0"/>
              <a:t>	public void </a:t>
            </a:r>
            <a:r>
              <a:rPr lang="en-US" sz="1500" dirty="0" err="1" smtClean="0"/>
              <a:t>actionPerformed</a:t>
            </a:r>
            <a:r>
              <a:rPr lang="en-US" sz="1500" dirty="0" smtClean="0"/>
              <a:t>(</a:t>
            </a:r>
            <a:r>
              <a:rPr lang="en-US" sz="1500" dirty="0" err="1" smtClean="0"/>
              <a:t>ActionEvent</a:t>
            </a:r>
            <a:r>
              <a:rPr lang="en-US" sz="1500" dirty="0" smtClean="0"/>
              <a:t> event)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/>
              <a:t>	</a:t>
            </a:r>
            <a:r>
              <a:rPr lang="en-US" sz="1500" dirty="0" smtClean="0"/>
              <a:t>	String source = (String)</a:t>
            </a:r>
            <a:r>
              <a:rPr lang="en-US" sz="1500" dirty="0" err="1" smtClean="0"/>
              <a:t>event.getActionCommand</a:t>
            </a:r>
            <a:r>
              <a:rPr lang="en-US" sz="1500" dirty="0" smtClean="0"/>
              <a:t>();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 smtClean="0"/>
              <a:t>		if (</a:t>
            </a:r>
            <a:r>
              <a:rPr lang="en-US" sz="1500" dirty="0" err="1" smtClean="0"/>
              <a:t>source.equals</a:t>
            </a:r>
            <a:r>
              <a:rPr lang="en-US" sz="1500" dirty="0" smtClean="0"/>
              <a:t>(“</a:t>
            </a:r>
            <a:r>
              <a:rPr lang="en-US" sz="1500" smtClean="0"/>
              <a:t>project activity”)){</a:t>
            </a:r>
            <a:endParaRPr lang="en-US" sz="15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/>
              <a:t>	</a:t>
            </a:r>
            <a:r>
              <a:rPr lang="en-US" sz="1500" dirty="0" smtClean="0"/>
              <a:t>		</a:t>
            </a:r>
            <a:r>
              <a:rPr lang="en-US" sz="1500" dirty="0" err="1" smtClean="0"/>
              <a:t>DetailFrame</a:t>
            </a:r>
            <a:r>
              <a:rPr lang="en-US" sz="1500" dirty="0" smtClean="0"/>
              <a:t> </a:t>
            </a:r>
            <a:r>
              <a:rPr lang="en-US" sz="1500" dirty="0" err="1" smtClean="0"/>
              <a:t>detailDisplay</a:t>
            </a:r>
            <a:r>
              <a:rPr lang="en-US" sz="1500" dirty="0" smtClean="0"/>
              <a:t> = new </a:t>
            </a:r>
            <a:r>
              <a:rPr lang="en-US" sz="1500" dirty="0" err="1" smtClean="0"/>
              <a:t>DetailFrame</a:t>
            </a:r>
            <a:r>
              <a:rPr lang="en-US" sz="1500" dirty="0" smtClean="0"/>
              <a:t>();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/>
              <a:t>	</a:t>
            </a:r>
            <a:r>
              <a:rPr lang="en-US" sz="1500" dirty="0" smtClean="0"/>
              <a:t>		</a:t>
            </a:r>
            <a:r>
              <a:rPr lang="en-US" sz="1500" dirty="0" err="1" smtClean="0"/>
              <a:t>detailDisplay.setDescription</a:t>
            </a:r>
            <a:r>
              <a:rPr lang="en-US" sz="1500" dirty="0" smtClean="0"/>
              <a:t>(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/>
              <a:t>	</a:t>
            </a:r>
            <a:r>
              <a:rPr lang="en-US" sz="1500" dirty="0" smtClean="0"/>
              <a:t>			</a:t>
            </a:r>
            <a:r>
              <a:rPr lang="en-US" sz="1500" dirty="0" err="1" smtClean="0"/>
              <a:t>getDetailText</a:t>
            </a:r>
            <a:r>
              <a:rPr lang="en-US" sz="1500" dirty="0" smtClean="0"/>
              <a:t>() + “ “ + </a:t>
            </a:r>
            <a:r>
              <a:rPr lang="en-US" sz="1500" dirty="0" err="1" smtClean="0"/>
              <a:t>getProjectionText</a:t>
            </a:r>
            <a:r>
              <a:rPr lang="en-US" sz="1500" dirty="0" smtClean="0"/>
              <a:t>());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/>
              <a:t>	</a:t>
            </a:r>
            <a:r>
              <a:rPr lang="en-US" sz="1500" dirty="0" smtClean="0"/>
              <a:t>		</a:t>
            </a:r>
            <a:r>
              <a:rPr lang="en-US" sz="1500" dirty="0" err="1" smtClean="0"/>
              <a:t>detailDisplay.show</a:t>
            </a:r>
            <a:r>
              <a:rPr lang="en-US" sz="1500" dirty="0" smtClean="0"/>
              <a:t>();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/>
              <a:t>	</a:t>
            </a:r>
            <a:r>
              <a:rPr lang="en-US" sz="1500" dirty="0" smtClean="0"/>
              <a:t>		String </a:t>
            </a:r>
            <a:r>
              <a:rPr lang="en-US" sz="1500" dirty="0" err="1" smtClean="0"/>
              <a:t>accountDescription</a:t>
            </a:r>
            <a:r>
              <a:rPr lang="en-US" sz="1500" dirty="0" smtClean="0"/>
              <a:t> =  </a:t>
            </a:r>
            <a:r>
              <a:rPr lang="en-US" sz="1500" dirty="0" err="1" smtClean="0"/>
              <a:t>detailDisplay.getAccountSymbol</a:t>
            </a:r>
            <a:r>
              <a:rPr lang="en-US" sz="1500" dirty="0" smtClean="0"/>
              <a:t>();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/>
              <a:t>	</a:t>
            </a:r>
            <a:r>
              <a:rPr lang="en-US" sz="1500" dirty="0" smtClean="0"/>
              <a:t>		</a:t>
            </a:r>
            <a:r>
              <a:rPr lang="en-US" sz="1500" dirty="0" err="1" smtClean="0"/>
              <a:t>accountDescription</a:t>
            </a:r>
            <a:r>
              <a:rPr lang="en-US" sz="1500" dirty="0" smtClean="0"/>
              <a:t> += “: “;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/>
              <a:t>	</a:t>
            </a:r>
            <a:r>
              <a:rPr lang="en-US" sz="1500" dirty="0" smtClean="0"/>
              <a:t>		…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/>
              <a:t>	</a:t>
            </a:r>
            <a:r>
              <a:rPr lang="en-US" sz="1500" dirty="0" smtClean="0"/>
              <a:t>		</a:t>
            </a:r>
            <a:r>
              <a:rPr lang="en-US" sz="1500" dirty="0" err="1" smtClean="0"/>
              <a:t>display.setText</a:t>
            </a:r>
            <a:r>
              <a:rPr lang="en-US" sz="1500" dirty="0" smtClean="0"/>
              <a:t>(</a:t>
            </a:r>
            <a:r>
              <a:rPr lang="en-US" sz="1500" dirty="0" err="1" smtClean="0"/>
              <a:t>accountDescription</a:t>
            </a:r>
            <a:r>
              <a:rPr lang="en-US" sz="1500" dirty="0" smtClean="0"/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/>
              <a:t>	</a:t>
            </a:r>
            <a:r>
              <a:rPr lang="en-US" sz="1500" dirty="0" smtClean="0"/>
              <a:t>		…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/>
              <a:t>	</a:t>
            </a:r>
            <a:r>
              <a:rPr lang="en-US" sz="1500" dirty="0" smtClean="0"/>
              <a:t>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/>
              <a:t>	</a:t>
            </a:r>
            <a:r>
              <a:rPr lang="en-US" sz="1500" dirty="0" smtClean="0"/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/>
              <a:t>	</a:t>
            </a:r>
            <a:r>
              <a:rPr lang="en-US" sz="1500" dirty="0" smtClean="0"/>
              <a:t>…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5960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Undetectable side </a:t>
            </a:r>
            <a:r>
              <a:rPr lang="en-US" dirty="0" smtClean="0"/>
              <a:t>effects, </a:t>
            </a:r>
            <a:r>
              <a:rPr lang="en-US" dirty="0" err="1" smtClean="0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525963"/>
          </a:xfrm>
        </p:spPr>
        <p:txBody>
          <a:bodyPr>
            <a:noAutofit/>
          </a:bodyPr>
          <a:lstStyle/>
          <a:p>
            <a:r>
              <a:rPr lang="en-US" sz="1600" dirty="0" smtClean="0"/>
              <a:t>Feathers’ solution – separate dependencies, including using Bertrand Meyer’s Command / Query separation principle </a:t>
            </a:r>
            <a:r>
              <a:rPr lang="en-US" sz="1600" b="1" dirty="0" smtClean="0"/>
              <a:t>Part 1</a:t>
            </a:r>
            <a:r>
              <a:rPr lang="en-US" sz="1600" dirty="0" smtClean="0"/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/>
              <a:t>Public class </a:t>
            </a:r>
            <a:r>
              <a:rPr lang="en-US" sz="1400" dirty="0" err="1"/>
              <a:t>AccountDetailFrame</a:t>
            </a:r>
            <a:r>
              <a:rPr lang="en-US" sz="1400" dirty="0"/>
              <a:t> extends Frame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/>
              <a:t>	implements </a:t>
            </a:r>
            <a:r>
              <a:rPr lang="en-US" sz="1400" dirty="0" err="1"/>
              <a:t>ActionListener</a:t>
            </a:r>
            <a:r>
              <a:rPr lang="en-US" sz="1400" dirty="0"/>
              <a:t>, </a:t>
            </a:r>
            <a:r>
              <a:rPr lang="en-US" sz="1400" dirty="0" err="1"/>
              <a:t>WindowListener</a:t>
            </a:r>
            <a:endParaRPr lang="en-US" sz="14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/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/>
              <a:t>	private </a:t>
            </a:r>
            <a:r>
              <a:rPr lang="en-US" sz="1400" dirty="0" err="1"/>
              <a:t>TextField</a:t>
            </a:r>
            <a:r>
              <a:rPr lang="en-US" sz="1400" dirty="0"/>
              <a:t> display = new </a:t>
            </a:r>
            <a:r>
              <a:rPr lang="en-US" sz="1400" dirty="0" err="1"/>
              <a:t>TextField</a:t>
            </a:r>
            <a:r>
              <a:rPr lang="en-US" sz="1400" dirty="0"/>
              <a:t>(10</a:t>
            </a:r>
            <a:r>
              <a:rPr lang="en-US" sz="1400" dirty="0" smtClean="0"/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	</a:t>
            </a:r>
            <a:r>
              <a:rPr lang="en-US" sz="1400" dirty="0" smtClean="0">
                <a:solidFill>
                  <a:srgbClr val="FF0000"/>
                </a:solidFill>
              </a:rPr>
              <a:t>private </a:t>
            </a:r>
            <a:r>
              <a:rPr lang="en-US" sz="1400" dirty="0" err="1" smtClean="0">
                <a:solidFill>
                  <a:srgbClr val="FF0000"/>
                </a:solidFill>
              </a:rPr>
              <a:t>DetailFrame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500" dirty="0" err="1" smtClean="0">
                <a:solidFill>
                  <a:srgbClr val="FF0000"/>
                </a:solidFill>
              </a:rPr>
              <a:t>detailDisplay</a:t>
            </a:r>
            <a:r>
              <a:rPr lang="en-US" sz="1400" dirty="0" smtClean="0">
                <a:solidFill>
                  <a:srgbClr val="FF0000"/>
                </a:solidFill>
              </a:rPr>
              <a:t>;</a:t>
            </a:r>
            <a:endParaRPr lang="en-US" sz="14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/>
              <a:t>…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/>
              <a:t>	public </a:t>
            </a:r>
            <a:r>
              <a:rPr lang="en-US" sz="1400" dirty="0" err="1"/>
              <a:t>AccountDetailFrame</a:t>
            </a:r>
            <a:r>
              <a:rPr lang="en-US" sz="1400" dirty="0"/>
              <a:t>(…) {…}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/>
              <a:t>	public void </a:t>
            </a:r>
            <a:r>
              <a:rPr lang="en-US" sz="1400" dirty="0" err="1"/>
              <a:t>actionPerformed</a:t>
            </a:r>
            <a:r>
              <a:rPr lang="en-US" sz="1400" dirty="0"/>
              <a:t>(</a:t>
            </a:r>
            <a:r>
              <a:rPr lang="en-US" sz="1400" dirty="0" err="1"/>
              <a:t>ActionEvent</a:t>
            </a:r>
            <a:r>
              <a:rPr lang="en-US" sz="1400" dirty="0"/>
              <a:t> event)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/>
              <a:t>		String source = (String)</a:t>
            </a:r>
            <a:r>
              <a:rPr lang="en-US" sz="1400" dirty="0" err="1"/>
              <a:t>event.getActionCommand</a:t>
            </a:r>
            <a:r>
              <a:rPr lang="en-US" sz="1400" dirty="0" smtClean="0"/>
              <a:t>();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	</a:t>
            </a:r>
            <a:r>
              <a:rPr lang="en-US" sz="1400" dirty="0" smtClean="0">
                <a:solidFill>
                  <a:srgbClr val="FF0000"/>
                </a:solidFill>
              </a:rPr>
              <a:t>	</a:t>
            </a:r>
            <a:r>
              <a:rPr lang="en-US" sz="1400" dirty="0" err="1" smtClean="0">
                <a:solidFill>
                  <a:srgbClr val="FF0000"/>
                </a:solidFill>
              </a:rPr>
              <a:t>performCommand</a:t>
            </a:r>
            <a:r>
              <a:rPr lang="en-US" sz="1400" dirty="0" smtClean="0">
                <a:solidFill>
                  <a:srgbClr val="FF0000"/>
                </a:solidFill>
              </a:rPr>
              <a:t>(source);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/>
              <a:t>	</a:t>
            </a:r>
            <a:r>
              <a:rPr lang="en-US" sz="1400" dirty="0" smtClean="0"/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/>
              <a:t>	</a:t>
            </a:r>
            <a:r>
              <a:rPr lang="en-US" sz="1400" dirty="0" smtClean="0"/>
              <a:t>public void </a:t>
            </a:r>
            <a:r>
              <a:rPr lang="en-US" sz="1400" dirty="0" err="1" smtClean="0"/>
              <a:t>performCommand</a:t>
            </a:r>
            <a:r>
              <a:rPr lang="en-US" sz="1400" dirty="0" smtClean="0"/>
              <a:t>(String source){</a:t>
            </a:r>
            <a:endParaRPr lang="en-US" sz="14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 smtClean="0"/>
              <a:t>	</a:t>
            </a:r>
            <a:r>
              <a:rPr lang="en-US" sz="1400" dirty="0"/>
              <a:t>	if (</a:t>
            </a:r>
            <a:r>
              <a:rPr lang="en-US" sz="1400" dirty="0" err="1"/>
              <a:t>source.equals</a:t>
            </a:r>
            <a:r>
              <a:rPr lang="en-US" sz="1400" dirty="0"/>
              <a:t>(“project activity</a:t>
            </a:r>
            <a:r>
              <a:rPr lang="en-US" sz="1400" dirty="0" smtClean="0"/>
              <a:t>)){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/>
              <a:t>	</a:t>
            </a:r>
            <a:r>
              <a:rPr lang="en-US" sz="1400" dirty="0" smtClean="0"/>
              <a:t>		</a:t>
            </a:r>
            <a:r>
              <a:rPr lang="en-US" sz="1400" dirty="0" err="1" smtClean="0">
                <a:solidFill>
                  <a:srgbClr val="FF0000"/>
                </a:solidFill>
              </a:rPr>
              <a:t>setDescription</a:t>
            </a:r>
            <a:r>
              <a:rPr lang="en-US" sz="1400" dirty="0" smtClean="0"/>
              <a:t>(</a:t>
            </a:r>
            <a:r>
              <a:rPr lang="en-US" sz="1400" dirty="0" err="1" smtClean="0"/>
              <a:t>getDetailText</a:t>
            </a:r>
            <a:r>
              <a:rPr lang="en-US" sz="1400" dirty="0" smtClean="0"/>
              <a:t>()</a:t>
            </a:r>
            <a:r>
              <a:rPr lang="en-US" sz="1400" dirty="0"/>
              <a:t> + “ “ + </a:t>
            </a:r>
            <a:r>
              <a:rPr lang="en-US" sz="1400" dirty="0" err="1"/>
              <a:t>getProjectionText</a:t>
            </a:r>
            <a:r>
              <a:rPr lang="en-US" sz="1400" dirty="0" smtClean="0"/>
              <a:t>());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/>
              <a:t>	</a:t>
            </a:r>
            <a:r>
              <a:rPr lang="en-US" sz="1400" dirty="0" smtClean="0"/>
              <a:t>		…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/>
              <a:t>	</a:t>
            </a:r>
            <a:r>
              <a:rPr lang="en-US" sz="1400" dirty="0" smtClean="0"/>
              <a:t>		String </a:t>
            </a:r>
            <a:r>
              <a:rPr lang="en-US" sz="1400" dirty="0" err="1" smtClean="0"/>
              <a:t>accountDescription</a:t>
            </a:r>
            <a:r>
              <a:rPr lang="en-US" sz="1400" dirty="0" smtClean="0"/>
              <a:t> = </a:t>
            </a:r>
            <a:r>
              <a:rPr lang="en-US" sz="1400" dirty="0" err="1" smtClean="0"/>
              <a:t>detailDisplay.</a:t>
            </a:r>
            <a:r>
              <a:rPr lang="en-US" sz="1400" dirty="0" err="1" smtClean="0">
                <a:solidFill>
                  <a:srgbClr val="FF0000"/>
                </a:solidFill>
              </a:rPr>
              <a:t>getAccountSymbol</a:t>
            </a:r>
            <a:r>
              <a:rPr lang="en-US" sz="1400" dirty="0" smtClean="0">
                <a:solidFill>
                  <a:srgbClr val="FF0000"/>
                </a:solidFill>
              </a:rPr>
              <a:t>()</a:t>
            </a:r>
            <a:r>
              <a:rPr lang="en-US" sz="1400" dirty="0" smtClean="0"/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/>
              <a:t>			</a:t>
            </a:r>
            <a:r>
              <a:rPr lang="en-US" sz="1400" dirty="0" err="1"/>
              <a:t>accountDescription</a:t>
            </a:r>
            <a:r>
              <a:rPr lang="en-US" sz="1400" dirty="0"/>
              <a:t> += “: </a:t>
            </a:r>
            <a:r>
              <a:rPr lang="en-US" sz="1400" dirty="0" smtClean="0"/>
              <a:t>“;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/>
              <a:t>	</a:t>
            </a:r>
            <a:r>
              <a:rPr lang="en-US" sz="1400" dirty="0" smtClean="0"/>
              <a:t>		…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/>
              <a:t>	</a:t>
            </a:r>
            <a:r>
              <a:rPr lang="en-US" sz="1400" dirty="0" smtClean="0"/>
              <a:t>		</a:t>
            </a:r>
            <a:r>
              <a:rPr lang="en-US" sz="1400" dirty="0" err="1" smtClean="0">
                <a:solidFill>
                  <a:srgbClr val="FF0000"/>
                </a:solidFill>
              </a:rPr>
              <a:t>setDisplayText</a:t>
            </a:r>
            <a:r>
              <a:rPr lang="en-US" sz="1400" dirty="0" smtClean="0"/>
              <a:t>(</a:t>
            </a:r>
            <a:r>
              <a:rPr lang="en-US" sz="1400" dirty="0" err="1" smtClean="0"/>
              <a:t>accountDescription</a:t>
            </a:r>
            <a:r>
              <a:rPr lang="en-US" sz="1400" dirty="0" smtClean="0"/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/>
              <a:t>	</a:t>
            </a:r>
            <a:r>
              <a:rPr lang="en-US" sz="1400" dirty="0" smtClean="0"/>
              <a:t>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/>
              <a:t>	</a:t>
            </a:r>
            <a:r>
              <a:rPr lang="en-US" sz="1400" dirty="0" smtClean="0"/>
              <a:t>}				</a:t>
            </a:r>
            <a:r>
              <a:rPr lang="en-US" sz="1400" dirty="0" err="1" smtClean="0"/>
              <a:t>cntd</a:t>
            </a:r>
            <a:r>
              <a:rPr lang="en-US" sz="1400" dirty="0" smtClean="0"/>
              <a:t> </a:t>
            </a:r>
            <a:r>
              <a:rPr lang="en-US" sz="1400" dirty="0" smtClean="0">
                <a:sym typeface="Wingdings" pitchFamily="2" charset="2"/>
              </a:rPr>
              <a:t>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</p:txBody>
      </p:sp>
      <p:pic>
        <p:nvPicPr>
          <p:cNvPr id="1026" name="Picture 2" descr="http://upload.wikimedia.org/wikipedia/commons/thumb/2/28/Bertrand_Meyer_IMG_2481.jpg/330px-Bertrand_Meyer_IMG_248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5448" y="1828800"/>
            <a:ext cx="2095500" cy="140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705600" y="3200400"/>
            <a:ext cx="233855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Bertrand Meyer – Also author of the Eiffel programming language and of “design by contract” programming.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14757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Undetectable side </a:t>
            </a:r>
            <a:r>
              <a:rPr lang="en-US" dirty="0" smtClean="0"/>
              <a:t>effects, </a:t>
            </a:r>
            <a:r>
              <a:rPr lang="en-US" dirty="0" err="1" smtClean="0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500" dirty="0" smtClean="0"/>
              <a:t>Feathers’ solution – separate dependencies, including using Bertrand Meyer’s Command / Query separation principle </a:t>
            </a:r>
            <a:r>
              <a:rPr lang="en-US" sz="1500" b="1" dirty="0" smtClean="0"/>
              <a:t>Part 2</a:t>
            </a:r>
            <a:r>
              <a:rPr lang="en-US" sz="1500" dirty="0" smtClean="0"/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 smtClean="0"/>
              <a:t>…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 smtClean="0"/>
              <a:t>	void </a:t>
            </a:r>
            <a:r>
              <a:rPr lang="en-US" sz="1500" dirty="0" err="1" smtClean="0">
                <a:solidFill>
                  <a:srgbClr val="FF0000"/>
                </a:solidFill>
              </a:rPr>
              <a:t>setDescription</a:t>
            </a:r>
            <a:r>
              <a:rPr lang="en-US" sz="1500" dirty="0" smtClean="0">
                <a:solidFill>
                  <a:srgbClr val="FF0000"/>
                </a:solidFill>
              </a:rPr>
              <a:t>(String description){</a:t>
            </a:r>
            <a:endParaRPr lang="en-US" sz="15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/>
              <a:t>		</a:t>
            </a:r>
            <a:r>
              <a:rPr lang="en-US" sz="1500" dirty="0" err="1" smtClean="0"/>
              <a:t>detailDisplay</a:t>
            </a:r>
            <a:r>
              <a:rPr lang="en-US" sz="1500" dirty="0" smtClean="0"/>
              <a:t> </a:t>
            </a:r>
            <a:r>
              <a:rPr lang="en-US" sz="1500" dirty="0"/>
              <a:t>= new </a:t>
            </a:r>
            <a:r>
              <a:rPr lang="en-US" sz="1500" dirty="0" err="1"/>
              <a:t>DetailFrame</a:t>
            </a:r>
            <a:r>
              <a:rPr lang="en-US" sz="1500" dirty="0"/>
              <a:t>();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/>
              <a:t>		</a:t>
            </a:r>
            <a:r>
              <a:rPr lang="en-US" sz="1500" dirty="0" err="1" smtClean="0"/>
              <a:t>detailDisplay.setDescription</a:t>
            </a:r>
            <a:r>
              <a:rPr lang="en-US" sz="1500" dirty="0" smtClean="0"/>
              <a:t>(description);</a:t>
            </a:r>
            <a:endParaRPr lang="en-US" sz="15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/>
              <a:t>		</a:t>
            </a:r>
            <a:r>
              <a:rPr lang="en-US" sz="1500" dirty="0" err="1"/>
              <a:t>detailDisplay.show</a:t>
            </a:r>
            <a:r>
              <a:rPr lang="en-US" sz="1500" dirty="0" smtClean="0"/>
              <a:t>();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/>
              <a:t>	</a:t>
            </a:r>
            <a:r>
              <a:rPr lang="en-US" sz="1500" dirty="0" smtClean="0"/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/>
              <a:t>	</a:t>
            </a:r>
            <a:r>
              <a:rPr lang="en-US" sz="1500" dirty="0" smtClean="0"/>
              <a:t>String </a:t>
            </a:r>
            <a:r>
              <a:rPr lang="en-US" sz="1500" dirty="0" err="1" smtClean="0">
                <a:solidFill>
                  <a:srgbClr val="FF0000"/>
                </a:solidFill>
              </a:rPr>
              <a:t>getAccountSymbol</a:t>
            </a:r>
            <a:r>
              <a:rPr lang="en-US" sz="1500" dirty="0" smtClean="0">
                <a:solidFill>
                  <a:srgbClr val="FF0000"/>
                </a:solidFill>
              </a:rPr>
              <a:t>(){</a:t>
            </a:r>
            <a:endParaRPr lang="en-US" sz="15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/>
              <a:t>		</a:t>
            </a:r>
            <a:r>
              <a:rPr lang="en-US" sz="1500" dirty="0" smtClean="0"/>
              <a:t>return  </a:t>
            </a:r>
            <a:r>
              <a:rPr lang="en-US" sz="1500" dirty="0" err="1"/>
              <a:t>detailDisplay.getAccountSymbol</a:t>
            </a:r>
            <a:r>
              <a:rPr lang="en-US" sz="1500" dirty="0" smtClean="0"/>
              <a:t>();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/>
              <a:t>	</a:t>
            </a:r>
            <a:r>
              <a:rPr lang="en-US" sz="1500" dirty="0" smtClean="0"/>
              <a:t>}</a:t>
            </a:r>
            <a:endParaRPr lang="en-US" sz="15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/>
              <a:t>	</a:t>
            </a:r>
            <a:r>
              <a:rPr lang="en-US" sz="1500" dirty="0" smtClean="0"/>
              <a:t>void </a:t>
            </a:r>
            <a:r>
              <a:rPr lang="en-US" sz="1500" dirty="0" err="1" smtClean="0">
                <a:solidFill>
                  <a:srgbClr val="FF0000"/>
                </a:solidFill>
              </a:rPr>
              <a:t>setDisplayText</a:t>
            </a:r>
            <a:r>
              <a:rPr lang="en-US" sz="1500" dirty="0" smtClean="0">
                <a:solidFill>
                  <a:srgbClr val="FF0000"/>
                </a:solidFill>
              </a:rPr>
              <a:t>(String description){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/>
              <a:t>		</a:t>
            </a:r>
            <a:r>
              <a:rPr lang="en-US" sz="1500" dirty="0" err="1"/>
              <a:t>display.setText</a:t>
            </a:r>
            <a:r>
              <a:rPr lang="en-US" sz="1500" dirty="0"/>
              <a:t>(</a:t>
            </a:r>
            <a:r>
              <a:rPr lang="en-US" sz="1500" dirty="0" err="1"/>
              <a:t>accountDescription</a:t>
            </a:r>
            <a:r>
              <a:rPr lang="en-US" sz="1500" dirty="0"/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/>
              <a:t>	</a:t>
            </a:r>
            <a:r>
              <a:rPr lang="en-US" sz="1500" dirty="0" smtClean="0"/>
              <a:t>}</a:t>
            </a:r>
            <a:endParaRPr lang="en-US" sz="15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/>
              <a:t>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/>
              <a:t>	…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/>
              <a:t>}</a:t>
            </a:r>
          </a:p>
          <a:p>
            <a:pPr marL="0" indent="0">
              <a:buNone/>
            </a:pP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413492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Undetectable side effects, </a:t>
            </a:r>
            <a:r>
              <a:rPr lang="en-US" dirty="0" err="1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We can now subclass and override to test whatever code is left in </a:t>
            </a:r>
            <a:r>
              <a:rPr lang="en-US" dirty="0" err="1" smtClean="0"/>
              <a:t>performCommand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public class </a:t>
            </a:r>
            <a:r>
              <a:rPr lang="en-US" dirty="0" err="1" smtClean="0"/>
              <a:t>TestingAccountDetailFrame</a:t>
            </a:r>
            <a:r>
              <a:rPr lang="en-US" dirty="0" smtClean="0"/>
              <a:t> extends </a:t>
            </a:r>
            <a:r>
              <a:rPr lang="en-US" dirty="0" err="1" smtClean="0"/>
              <a:t>AccountDetailFrame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String </a:t>
            </a:r>
            <a:r>
              <a:rPr lang="en-US" dirty="0" err="1" smtClean="0"/>
              <a:t>displayText</a:t>
            </a:r>
            <a:r>
              <a:rPr lang="en-US" dirty="0" smtClean="0"/>
              <a:t> = ““;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String </a:t>
            </a:r>
            <a:r>
              <a:rPr lang="en-US" dirty="0" err="1" smtClean="0"/>
              <a:t>accountSymbol</a:t>
            </a:r>
            <a:r>
              <a:rPr lang="en-US" dirty="0" smtClean="0"/>
              <a:t> = “”;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void </a:t>
            </a:r>
            <a:r>
              <a:rPr lang="en-US" dirty="0" err="1" smtClean="0"/>
              <a:t>setDescription</a:t>
            </a:r>
            <a:r>
              <a:rPr lang="en-US" dirty="0" smtClean="0"/>
              <a:t>(String description{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 smtClean="0"/>
              <a:t>	String </a:t>
            </a:r>
            <a:r>
              <a:rPr lang="en-US" dirty="0" err="1" smtClean="0"/>
              <a:t>getAccountSymbol</a:t>
            </a:r>
            <a:r>
              <a:rPr lang="en-US" dirty="0" smtClean="0"/>
              <a:t>(){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return </a:t>
            </a:r>
            <a:r>
              <a:rPr lang="en-US" dirty="0" err="1" smtClean="0"/>
              <a:t>accountSymbol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void </a:t>
            </a:r>
            <a:r>
              <a:rPr lang="en-US" dirty="0" err="1" smtClean="0"/>
              <a:t>setDisplayText</a:t>
            </a:r>
            <a:r>
              <a:rPr lang="en-US" dirty="0" smtClean="0"/>
              <a:t> (String text){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displayText</a:t>
            </a:r>
            <a:r>
              <a:rPr lang="en-US" dirty="0" smtClean="0"/>
              <a:t> = text;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51492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THEME_BG_IMAGE" val=""/>
  <p:tag name="MMPROD_TAG_VCONFIG" val="PD94bWwgdmVyc2lvbj0iMS4wIiBlbmNvZGluZz0iVVRGLTgiPz4NCjxjb25maWd1cmF0aW9u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+DQoJCTx1aXNob3cgbmFtZT0icGxheWJhciIgdmFsdWU9InRydWUiLz4NCgkJPHVpc2hvdyBuYW1lPSJ0YWxraW5naGVhZCIgdmFsdWU9InRydWUiLz4NCgkJPHVpc2hvdyBuYW1lPSJzaWRlYmFyb25yaWdodCIgdmFsdWU9InRydWUiLz4NCgkJPHVpc2hvdyBuYW1lPSJ2aWV3Y2hhbmdlIiB2YWx1ZT0idHJ1ZSIvPg0KCQk8dWlzaG93IG5hbWU9ImluaXRpYWxkaXNwbGF5bW9kZWlzbm9ybWFsIiB2YWx1ZT0idHJ1ZSIvPg0KCQk8dWlyZXBsYWNlIG5hbWU9ImxvZ28iIHZhbHVlPSIiLz4NCgkJPHVpcmVwbGFjZSBuYW1lPSJiZ2ltYWdlIiB2YWx1ZT0iIi8+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TbGlkZSAlbiIvPg0KCQk8IS0tIHN1YnN0aXR1dGlvbjogJW4gPT0gc2xpZGUgbnVtYmVyIC0tPg0KCQk8IS0tIHN1YnN0aXR1dGlvbjogJXQgPT0gdG90YWwgc2xpZGUgY291bnQgLS0+DQoJCTx1aXRleHQgbmFtZT0iU0NSVUJCQVJTVEFUVVNfU0xJREVJTkZPIiB2YWx1ZT0iU2xpZGUgJW4gLyAldCB8ICIvPg0KCQk8dWl0ZXh0IG5hbWU9IlNDUlVCQkFSU1RBVFVTX1NUT1BQRUQiIHZhbHVlPSJTdG9wcGVkIi8+DQoJCTx1aXRleHQgbmFtZT0iU0NSVUJCQVJTVEFUVVNfUExBWUlORyIgdmFsdWU9IlBsYXlpbmciLz4NCgkJPHVpdGV4dCBuYW1lPSJTQ1JVQkJBUlNUQVRVU19OT0FVRElPIiB2YWx1ZT0iTm8gQXVkaW8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0gc3Vic3RpdHV0aW9uOiAlcCA9PSBwcmVzZW50YXRpb24gdGl0bGUgLS0+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+DQoJCTx1aXRleHQgbmFtZT0iU0hPV1NJREVCQVIiIHZhbHVlPSJTaG93IHNpZGViYXIgdG8gcGFydGljaXBhbnRz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Gb2xpZSAlbiIvPg0KCQk8IS0tIHN1YnN0aXR1dGlvbjogJW4gPT0gc2xpZGUgbnVtYmVyIC0tPg0KCQk8IS0tIHN1YnN0aXR1dGlvbjogJXQgPT0gdG90YWwgc2xpZGUgY291bnQgLS0+DQoJCTx1aXRleHQgbmFtZT0iU0NSVUJCQVJTVEFUVVNfU0xJREVJTkZPIiB2YWx1ZT0iRm9saWUgJW4gLyAldCB8ICIvPg0KCQk8dWl0ZXh0IG5hbWU9IlNDUlVCQkFSU1RBVFVTX1NUT1BQRUQiIHZhbHVlPSJCZWVuZGV0Ii8+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RGVuIFRlaWxuZWhtZXJuIGRpZSBTZWl0ZW5sZWlzdGUgYW56ZWln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SxmYWxzZSxmYWxzZSx0cnVlIi8+DQoJCTx1aWZvbnQgbmFtZT0iRk9OVF9QUkVTRU5URVJOQU1FIiB2YWx1ZT0iVmVyZGFuYSwxNSxmYWxzZSxmYWxzZSx0cnVlIi8+DQoJCTx1aWZvbnQgbmFtZT0iRk9OVF9QUkVTRU5URVJUSVRMRSIgdmFsdWU9IlZlcmRhbmEsMTEsdHJ1ZSxmYWxzZSx0cnVlIi8+DQoJCTx1aWZvbnQgbmFtZT0iRk9OVF9CSU9CVE4iIHZhbHVlPSJWZXJkYW5hLDk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IHVpdGV4dCAtLT4NCgkJPCEtLSBzdWJzdGl0dXRpb246ICVuID09IHNsaWRlIG51bWJlciAtLT4NCgkJPHVpdGV4dCBuYW1lPSJVTk5BTUVEU0xJREVUSVRMRSIgdmFsdWU9IkRpYXBvc2l0aXZlICVuIi8+DQoJCTwhLS0gc3Vic3RpdHV0aW9uOiAlbiA9PSBzbGlkZSBudW1iZXIgLS0+DQoJCTwhLS0gc3Vic3RpdHV0aW9uOiAldCA9PSB0b3RhbCBzbGlkZSBjb3VudCAtLT4NCgkJPHVpdGV4dCBuYW1lPSJTQ1JVQkJBUlNUQVRVU19TTElERUlORk8iIHZhbHVlPSJEaWFwb3NpdGl2ZSAlbiAvICV0IHwgIi8+DQoJCTx1aXRleHQgbmFtZT0iU0NSVUJCQVJTVEFUVVNfU1RPUFBFRCIgdmFsdWU9IkFycsOqdMOpZSIvPg0KCQk8dWl0ZXh0IG5hbWU9IlNDUlVCQkFSU1RBVFVTX1BMQVlJTkciIHZhbHVlPSJMZWN0dXJlIi8+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+DQoJCTwhLS0gc3Vic3RpdHV0aW9uOiAlcyA9PSBzZWNvbmRzIHJlbWFpbmluZyAtLT4NCgkJPHVpdGV4dCBuYW1lPSJFTEFQU0VEIiB2YWx1ZT0iJW0gbWludXRlcyAlcyBzZWNvbmRlcyBSZXN0YW50ZXMiLz4NCgkJPHVpdGV4dCBuYW1lPSJOT1RGT1VORCIgdmFsdWU9IlJpZW4gdHJvdXbDqSIvPg0KCQk8dWl0ZXh0IG5hbWU9IkFUVEFDSE1FTlRTIiB2YWx1ZT0iUGnDqGNlcyBqb2ludGVzIi8+DQoJCTwhLS0gc3Vic3RpdHV0aW9uOiAlcCA9PSBjdXJyZW50IHNwZWFrZXIncyB0aXRsZSAtLT4NCgkJPHVpdGV4dCBuYW1lPSJCSU9XSU5fVElUTEUiIHZhbHVlPSJCaW8gOiAlcCIvPg0KCQk8dWl0ZXh0IG5hbWU9IkJJT0JUTl9USVRMRSIgdmFsdWU9IkJpbyA6Ii8+DQoJCTx1aXRleHQgbmFtZT0iRElWSURFUkJUTl9USVRMRSIgdmFsdWU9InwiLz4NCgkJPHVpdGV4dCBuYW1lPSJDT05UQUNUQlROX1RJVExFIiB2YWx1ZT0iQ29udGFjdCIvPg0KCQk8dWl0ZXh0IG5hbWU9IlRBQl9PVVRMSU5FIiB2YWx1ZT0iUGxhbiIvPg0KCQk8dWl0ZXh0IG5hbWU9IlRBQl9USFVNQiIgdmFsdWU9Ik1pbmlhdHVyZSIvPg0KCQk8dWl0ZXh0IG5hbWU9IlRBQl9OT1RFUyIgdmFsdWU9IkNvbW0uIi8+DQoJCTx1aXRleHQgbmFtZT0iVEFCX1NFQVJDSCIgdmFsdWU9IkNoZXJjaGUiLz4NCgkJPHVpdGV4dCBuYW1lPSJTTElERV9IRUFESU5HIiB2YWx1ZT0iVGl0cmUgZGUgbGEgZGlhcG9zaXRpdmUiLz4NCgkJPHVpdGV4dCBuYW1lPSJEVVJBVElPTl9IRUFESU5HIiB2YWx1ZT0iRHVyw6llIi8+DQoJCTx1aXRleHQgbmFtZT0iU0VBUkNIX0hFQURJTkciIHZhbHVlPSJDaGVyY2hlciBsZSB0ZXh0ZSA6Ii8+DQoJCTx1aXRleHQgbmFtZT0iVEhVTUJfSEVBRElORyIgdmFsdWU9IkRpYXBvc2l0aXZlIC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k1vbnRyZXIgbCdlbmNhZHLDqSBhdXggcGFydGljaXBhbnRzIi8+DQoJPC9sYW5ndWFnZT4NCgk8bGFuZ3VhZ2UgaWQ9Imph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+DQoJCTx1aXRleHQgbmFtZT0iU0NSVUJCQVJTVEFUVVNfUExBWUlORyIgdmFsdWU9IuWGjeeUn+S4rSIvPg0KCQk8dWl0ZXh0IG5hbWU9IlNDUlVCQkFSU1RBVFVTX05PQVVESU8iIHZhbHVlPSLpn7Plo7DjgarjgZciLz4NCgkJPHVpdGV4dCBuYW1lPSJTQ1JVQkJBUlNUQVRVU19MT0FESU5HIiB2YWx1ZT0i44Ot44O844OJ5LitIi8+DQoJCTx1aXRleHQgbmFtZT0iU0NSVUJCQVJTVEFUVVNfQlVGRkVSSU5HIiB2YWx1ZT0i44OQ44OD44OV44Kh5LitIi8+DQoJCTx1aXRleHQgbmFtZT0iU0NSVUJCQVJTVEFUVVNfUVVFU1RJT04iIHZhbHVlPSLos6rllY/jgavnrZTjgYjjgabkuIvjgZXjgYQiLz4NCgkJPHVpdGV4dCBuYW1lPSJTQ1JVQkJBUlNUQVRVU19SRVZJRVdRVUlaIiB2YWx1ZT0i44Kv44Kk44K644KS44Oq44OT44Ol44O844GX44Gm44GE44G+44GZIi8+DQoJCTwhLS0gc3Vic3RpdHV0aW9uOiAlbSA9PSBtaW51dGVzIHJlbWFpbmluZyAtLT4NCgkJPCEtLSBzdWJzdGl0dXRpb246ICVzID09IHNlY29uZHMgcmVtYWluaW5nIC0tPg0KCQk8dWl0ZXh0IG5hbWU9IkVMQVBTRUQiIHZhbHVlPSLmrovjgoogOiAlbSDliIYgJXMg56eSIi8+DQoJCTx1aXRleHQgbmFtZT0iTk9URk9VTkQiIHZhbHVlPSLkvZXjgoLopovjgaTjgYvjgorjgb7jgZvjgpMiLz4NCgkJPHVpdGV4dCBuYW1lPSJBVFRBQ0hNRU5UUyIgdmFsdWU9Iua3u+S7mCIvPg0KCQk8IS0tIHN1YnN0aXR1dGlvbjogJXAgPT0gY3VycmVudCBzcGVha2VyJ3MgdGl0bGUgLS0+DQoJCTx1aXRleHQgbmFtZT0iQklPV0lOX1RJVExFIiB2YWx1ZT0iQmlvIDogJXAiLz4NCgkJPHVpdGV4dCBuYW1lPSJCSU9CVE5fVElUTEUiIHZhbHVlPSJCaW8iLz4NCgkJPHVpdGV4dCBuYW1lPSJESVZJREVSQlROX1RJVExFIiB2YWx1ZT0ifCIvPg0KCQk8dWl0ZXh0IG5hbWU9IkNPTlRBQ1RCVE5fVElUTEUiIHZhbHVlPSLjgYrllY/jgYTlkIjjgo/jgZsiLz4NCgkJPHVpdGV4dCBuYW1lPSJUQUJfT1VUTElORSIgdmFsdWU9IuOCouOCpuODiOODqeOCpOODsyIvPg0KCQk8dWl0ZXh0IG5hbWU9IlRBQl9USFVNQiIgdmFsdWU9Iuizm+WQpiIvPg0KCQk8dWl0ZXh0IG5hbWU9IlRBQl9OT1RFUyIgdmFsdWU9IuODjuODvOODiCIvPg0KCQk8dWl0ZXh0IG5hbWU9IlRBQl9TRUFSQ0giIHZhbHVlPSLmpJzntKIiLz4NCgkJPHVpdGV4dCBuYW1lPSJTTElERV9IRUFESU5HIiB2YWx1ZT0i44K544Op44Kk44OJ44K/44Kk44OI44OrIi8+DQoJCTx1aXRleHQgbmFtZT0iRFVSQVRJT05fSEVBRElORyIgdmFsdWU9IumVt+OBlSIvPg0KCQk8dWl0ZXh0IG5hbWU9IlNFQVJDSF9IRUFESU5HIiB2YWx1ZT0i44OG44Kt44K544OI5qSc57SiIDogIi8+DQoJCTx1aXRleHQgbmFtZT0iVEhVTUJfSEVBRElORyIgdmFsdWU9IuOCueODqeOCpOODiSIvPg0KCQk8dWl0ZXh0IG5hbWU9IlRIVU1CX0lORk8iIHZhbHVlPSLjgrnjg6njgqTjg4njgr/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44K144Kk44OJ44OQ44O844KS5Y+C5Yqg6ICF44Gr6KaL44Gb44KL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7Iqs65287J2065OcICVuIi8+DQoJCTwhLS0gc3Vic3RpdHV0aW9uOiAlbiA9PSBzbGlkZSBudW1iZXIgLS0+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+DQoJCTx1aXRleHQgbmFtZT0iU0NSVUJCQVJTVEFUVVNfTk9BVURJTyIgdmFsdWU9IuyYpOuUlOyYpCDsl4bsnYwiLz4NCgkJPHVpdGV4dCBuYW1lPSJTQ1JVQkJBUlNUQVRVU19MT0FESU5HIiB2YWx1ZT0i66Gc65SpIi8+DQoJCTx1aXRleHQgbmFtZT0iU0NSVUJCQVJTVEFUVVNfQlVGRkVSSU5HIiB2YWx1ZT0i67KE7Y2866eBIi8+DQoJCTx1aXRleHQgbmFtZT0iU0NSVUJCQVJTVEFUVVNfUVVFU1RJT04iIHZhbHVlPSLsp4jrrLjsl5Ag64u17ZWY6riwIi8+DQoJCTx1aXRleHQgbmFtZT0iU0NSVUJCQVJTVEFUVVNfUkVWSUVXUVVJWiIgdmFsdWU9IuyniOusuCDri6Tsi5zrs7TquLAiLz4NCgkJPCEtLSBzdWJzdGl0dXRpb246ICVtID09IG1pbnV0ZXMgcmVtYWluaW5nIC0tPg0KCQk8IS0tIHN1YnN0aXR1dGlvbjogJXMgPT0gc2Vjb25kcyByZW1haW5pbmcgLS0+DQoJCTx1aXRleHQgbmFtZT0iRUxBUFNFRCIgdmFsdWU9IiVt67aEICVz7LSIIOuCqOydjCIvPg0KCQk8dWl0ZXh0IG5hbWU9Ik5PVEZPVU5EIiB2YWx1ZT0i7JeG7J2MIi8+DQoJCTx1aXRleHQgbmFtZT0iQVRUQUNITUVOVFMiIHZhbHVlPSLssqjrtoAg7YyM7J28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7Jew65297LKY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uywuOyXrOyekOyXkOqyjCDshLjroZwg66eJ64yAIOuztOydtOq4sCIvPg0KCTwvbGFuZ3VhZ2U+DQo8L2NvbmZpZ3VyYXRpb24+DQo="/>
  <p:tag name="MMPROD_UIDATA" val="&lt;database version=&quot;6.0&quot;&gt;&lt;object type=&quot;1&quot; unique_id=&quot;10001&quot;&gt;&lt;property id=&quot;20141&quot; value=&quot;CS5704-Week1-Introduction&quot;/&gt;&lt;property id=&quot;20142&quot; value=&quot;This file contains the introduction of the course and guidelines on how the course will be organized.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1&quot;/&gt;&lt;property id=&quot;20181&quot; value=&quot;1&quot;/&gt;&lt;property id=&quot;20191&quot; value=&quot;Breeze&quot;/&gt;&lt;property id=&quot;20192&quot; value=&quot;http://breeze.iddl.vt.edu&quot;/&gt;&lt;property id=&quot;20193&quot; value=&quot;0&quot;/&gt;&lt;property id=&quot;20224&quot; value=&quot;C:\Documents and Settings\Shawn Bohner\My Documents\CS5704\Fall2007\CS-5704-Week1&quot;/&gt;&lt;property id=&quot;20250&quot; value=&quot;0&quot;/&gt;&lt;property id=&quot;20251&quot; value=&quot;1&quot;/&gt;&lt;property id=&quot;20259&quot; value=&quot;0&quot;/&gt;&lt;object type=&quot;4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Software Engineering&amp;#x0D;&amp;#x0A;CS5704: First Week&amp;quot;&quot;/&gt;&lt;property id=&quot;20303&quot; value=&quot;-1&quot;/&gt;&lt;property id=&quot;20307&quot; value=&quot;259&quot;/&gt;&lt;property id=&quot;20309&quot; value=&quot;-1&quot;/&gt;&lt;/object&gt;&lt;object type=&quot;3&quot; unique_id=&quot;10005&quot;&gt;&lt;property id=&quot;20148&quot; value=&quot;5&quot;/&gt;&lt;property id=&quot;20300&quot; value=&quot;Slide 2 - &amp;quot;Agenda&amp;quot;&quot;/&gt;&lt;property id=&quot;20303&quot; value=&quot;-1&quot;/&gt;&lt;property id=&quot;20307&quot; value=&quot;358&quot;/&gt;&lt;property id=&quot;20309&quot; value=&quot;-1&quot;/&gt;&lt;/object&gt;&lt;object type=&quot;3&quot; unique_id=&quot;10006&quot;&gt;&lt;property id=&quot;20148&quot; value=&quot;5&quot;/&gt;&lt;property id=&quot;20300&quot; value=&quot;Slide 3 - &amp;quot;Tentative Fall Semester Timeline&amp;quot;&quot;/&gt;&lt;property id=&quot;20303&quot; value=&quot;-1&quot;/&gt;&lt;property id=&quot;20307&quot; value=&quot;393&quot;/&gt;&lt;property id=&quot;20309&quot; value=&quot;-1&quot;/&gt;&lt;/object&gt;&lt;object type=&quot;3&quot; unique_id=&quot;10007&quot;&gt;&lt;property id=&quot;20148&quot; value=&quot;5&quot;/&gt;&lt;property id=&quot;20300&quot; value=&quot;Slide 4 - &amp;quot;Tentative Structure of CS5704&amp;quot;&quot;/&gt;&lt;property id=&quot;20303&quot; value=&quot;-1&quot;/&gt;&lt;property id=&quot;20307&quot; value=&quot;395&quot;/&gt;&lt;property id=&quot;20309&quot; value=&quot;-1&quot;/&gt;&lt;/object&gt;&lt;object type=&quot;3&quot; unique_id=&quot;10008&quot;&gt;&lt;property id=&quot;20148&quot; value=&quot;5&quot;/&gt;&lt;property id=&quot;20300&quot; value=&quot;Slide 5 - &amp;quot;Guidelines and Expectations&amp;quot;&quot;/&gt;&lt;property id=&quot;20303&quot; value=&quot;-1&quot;/&gt;&lt;property id=&quot;20307&quot; value=&quot;414&quot;/&gt;&lt;property id=&quot;20309&quot; value=&quot;-1&quot;/&gt;&lt;/object&gt;&lt;object type=&quot;3&quot; unique_id=&quot;10009&quot;&gt;&lt;property id=&quot;20148&quot; value=&quot;5&quot;/&gt;&lt;property id=&quot;20300&quot; value=&quot;Slide 6 - &amp;quot;Grading and Evaluation&amp;quot;&quot;/&gt;&lt;property id=&quot;20303&quot; value=&quot;-1&quot;/&gt;&lt;property id=&quot;20307&quot; value=&quot;415&quot;/&gt;&lt;property id=&quot;20309&quot; value=&quot;-1&quot;/&gt;&lt;/object&gt;&lt;object type=&quot;3&quot; unique_id=&quot;10010&quot;&gt;&lt;property id=&quot;20148&quot; value=&quot;5&quot;/&gt;&lt;property id=&quot;20300&quot; value=&quot;Slide 7 - &amp;quot;Late Work&amp;quot;&quot;/&gt;&lt;property id=&quot;20303&quot; value=&quot;-1&quot;/&gt;&lt;property id=&quot;20307&quot; value=&quot;416&quot;/&gt;&lt;property id=&quot;20309&quot; value=&quot;-1&quot;/&gt;&lt;/object&gt;&lt;object type=&quot;3&quot; unique_id=&quot;10011&quot;&gt;&lt;property id=&quot;20148&quot; value=&quot;5&quot;/&gt;&lt;property id=&quot;20300&quot; value=&quot;Slide 8 - &amp;quot;Chapter 1 : Software and Software Engineering&amp;quot;&quot;/&gt;&lt;property id=&quot;20303&quot; value=&quot;-1&quot;/&gt;&lt;property id=&quot;20307&quot; value=&quot;362&quot;/&gt;&lt;property id=&quot;20309&quot; value=&quot;-1&quot;/&gt;&lt;/object&gt;&lt;object type=&quot;3&quot; unique_id=&quot;10012&quot;&gt;&lt;property id=&quot;20148&quot; value=&quot;5&quot;/&gt;&lt;property id=&quot;20300&quot; value=&quot;Slide 9 - &amp;quot;What is Software?&amp;quot;&quot;/&gt;&lt;property id=&quot;20303&quot; value=&quot;-1&quot;/&gt;&lt;property id=&quot;20307&quot; value=&quot;378&quot;/&gt;&lt;property id=&quot;20309&quot; value=&quot;-1&quot;/&gt;&lt;/object&gt;&lt;object type=&quot;3&quot; unique_id=&quot;10013&quot;&gt;&lt;property id=&quot;20148&quot; value=&quot;5&quot;/&gt;&lt;property id=&quot;20300&quot; value=&quot;Slide 10 - &amp;quot;So, What is Software?&amp;quot;&quot;/&gt;&lt;property id=&quot;20303&quot; value=&quot;-1&quot;/&gt;&lt;property id=&quot;20307&quot; value=&quot;337&quot;/&gt;&lt;property id=&quot;20309&quot; value=&quot;-1&quot;/&gt;&lt;/object&gt;&lt;object type=&quot;3&quot; unique_id=&quot;10014&quot;&gt;&lt;property id=&quot;20148&quot; value=&quot;5&quot;/&gt;&lt;property id=&quot;20300&quot; value=&quot;Slide 11 - &amp;quot;Software Doesn’t Wear Out&amp;quot;&quot;/&gt;&lt;property id=&quot;20303&quot; value=&quot;-1&quot;/&gt;&lt;property id=&quot;20307&quot; value=&quot;342&quot;/&gt;&lt;property id=&quot;20309&quot; value=&quot;-1&quot;/&gt;&lt;/object&gt;&lt;object type=&quot;3&quot; unique_id=&quot;10015&quot;&gt;&lt;property id=&quot;20148&quot; value=&quot;5&quot;/&gt;&lt;property id=&quot;20300&quot; value=&quot;Slide 12 - &amp;quot;Software Design Degradation&amp;quot;&quot;/&gt;&lt;property id=&quot;20303&quot; value=&quot;-1&quot;/&gt;&lt;property id=&quot;20307&quot; value=&quot;380&quot;/&gt;&lt;property id=&quot;20309&quot; value=&quot;-1&quot;/&gt;&lt;/object&gt;&lt;object type=&quot;3&quot; unique_id=&quot;10016&quot;&gt;&lt;property id=&quot;20148&quot; value=&quot;5&quot;/&gt;&lt;property id=&quot;20300&quot; value=&quot;Slide 13 - &amp;quot;Information Lose Due to Relentless Change&amp;quot;&quot;/&gt;&lt;property id=&quot;20303&quot; value=&quot;-1&quot;/&gt;&lt;property id=&quot;20307&quot; value=&quot;381&quot;/&gt;&lt;property id=&quot;20309&quot; value=&quot;-1&quot;/&gt;&lt;/object&gt;&lt;object type=&quot;3&quot; unique_id=&quot;10017&quot;&gt;&lt;property id=&quot;20148&quot; value=&quot;5&quot;/&gt;&lt;property id=&quot;20300&quot; value=&quot;Slide 14 - &amp;quot;Wear versus Deterioration&amp;quot;&quot;/&gt;&lt;property id=&quot;20303&quot; value=&quot;-1&quot;/&gt;&lt;property id=&quot;20307&quot; value=&quot;333&quot;/&gt;&lt;property id=&quot;20309&quot; value=&quot;-1&quot;/&gt;&lt;/object&gt;&lt;object type=&quot;3&quot; unique_id=&quot;10018&quot;&gt;&lt;property id=&quot;20148&quot; value=&quot;5&quot;/&gt;&lt;property id=&quot;20300&quot; value=&quot;Slide 15 - &amp;quot;The Cost of Change&amp;quot;&quot;/&gt;&lt;property id=&quot;20303&quot; value=&quot;-1&quot;/&gt;&lt;property id=&quot;20307&quot; value=&quot;334&quot;/&gt;&lt;property id=&quot;20309&quot; value=&quot;-1&quot;/&gt;&lt;/object&gt;&lt;object type=&quot;3&quot; unique_id=&quot;10019&quot;&gt;&lt;property id=&quot;20148&quot; value=&quot;5&quot;/&gt;&lt;property id=&quot;20300&quot; value=&quot;Slide 16 - &amp;quot;Software is Complex&amp;quot;&quot;/&gt;&lt;property id=&quot;20303&quot; value=&quot;-1&quot;/&gt;&lt;property id=&quot;20307&quot; value=&quot;394&quot;/&gt;&lt;property id=&quot;20309&quot; value=&quot;-1&quot;/&gt;&lt;/object&gt;&lt;object type=&quot;3&quot; unique_id=&quot;10020&quot;&gt;&lt;property id=&quot;20148&quot; value=&quot;5&quot;/&gt;&lt;property id=&quot;20300&quot; value=&quot;Slide 17 - &amp;quot;Software “Schizophrenia”&amp;quot;&quot;/&gt;&lt;property id=&quot;20303&quot; value=&quot;-1&quot;/&gt;&lt;property id=&quot;20307&quot; value=&quot;384&quot;/&gt;&lt;property id=&quot;20309&quot; value=&quot;-1&quot;/&gt;&lt;/object&gt;&lt;object type=&quot;3&quot; unique_id=&quot;10021&quot;&gt;&lt;property id=&quot;20148&quot; value=&quot;5&quot;/&gt;&lt;property id=&quot;20300&quot; value=&quot;Slide 18 - &amp;quot;Software—New Categories&amp;quot;&quot;/&gt;&lt;property id=&quot;20303&quot; value=&quot;-1&quot;/&gt;&lt;property id=&quot;20307&quot; value=&quot;396&quot;/&gt;&lt;property id=&quot;20309&quot; value=&quot;-1&quot;/&gt;&lt;/object&gt;&lt;object type=&quot;3&quot; unique_id=&quot;10022&quot;&gt;&lt;property id=&quot;20148&quot; value=&quot;5&quot;/&gt;&lt;property id=&quot;20300&quot; value=&quot;Slide 19 - &amp;quot;Software Evolution&amp;quot;&quot;/&gt;&lt;property id=&quot;20303&quot; value=&quot;-1&quot;/&gt;&lt;property id=&quot;20307&quot; value=&quot;398&quot;/&gt;&lt;property id=&quot;20309&quot; value=&quot;-1&quot;/&gt;&lt;/object&gt;&lt;object type=&quot;3&quot; unique_id=&quot;10023&quot;&gt;&lt;property id=&quot;20148&quot; value=&quot;5&quot;/&gt;&lt;property id=&quot;20300&quot; value=&quot;Slide 20 - &amp;quot;Software Evolution (continued)&amp;quot;&quot;/&gt;&lt;property id=&quot;20303&quot; value=&quot;-1&quot;/&gt;&lt;property id=&quot;20307&quot; value=&quot;418&quot;/&gt;&lt;property id=&quot;20309&quot; value=&quot;-1&quot;/&gt;&lt;/object&gt;&lt;object type=&quot;3&quot; unique_id=&quot;10024&quot;&gt;&lt;property id=&quot;20148&quot; value=&quot;5&quot;/&gt;&lt;property id=&quot;20300&quot; value=&quot;Slide 21 - &amp;quot;Chapter 2: Process—A Generic View&amp;quot;&quot;/&gt;&lt;property id=&quot;20303&quot; value=&quot;-1&quot;/&gt;&lt;property id=&quot;20307&quot; value=&quot;372&quot;/&gt;&lt;property id=&quot;20309&quot; value=&quot;-1&quot;/&gt;&lt;/object&gt;&lt;object type=&quot;3&quot; unique_id=&quot;10025&quot;&gt;&lt;property id=&quot;20148&quot; value=&quot;5&quot;/&gt;&lt;property id=&quot;20300&quot; value=&quot;Slide 22 - &amp;quot;Software Still Stuck in Construction&amp;quot;&quot;/&gt;&lt;property id=&quot;20303&quot; value=&quot;-1&quot;/&gt;&lt;property id=&quot;20307&quot; value=&quot;386&quot;/&gt;&lt;property id=&quot;20309&quot; value=&quot;-1&quot;/&gt;&lt;/object&gt;&lt;object type=&quot;3&quot; unique_id=&quot;10026&quot;&gt;&lt;property id=&quot;20148&quot; value=&quot;5&quot;/&gt;&lt;property id=&quot;20300&quot; value=&quot;Slide 23 - &amp;quot;A Layered Technology&amp;quot;&quot;/&gt;&lt;property id=&quot;20303&quot; value=&quot;-1&quot;/&gt;&lt;property id=&quot;20307&quot; value=&quot;346&quot;/&gt;&lt;property id=&quot;20309&quot; value=&quot;-1&quot;/&gt;&lt;/object&gt;&lt;object type=&quot;3&quot; unique_id=&quot;10027&quot;&gt;&lt;property id=&quot;20148&quot; value=&quot;5&quot;/&gt;&lt;property id=&quot;20300&quot; value=&quot;Slide 24 - &amp;quot;Umbrella Activities &amp;#x0D;&amp;#x0A;(AKA Cross-Life-Cycle Activities)&amp;quot;&quot;/&gt;&lt;property id=&quot;20303&quot; value=&quot;-1&quot;/&gt;&lt;property id=&quot;20307&quot; value=&quot;348&quot;/&gt;&lt;property id=&quot;20309&quot; value=&quot;-1&quot;/&gt;&lt;/object&gt;&lt;object type=&quot;3&quot; unique_id=&quot;10028&quot;&gt;&lt;property id=&quot;20148&quot; value=&quot;5&quot;/&gt;&lt;property id=&quot;20300&quot; value=&quot;Slide 25 - &amp;quot;SEI’s Software Process &amp;#x0D;&amp;#x0A;Capability Maturity Model&amp;quot;&quot;/&gt;&lt;property id=&quot;20303&quot; value=&quot;-1&quot;/&gt;&lt;property id=&quot;20307&quot; value=&quot;374&quot;/&gt;&lt;property id=&quot;20309&quot; value=&quot;-1&quot;/&gt;&lt;/object&gt;&lt;object type=&quot;3&quot; unique_id=&quot;10029&quot;&gt;&lt;property id=&quot;20148&quot; value=&quot;5&quot;/&gt;&lt;property id=&quot;20300&quot; value=&quot;Slide 26 - &amp;quot;Summary of the SEI/CMM Levels&amp;quot;&quot;/&gt;&lt;property id=&quot;20303&quot; value=&quot;-1&quot;/&gt;&lt;property id=&quot;20307&quot; value=&quot;375&quot;/&gt;&lt;property id=&quot;20309&quot; value=&quot;-1&quot;/&gt;&lt;/object&gt;&lt;object type=&quot;3&quot; unique_id=&quot;10030&quot;&gt;&lt;property id=&quot;20148&quot; value=&quot;5&quot;/&gt;&lt;property id=&quot;20300&quot; value=&quot;Slide 27 - &amp;quot;Process Improvement Maturity Levels&amp;quot;&quot;/&gt;&lt;property id=&quot;20303&quot; value=&quot;-1&quot;/&gt;&lt;property id=&quot;20307&quot; value=&quot;390&quot;/&gt;&lt;property id=&quot;20309&quot; value=&quot;-1&quot;/&gt;&lt;/object&gt;&lt;object type=&quot;3&quot; unique_id=&quot;10031&quot;&gt;&lt;property id=&quot;20148&quot; value=&quot;5&quot;/&gt;&lt;property id=&quot;20300&quot; value=&quot;Slide 28 - &amp;quot;More Traction at Upper levels...&amp;quot;&quot;/&gt;&lt;property id=&quot;20303&quot; value=&quot;-1&quot;/&gt;&lt;property id=&quot;20307&quot; value=&quot;391&quot;/&gt;&lt;property id=&quot;20309&quot; value=&quot;-1&quot;/&gt;&lt;/object&gt;&lt;object type=&quot;3&quot; unique_id=&quot;10032&quot;&gt;&lt;property id=&quot;20148&quot; value=&quot;5&quot;/&gt;&lt;property id=&quot;20300&quot; value=&quot;Slide 29 - &amp;quot;The Process Model: Adaptability&amp;quot;&quot;/&gt;&lt;property id=&quot;20303&quot; value=&quot;-1&quot;/&gt;&lt;property id=&quot;20307&quot; value=&quot;400&quot;/&gt;&lt;property id=&quot;20309&quot; value=&quot;-1&quot;/&gt;&lt;/object&gt;&lt;object type=&quot;3&quot; unique_id=&quot;10033&quot;&gt;&lt;property id=&quot;20148&quot; value=&quot;5&quot;/&gt;&lt;property id=&quot;20300&quot; value=&quot;Slide 30 - &amp;quot;The CMMI&amp;quot;&quot;/&gt;&lt;property id=&quot;20303&quot; value=&quot;-1&quot;/&gt;&lt;property id=&quot;20307&quot; value=&quot;401&quot;/&gt;&lt;property id=&quot;20309&quot; value=&quot;-1&quot;/&gt;&lt;/object&gt;&lt;object type=&quot;3&quot; unique_id=&quot;10034&quot;&gt;&lt;property id=&quot;20148&quot; value=&quot;5&quot;/&gt;&lt;property id=&quot;20300&quot; value=&quot;Slide 31 - &amp;quot;Process Patterns&amp;quot;&quot;/&gt;&lt;property id=&quot;20303&quot; value=&quot;-1&quot;/&gt;&lt;property id=&quot;20307&quot; value=&quot;402&quot;/&gt;&lt;property id=&quot;20309&quot; value=&quot;-1&quot;/&gt;&lt;/object&gt;&lt;object type=&quot;3&quot; unique_id=&quot;10035&quot;&gt;&lt;property id=&quot;20148&quot; value=&quot;5&quot;/&gt;&lt;property id=&quot;20300&quot; value=&quot;Slide 32 - &amp;quot;Process Assessment&amp;quot;&quot;/&gt;&lt;property id=&quot;20303&quot; value=&quot;-1&quot;/&gt;&lt;property id=&quot;20307&quot; value=&quot;403&quot;/&gt;&lt;property id=&quot;20309&quot; value=&quot;-1&quot;/&gt;&lt;/object&gt;&lt;object type=&quot;3&quot; unique_id=&quot;10036&quot;&gt;&lt;property id=&quot;20148&quot; value=&quot;5&quot;/&gt;&lt;property id=&quot;20300&quot; value=&quot;Slide 33 - &amp;quot;Assessment and Improvement&amp;quot;&quot;/&gt;&lt;property id=&quot;20303&quot; value=&quot;-1&quot;/&gt;&lt;property id=&quot;20307&quot; value=&quot;404&quot;/&gt;&lt;property id=&quot;20309&quot; value=&quot;-1&quot;/&gt;&lt;/object&gt;&lt;object type=&quot;3&quot; unique_id=&quot;10037&quot;&gt;&lt;property id=&quot;20148&quot; value=&quot;5&quot;/&gt;&lt;property id=&quot;20300&quot; value=&quot;Slide 34 - &amp;quot;Personal Software Process (PSP)&amp;quot;&quot;/&gt;&lt;property id=&quot;20303&quot; value=&quot;-1&quot;/&gt;&lt;property id=&quot;20307&quot; value=&quot;405&quot;/&gt;&lt;property id=&quot;20309&quot; value=&quot;-1&quot;/&gt;&lt;/object&gt;&lt;object type=&quot;3&quot; unique_id=&quot;10038&quot;&gt;&lt;property id=&quot;20148&quot; value=&quot;5&quot;/&gt;&lt;property id=&quot;20300&quot; value=&quot;Slide 35 - &amp;quot;Team Software Process (TSP)&amp;quot;&quot;/&gt;&lt;property id=&quot;20303&quot; value=&quot;-1&quot;/&gt;&lt;property id=&quot;20307&quot; value=&quot;406&quot;/&gt;&lt;property id=&quot;20309&quot; value=&quot;-1&quot;/&gt;&lt;/object&gt;&lt;object type=&quot;3&quot; unique_id=&quot;10039&quot;&gt;&lt;property id=&quot;20148&quot; value=&quot;5&quot;/&gt;&lt;property id=&quot;20300&quot; value=&quot;Slide 36 - &amp;quot;Chapter 3: Prescriptive Process Models&amp;quot;&quot;/&gt;&lt;property id=&quot;20303&quot; value=&quot;-1&quot;/&gt;&lt;property id=&quot;20307&quot; value=&quot;417&quot;/&gt;&lt;property id=&quot;20309&quot; value=&quot;-1&quot;/&gt;&lt;/object&gt;&lt;object type=&quot;3&quot; unique_id=&quot;10040&quot;&gt;&lt;property id=&quot;20148&quot; value=&quot;5&quot;/&gt;&lt;property id=&quot;20300&quot; value=&quot;Slide 37 - &amp;quot;Prescriptive Models&amp;quot;&quot;/&gt;&lt;property id=&quot;20303&quot; value=&quot;-1&quot;/&gt;&lt;property id=&quot;20307&quot; value=&quot;407&quot;/&gt;&lt;property id=&quot;20309&quot; value=&quot;-1&quot;/&gt;&lt;/object&gt;&lt;object type=&quot;3&quot; unique_id=&quot;10041&quot;&gt;&lt;property id=&quot;20148&quot; value=&quot;5&quot;/&gt;&lt;property id=&quot;20300&quot; value=&quot;Slide 38 - &amp;quot;The Linear Model&amp;quot;&quot;/&gt;&lt;property id=&quot;20303&quot; value=&quot;-1&quot;/&gt;&lt;property id=&quot;20307&quot; value=&quot;352&quot;/&gt;&lt;property id=&quot;20309&quot; value=&quot;-1&quot;/&gt;&lt;/object&gt;&lt;object type=&quot;3&quot; unique_id=&quot;10042&quot;&gt;&lt;property id=&quot;20148&quot; value=&quot;5&quot;/&gt;&lt;property id=&quot;20300&quot; value=&quot;Slide 39 - &amp;quot;Rational Unified Process&amp;quot;&quot;/&gt;&lt;property id=&quot;20303&quot; value=&quot;-1&quot;/&gt;&lt;property id=&quot;20307&quot; value=&quot;413&quot;/&gt;&lt;property id=&quot;20309&quot; value=&quot;-1&quot;/&gt;&lt;/object&gt;&lt;object type=&quot;3&quot; unique_id=&quot;10043&quot;&gt;&lt;property id=&quot;20148&quot; value=&quot;5&quot;/&gt;&lt;property id=&quot;20300&quot; value=&quot;Slide 40 - &amp;quot;Iterative Models&amp;quot;&quot;/&gt;&lt;property id=&quot;20303&quot; value=&quot;-1&quot;/&gt;&lt;property id=&quot;20307&quot; value=&quot;411&quot;/&gt;&lt;property id=&quot;20309&quot; value=&quot;-1&quot;/&gt;&lt;/object&gt;&lt;object type=&quot;3&quot; unique_id=&quot;10044&quot;&gt;&lt;property id=&quot;20148&quot; value=&quot;5&quot;/&gt;&lt;property id=&quot;20300&quot; value=&quot;Slide 41 - &amp;quot;The Incremental Model&amp;quot;&quot;/&gt;&lt;property id=&quot;20303&quot; value=&quot;-1&quot;/&gt;&lt;property id=&quot;20307&quot; value=&quot;412&quot;/&gt;&lt;property id=&quot;20309&quot; value=&quot;-1&quot;/&gt;&lt;/object&gt;&lt;object type=&quot;3&quot; unique_id=&quot;10045&quot;&gt;&lt;property id=&quot;20148&quot; value=&quot;5&quot;/&gt;&lt;property id=&quot;20300&quot; value=&quot;Slide 42 - &amp;quot;Iterative and Incremental Models&amp;quot;&quot;/&gt;&lt;property id=&quot;20303&quot; value=&quot;-1&quot;/&gt;&lt;property id=&quot;20307&quot; value=&quot;353&quot;/&gt;&lt;property id=&quot;20309&quot; value=&quot;-1&quot;/&gt;&lt;/object&gt;&lt;object type=&quot;3&quot; unique_id=&quot;10046&quot;&gt;&lt;property id=&quot;20148&quot; value=&quot;5&quot;/&gt;&lt;property id=&quot;20300&quot; value=&quot;Slide 43 - &amp;quot;Evolutionary Models: The Spiral&amp;quot;&quot;/&gt;&lt;property id=&quot;20303&quot; value=&quot;-1&quot;/&gt;&lt;property id=&quot;20307&quot; value=&quot;408&quot;/&gt;&lt;property id=&quot;20309&quot; value=&quot;-1&quot;/&gt;&lt;/object&gt;&lt;object type=&quot;3&quot; unique_id=&quot;10047&quot;&gt;&lt;property id=&quot;20148&quot; value=&quot;5&quot;/&gt;&lt;property id=&quot;20300&quot; value=&quot;Slide 44 - &amp;quot;Evolutionary Models: Concurrent&amp;quot;&quot;/&gt;&lt;property id=&quot;20303&quot; value=&quot;-1&quot;/&gt;&lt;property id=&quot;20307&quot; value=&quot;409&quot;/&gt;&lt;property id=&quot;20309&quot; value=&quot;-1&quot;/&gt;&lt;/object&gt;&lt;object type=&quot;3&quot; unique_id=&quot;10048&quot;&gt;&lt;property id=&quot;20148&quot; value=&quot;5&quot;/&gt;&lt;property id=&quot;20300&quot; value=&quot;Slide 45 - &amp;quot;Still Other Process Models&amp;quot;&quot;/&gt;&lt;property id=&quot;20303&quot; value=&quot;-1&quot;/&gt;&lt;property id=&quot;20307&quot; value=&quot;410&quot;/&gt;&lt;property id=&quot;20309&quot; value=&quot;-1&quot;/&gt;&lt;/object&gt;&lt;object type=&quot;3&quot; unique_id=&quot;10049&quot;&gt;&lt;property id=&quot;20148&quot; value=&quot;5&quot;/&gt;&lt;property id=&quot;20300&quot; value=&quot;Slide 46 - &amp;quot;Homework Assignment for 8/29/07&amp;quot;&quot;/&gt;&lt;property id=&quot;20303&quot; value=&quot;-1&quot;/&gt;&lt;property id=&quot;20307&quot; value=&quot;377&quot;/&gt;&lt;property id=&quot;20309&quot; value=&quot;-1&quot;/&gt;&lt;/object&gt;&lt;/object&gt;&lt;object type=&quot;8&quot; unique_id=&quot;10050&quot;&gt;&lt;/object&gt;&lt;/object&gt;&lt;/database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,2137399327,C:\Documents and Settings\Shawn Bohner\My Documents\CS5704\Fall2007\CS5704-Week1\CS5704-Week1.ppc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47877</TotalTime>
  <Words>1422</Words>
  <Application>Microsoft Office PowerPoint</Application>
  <PresentationFormat>On-screen Show (4:3)</PresentationFormat>
  <Paragraphs>290</Paragraphs>
  <Slides>23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Software Maintenance and Evolution CSSE 575: Session 6, Part 3  Problems with Changing Software - 2</vt:lpstr>
      <vt:lpstr>A few more cool examples…Ch 10</vt:lpstr>
      <vt:lpstr>Testing a private method</vt:lpstr>
      <vt:lpstr>Private methods, cntd</vt:lpstr>
      <vt:lpstr>Private methods, cntd</vt:lpstr>
      <vt:lpstr>Undetectable side effects</vt:lpstr>
      <vt:lpstr>Undetectable side effects, cntd</vt:lpstr>
      <vt:lpstr>Undetectable side effects, cntd</vt:lpstr>
      <vt:lpstr>Undetectable side effects, cntd</vt:lpstr>
      <vt:lpstr>Undetectable side effects, cntd</vt:lpstr>
      <vt:lpstr>Another cool example…Ch 11</vt:lpstr>
      <vt:lpstr>Reasoning forward example</vt:lpstr>
      <vt:lpstr>Reasoning forward example, cntd</vt:lpstr>
      <vt:lpstr>Reasoning forward example, cntd</vt:lpstr>
      <vt:lpstr>Reasoning forward example, cntd</vt:lpstr>
      <vt:lpstr>Reasoning forward example, cntd</vt:lpstr>
      <vt:lpstr>Reasoning forward example, cntd</vt:lpstr>
      <vt:lpstr>Reasoning forward example, cntd</vt:lpstr>
      <vt:lpstr>Reasoning forward example, cntd</vt:lpstr>
      <vt:lpstr>Reasoning forward example, cntd</vt:lpstr>
      <vt:lpstr>Reasoning forward example, cntd</vt:lpstr>
      <vt:lpstr>Reasoning forward example, cntd</vt:lpstr>
      <vt:lpstr>Reasoning forward example, cntd</vt:lpstr>
    </vt:vector>
  </TitlesOfParts>
  <Company>Virginia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Construction and Evolution CS5704: First Class</dc:title>
  <dc:creator>Shawn Bohner</dc:creator>
  <cp:lastModifiedBy>Windows User</cp:lastModifiedBy>
  <cp:revision>225</cp:revision>
  <cp:lastPrinted>2010-05-13T14:23:20Z</cp:lastPrinted>
  <dcterms:created xsi:type="dcterms:W3CDTF">2010-05-10T02:14:26Z</dcterms:created>
  <dcterms:modified xsi:type="dcterms:W3CDTF">2014-01-23T16:01:22Z</dcterms:modified>
</cp:coreProperties>
</file>