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3"/>
  </p:notesMasterIdLst>
  <p:handoutMasterIdLst>
    <p:handoutMasterId r:id="rId24"/>
  </p:handoutMasterIdLst>
  <p:sldIdLst>
    <p:sldId id="259" r:id="rId2"/>
    <p:sldId id="480" r:id="rId3"/>
    <p:sldId id="461" r:id="rId4"/>
    <p:sldId id="462" r:id="rId5"/>
    <p:sldId id="463" r:id="rId6"/>
    <p:sldId id="464" r:id="rId7"/>
    <p:sldId id="488" r:id="rId8"/>
    <p:sldId id="489" r:id="rId9"/>
    <p:sldId id="490" r:id="rId10"/>
    <p:sldId id="483" r:id="rId11"/>
    <p:sldId id="465" r:id="rId12"/>
    <p:sldId id="467" r:id="rId13"/>
    <p:sldId id="468" r:id="rId14"/>
    <p:sldId id="469" r:id="rId15"/>
    <p:sldId id="491" r:id="rId16"/>
    <p:sldId id="498" r:id="rId17"/>
    <p:sldId id="499" r:id="rId18"/>
    <p:sldId id="497" r:id="rId19"/>
    <p:sldId id="494" r:id="rId20"/>
    <p:sldId id="496" r:id="rId21"/>
    <p:sldId id="500" r:id="rId22"/>
  </p:sldIdLst>
  <p:sldSz cx="9144000" cy="6858000" type="screen4x3"/>
  <p:notesSz cx="7315200" cy="9601200"/>
  <p:custDataLst>
    <p:tags r:id="rId25"/>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75783" autoAdjust="0"/>
  </p:normalViewPr>
  <p:slideViewPr>
    <p:cSldViewPr>
      <p:cViewPr>
        <p:scale>
          <a:sx n="38" d="100"/>
          <a:sy n="38" d="100"/>
        </p:scale>
        <p:origin x="-2760"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40"/>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279315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3425208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b="0" baseline="0" dirty="0" smtClean="0"/>
              <a:t>The only way to make metrics interesting is to imagine you are the one making decisions about the product…</a:t>
            </a:r>
          </a:p>
          <a:p>
            <a:r>
              <a:rPr lang="en-US" b="0" baseline="0" dirty="0" smtClean="0"/>
              <a:t>Remember that SW Maintenance is the large part of software expenditure and you need to optimize that!</a:t>
            </a:r>
          </a:p>
          <a:p>
            <a:pPr lvl="0"/>
            <a:endParaRPr lang="en-US"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True </a:t>
            </a:r>
            <a:r>
              <a:rPr lang="en-US" dirty="0" smtClean="0"/>
              <a:t>or False:  Change</a:t>
            </a:r>
            <a:r>
              <a:rPr lang="en-US" baseline="0" dirty="0" smtClean="0"/>
              <a:t> propagation information can be gleaned from change histories of a program.</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FD6D0-F4F5-CF4B-9630-45C633883E91}" type="slidenum">
              <a:rPr lang="en-US"/>
              <a:pPr/>
              <a:t>11</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59F0C-3B7B-C04B-A5FA-F45604DCCBEA}" type="slidenum">
              <a:rPr lang="en-US"/>
              <a:pPr/>
              <a:t>12</a:t>
            </a:fld>
            <a:endParaRPr lang="en-US"/>
          </a:p>
        </p:txBody>
      </p:sp>
      <p:sp>
        <p:nvSpPr>
          <p:cNvPr id="1128450" name="Rectangle 2"/>
          <p:cNvSpPr>
            <a:spLocks noGrp="1" noRot="1" noChangeAspect="1" noChangeArrowheads="1"/>
          </p:cNvSpPr>
          <p:nvPr>
            <p:ph type="sldImg"/>
          </p:nvPr>
        </p:nvSpPr>
        <p:spPr bwMode="auto">
          <a:xfrm>
            <a:off x="254000" y="490538"/>
            <a:ext cx="6810375" cy="5106987"/>
          </a:xfrm>
          <a:prstGeom prst="rect">
            <a:avLst/>
          </a:prstGeom>
          <a:solidFill>
            <a:srgbClr val="FFFFFF"/>
          </a:solidFill>
          <a:ln>
            <a:solidFill>
              <a:srgbClr val="000000"/>
            </a:solidFill>
            <a:miter lim="800000"/>
            <a:headEnd/>
            <a:tailEnd/>
          </a:ln>
        </p:spPr>
      </p:sp>
      <p:sp>
        <p:nvSpPr>
          <p:cNvPr id="1128451" name="Rectangle 3"/>
          <p:cNvSpPr>
            <a:spLocks noGrp="1" noChangeArrowheads="1"/>
          </p:cNvSpPr>
          <p:nvPr>
            <p:ph type="body" idx="1"/>
          </p:nvPr>
        </p:nvSpPr>
        <p:spPr bwMode="auto">
          <a:xfrm>
            <a:off x="149225" y="6048375"/>
            <a:ext cx="7018338" cy="2962275"/>
          </a:xfrm>
          <a:prstGeom prst="rect">
            <a:avLst/>
          </a:prstGeom>
          <a:solidFill>
            <a:srgbClr val="FFFFFF"/>
          </a:solidFill>
          <a:ln>
            <a:solidFill>
              <a:srgbClr val="000000"/>
            </a:solidFill>
            <a:miter lim="800000"/>
            <a:headEnd/>
            <a:tailEnd/>
          </a:ln>
        </p:spPr>
        <p:txBody>
          <a:bodyPr lIns="96204" tIns="48102" rIns="96204" bIns="48102">
            <a:prstTxWarp prst="textNoShape">
              <a:avLst/>
            </a:prstTxWarp>
          </a:bodyPr>
          <a:lstStyle/>
          <a:p>
            <a:r>
              <a:rPr lang="en-US" dirty="0" smtClean="0"/>
              <a:t>Finding all the dates in the program could be important!</a:t>
            </a:r>
          </a:p>
          <a:p>
            <a:r>
              <a:rPr lang="en-US" dirty="0" smtClean="0"/>
              <a:t>This is an example of a requirements-level</a:t>
            </a:r>
            <a:r>
              <a:rPr lang="en-US" baseline="0" dirty="0" smtClean="0"/>
              <a:t> change with lots of impact!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05AED-63D6-6545-B419-0CD86B4E21D5}" type="slidenum">
              <a:rPr lang="en-US"/>
              <a:pPr/>
              <a:t>13</a:t>
            </a:fld>
            <a:endParaRPr lang="en-US"/>
          </a:p>
        </p:txBody>
      </p:sp>
      <p:sp>
        <p:nvSpPr>
          <p:cNvPr id="1130498" name="Rectangle 2"/>
          <p:cNvSpPr>
            <a:spLocks noGrp="1" noRot="1" noChangeAspect="1" noChangeArrowheads="1"/>
          </p:cNvSpPr>
          <p:nvPr>
            <p:ph type="sldImg"/>
          </p:nvPr>
        </p:nvSpPr>
        <p:spPr bwMode="auto">
          <a:xfrm>
            <a:off x="254000" y="490538"/>
            <a:ext cx="6810375" cy="5106987"/>
          </a:xfrm>
          <a:prstGeom prst="rect">
            <a:avLst/>
          </a:prstGeom>
          <a:solidFill>
            <a:srgbClr val="FFFFFF"/>
          </a:solidFill>
          <a:ln>
            <a:solidFill>
              <a:srgbClr val="000000"/>
            </a:solidFill>
            <a:miter lim="800000"/>
            <a:headEnd/>
            <a:tailEnd/>
          </a:ln>
        </p:spPr>
      </p:sp>
      <p:sp>
        <p:nvSpPr>
          <p:cNvPr id="1130499" name="Rectangle 3"/>
          <p:cNvSpPr>
            <a:spLocks noGrp="1" noChangeArrowheads="1"/>
          </p:cNvSpPr>
          <p:nvPr>
            <p:ph type="body" idx="1"/>
          </p:nvPr>
        </p:nvSpPr>
        <p:spPr bwMode="auto">
          <a:xfrm>
            <a:off x="149225" y="6048375"/>
            <a:ext cx="7018338" cy="2962275"/>
          </a:xfrm>
          <a:prstGeom prst="rect">
            <a:avLst/>
          </a:prstGeom>
          <a:solidFill>
            <a:srgbClr val="FFFFFF"/>
          </a:solidFill>
          <a:ln>
            <a:solidFill>
              <a:srgbClr val="000000"/>
            </a:solidFill>
            <a:miter lim="800000"/>
            <a:headEnd/>
            <a:tailEnd/>
          </a:ln>
        </p:spPr>
        <p:txBody>
          <a:bodyPr lIns="96204" tIns="48102" rIns="96204" bIns="48102">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17E30-3951-CE49-989D-728BBCFB57D4}" type="slidenum">
              <a:rPr lang="en-US"/>
              <a:pPr/>
              <a:t>14</a:t>
            </a:fld>
            <a:endParaRPr lang="en-US"/>
          </a:p>
        </p:txBody>
      </p:sp>
      <p:sp>
        <p:nvSpPr>
          <p:cNvPr id="1132546" name="Rectangle 2"/>
          <p:cNvSpPr>
            <a:spLocks noGrp="1" noRot="1" noChangeAspect="1" noChangeArrowheads="1"/>
          </p:cNvSpPr>
          <p:nvPr>
            <p:ph type="sldImg"/>
          </p:nvPr>
        </p:nvSpPr>
        <p:spPr bwMode="auto">
          <a:xfrm>
            <a:off x="254000" y="490538"/>
            <a:ext cx="6810375" cy="5106987"/>
          </a:xfrm>
          <a:prstGeom prst="rect">
            <a:avLst/>
          </a:prstGeom>
          <a:solidFill>
            <a:srgbClr val="FFFFFF"/>
          </a:solidFill>
          <a:ln>
            <a:solidFill>
              <a:srgbClr val="000000"/>
            </a:solidFill>
            <a:miter lim="800000"/>
            <a:headEnd/>
            <a:tailEnd/>
          </a:ln>
        </p:spPr>
      </p:sp>
      <p:sp>
        <p:nvSpPr>
          <p:cNvPr id="1132547" name="Rectangle 3"/>
          <p:cNvSpPr>
            <a:spLocks noGrp="1" noChangeArrowheads="1"/>
          </p:cNvSpPr>
          <p:nvPr>
            <p:ph type="body" idx="1"/>
          </p:nvPr>
        </p:nvSpPr>
        <p:spPr bwMode="auto">
          <a:xfrm>
            <a:off x="149225" y="6048375"/>
            <a:ext cx="7018338" cy="2962275"/>
          </a:xfrm>
          <a:prstGeom prst="rect">
            <a:avLst/>
          </a:prstGeom>
          <a:solidFill>
            <a:srgbClr val="FFFFFF"/>
          </a:solidFill>
          <a:ln>
            <a:solidFill>
              <a:srgbClr val="000000"/>
            </a:solidFill>
            <a:miter lim="800000"/>
            <a:headEnd/>
            <a:tailEnd/>
          </a:ln>
        </p:spPr>
        <p:txBody>
          <a:bodyPr lIns="96204" tIns="48102" rIns="96204" bIns="48102">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Impact Analysis for Object-Oriented Programs,” by Barbara</a:t>
            </a:r>
            <a:r>
              <a:rPr lang="en-US" baseline="0" dirty="0" smtClean="0"/>
              <a:t> G. Ryder and Frank Tip.  PASTE 2001. File “impact OOIA-RyderTip.pdf” under Resources on course website</a:t>
            </a:r>
            <a:r>
              <a:rPr lang="en-US" baseline="0" dirty="0" smtClean="0"/>
              <a:t>.</a:t>
            </a:r>
          </a:p>
          <a:p>
            <a:endParaRPr lang="en-US" baseline="0" dirty="0" smtClean="0"/>
          </a:p>
          <a:p>
            <a:r>
              <a:rPr lang="en-US" baseline="0" dirty="0" smtClean="0"/>
              <a:t>Author image from http://people.cs.vt.edu/~ryder/.</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16</a:t>
            </a:fld>
            <a:endParaRPr lang="en-US"/>
          </a:p>
        </p:txBody>
      </p:sp>
    </p:spTree>
    <p:extLst>
      <p:ext uri="{BB962C8B-B14F-4D97-AF65-F5344CB8AC3E}">
        <p14:creationId xmlns:p14="http://schemas.microsoft.com/office/powerpoint/2010/main" val="269886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spend time discussing LC in particular,</a:t>
            </a:r>
            <a:r>
              <a:rPr lang="en-US" baseline="0" dirty="0" smtClean="0"/>
              <a:t> because it has dynamic behavior.</a:t>
            </a:r>
          </a:p>
          <a:p>
            <a:endParaRPr lang="en-US" baseline="0" dirty="0" smtClean="0"/>
          </a:p>
          <a:p>
            <a:r>
              <a:rPr lang="en-US" baseline="0" dirty="0" smtClean="0"/>
              <a:t>They define a formal way of expressing these changes.</a:t>
            </a:r>
          </a:p>
          <a:p>
            <a:endParaRPr lang="en-US" baseline="0" dirty="0" smtClean="0"/>
          </a:p>
          <a:p>
            <a:r>
              <a:rPr lang="en-US" baseline="0" dirty="0" smtClean="0"/>
              <a:t>This is an example of an area where deep studies could benefit software engineering, by showing the effects of different categories of program changes.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17</a:t>
            </a:fld>
            <a:endParaRPr lang="en-US"/>
          </a:p>
        </p:txBody>
      </p:sp>
    </p:spTree>
    <p:extLst>
      <p:ext uri="{BB962C8B-B14F-4D97-AF65-F5344CB8AC3E}">
        <p14:creationId xmlns:p14="http://schemas.microsoft.com/office/powerpoint/2010/main" val="304378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domain-specific tool – this one’s for security-related analysis.</a:t>
            </a:r>
          </a:p>
          <a:p>
            <a:r>
              <a:rPr lang="en-US" dirty="0" smtClean="0"/>
              <a:t>See http://www.jmu.edu/iiia/webdocs/Reports/SIAVE%20CISC%20RR%2003-01.pdf and</a:t>
            </a:r>
            <a:r>
              <a:rPr lang="en-US" baseline="0" dirty="0" smtClean="0"/>
              <a:t> http://www.jmu.edu/iiia/webdocs/Reports/SIAVE%20CISC%20RR04-02.pdf</a:t>
            </a:r>
            <a:r>
              <a:rPr lang="en-US" dirty="0" smtClean="0"/>
              <a:t>, research which Shawn was a part of.</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18</a:t>
            </a:fld>
            <a:endParaRPr lang="en-US"/>
          </a:p>
        </p:txBody>
      </p:sp>
    </p:spTree>
    <p:extLst>
      <p:ext uri="{BB962C8B-B14F-4D97-AF65-F5344CB8AC3E}">
        <p14:creationId xmlns:p14="http://schemas.microsoft.com/office/powerpoint/2010/main" val="1563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124B-ED14-D44B-BE5C-08CD302A17FD}" type="slidenum">
              <a:rPr lang="en-US"/>
              <a:pPr/>
              <a:t>20</a:t>
            </a:fld>
            <a:endParaRPr lang="en-US"/>
          </a:p>
        </p:txBody>
      </p:sp>
      <p:sp>
        <p:nvSpPr>
          <p:cNvPr id="319490" name="Rectangle 2"/>
          <p:cNvSpPr>
            <a:spLocks noGrp="1" noRot="1" noChangeAspect="1" noChangeArrowheads="1" noTextEdit="1"/>
          </p:cNvSpPr>
          <p:nvPr>
            <p:ph type="sldImg"/>
          </p:nvPr>
        </p:nvSpPr>
        <p:spPr>
          <a:xfrm>
            <a:off x="1258888" y="720725"/>
            <a:ext cx="4800600" cy="3600450"/>
          </a:xfrm>
          <a:ln/>
        </p:spPr>
      </p:sp>
      <p:sp>
        <p:nvSpPr>
          <p:cNvPr id="319491" name="Rectangle 3"/>
          <p:cNvSpPr>
            <a:spLocks noGrp="1" noChangeArrowheads="1"/>
          </p:cNvSpPr>
          <p:nvPr>
            <p:ph type="body" idx="1"/>
          </p:nvPr>
        </p:nvSpPr>
        <p:spPr/>
        <p:txBody>
          <a:bodyPr/>
          <a:lstStyle/>
          <a:p>
            <a:r>
              <a:rPr lang="en-US" dirty="0"/>
              <a:t>This slide outlines the basic architecture of the SIA-</a:t>
            </a:r>
            <a:r>
              <a:rPr lang="en-US" dirty="0" err="1"/>
              <a:t>Viz</a:t>
            </a:r>
            <a:r>
              <a:rPr lang="en-US" dirty="0"/>
              <a:t> Environment. </a:t>
            </a:r>
            <a:endParaRPr lang="en-US" dirty="0" smtClean="0"/>
          </a:p>
          <a:p>
            <a:endParaRPr lang="en-US" dirty="0" smtClean="0"/>
          </a:p>
          <a:p>
            <a:r>
              <a:rPr lang="en-US" dirty="0" smtClean="0"/>
              <a:t>We </a:t>
            </a:r>
            <a:r>
              <a:rPr lang="en-US" dirty="0"/>
              <a:t>exploit the fact that the software artifacts in the TOE are available on the computer file system and the web.  We can use HTML/XML addressing to navigate the documents readily. From the Common Criteria Evaluation Methodology, we developed a Security Impact Analysis Model. This provides the formal representation that connects SLOs through a network of dependencies. From this, we are developing the dependency analyzer to “slice” out the relevant elements for the Evaluator to examine. This information is feed into the Security Impact Analysis Database for further slicing and analysis during the navigation, and feed into the Traceability and source Code Visualizers to prepare it for investigation using the XML/VRML-based Browsers. </a:t>
            </a:r>
          </a:p>
          <a:p>
            <a:endParaRPr lang="en-US" dirty="0"/>
          </a:p>
          <a:p>
            <a:r>
              <a:rPr lang="en-US" dirty="0"/>
              <a:t>While the Traceability and Code Visualizers are separate at this time, we plan to integrate them.  We’ve discovered that source code will not always be the only formal representation we can glean dependencies from automatically. Increasingly, products like Rational provide intermediate forms of requirements models and design that can be mined for dependencies. </a:t>
            </a:r>
          </a:p>
          <a:p>
            <a:endParaRPr lang="en-US" dirty="0"/>
          </a:p>
          <a:p>
            <a:r>
              <a:rPr lang="en-US" dirty="0"/>
              <a:t>Also, with our aim to develop a flexible metaphor mechanism that can evolve with the evaluator’s needs, we have built the META4Design tool to support the visualization aspects of the artifacts.</a:t>
            </a:r>
          </a:p>
          <a:p>
            <a:endParaRPr lang="en-US" dirty="0"/>
          </a:p>
          <a:p>
            <a:r>
              <a:rPr lang="en-US" dirty="0"/>
              <a:t>Note that at the top of the architecture is the ST/PP (produced by </a:t>
            </a:r>
            <a:r>
              <a:rPr lang="en-US" dirty="0" err="1"/>
              <a:t>CCTool</a:t>
            </a:r>
            <a:r>
              <a:rPr lang="en-US" dirty="0"/>
              <a:t>) and TOE (Revised), both providing the information base to be evaluated.  The SIA browser makes much of the analysis transparent to the evaluator and provides a reasonable  mechanism to navigate the key area of interest.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06C23-2C0D-5B40-9C5F-A142580E2DDB}" type="slidenum">
              <a:rPr lang="en-US"/>
              <a:pPr/>
              <a:t>21</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Ripple-effects</a:t>
            </a:r>
            <a:r>
              <a:rPr lang="en-US" baseline="0" dirty="0" smtClean="0"/>
              <a:t> you know about – change something and this causes you to have to make additional, unexpected changes elsewhere in the system.</a:t>
            </a:r>
            <a:endParaRPr lang="en-US" dirty="0" smtClean="0"/>
          </a:p>
          <a:p>
            <a:endParaRPr lang="en-US" dirty="0" smtClean="0"/>
          </a:p>
          <a:p>
            <a:r>
              <a:rPr lang="en-US" dirty="0" smtClean="0"/>
              <a:t>The “Changes on changes” problem is that the</a:t>
            </a:r>
            <a:r>
              <a:rPr lang="en-US" baseline="0" dirty="0" smtClean="0"/>
              <a:t> original design gets fuzzy, as we know from bad smells and refactoring.</a:t>
            </a:r>
            <a:endParaRPr lang="en-US" dirty="0" smtClean="0"/>
          </a:p>
          <a:p>
            <a:endParaRPr lang="en-US" b="1" dirty="0" smtClean="0"/>
          </a:p>
          <a:p>
            <a:r>
              <a:rPr lang="en-US" dirty="0" smtClean="0"/>
              <a:t>The phenomenon of a population increasing in response to an increase in its per-capita mortality rate has recently been termed the '</a:t>
            </a:r>
            <a:r>
              <a:rPr lang="en-US" b="1" dirty="0" smtClean="0"/>
              <a:t>hydra effect</a:t>
            </a:r>
            <a:r>
              <a:rPr lang="en-US" dirty="0" smtClean="0"/>
              <a:t>'.  See for example, http://www.usf.uos.de/~msieber/data/SieberHilker_JMB_2011.pdf. </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a:t>
            </a:fld>
            <a:endParaRPr lang="en-US"/>
          </a:p>
        </p:txBody>
      </p:sp>
    </p:spTree>
    <p:extLst>
      <p:ext uri="{BB962C8B-B14F-4D97-AF65-F5344CB8AC3E}">
        <p14:creationId xmlns:p14="http://schemas.microsoft.com/office/powerpoint/2010/main" val="37238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8FE57-C055-8B48-9FBC-30CA3AC993DC}" type="slidenum">
              <a:rPr lang="en-US"/>
              <a:pPr/>
              <a:t>3</a:t>
            </a:fld>
            <a:endParaRPr lang="en-US"/>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r>
              <a:rPr lang="en-US" dirty="0" smtClean="0"/>
              <a:t>What</a:t>
            </a:r>
            <a:r>
              <a:rPr lang="en-US" baseline="0" dirty="0" smtClean="0"/>
              <a:t> is software change impact analysis in your own words?</a:t>
            </a:r>
          </a:p>
          <a:p>
            <a:endParaRPr lang="en-US" baseline="0" dirty="0" smtClean="0"/>
          </a:p>
          <a:p>
            <a:r>
              <a:rPr lang="en-US" baseline="0" dirty="0" smtClean="0"/>
              <a:t>There are really two ways people use the term “impact analysis” – the other being “the impact of outside events on your software,” like the Y2K event, or an operating system upgrade.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2D11E-11C1-A645-9B6F-250004DC2AFA}" type="slidenum">
              <a:rPr lang="en-US"/>
              <a:pPr/>
              <a:t>4</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r>
              <a:rPr lang="en-US" b="0" dirty="0" smtClean="0"/>
              <a:t>How</a:t>
            </a:r>
            <a:r>
              <a:rPr lang="en-US" b="0" baseline="0" dirty="0" smtClean="0"/>
              <a:t> do we incorporate these for an impact analysis?</a:t>
            </a:r>
            <a:endParaRPr lang="en-US" b="0" dirty="0" smtClean="0"/>
          </a:p>
          <a:p>
            <a:r>
              <a:rPr lang="en-US" dirty="0" smtClean="0"/>
              <a:t>What</a:t>
            </a:r>
            <a:r>
              <a:rPr lang="en-US" baseline="0" dirty="0" smtClean="0"/>
              <a:t> are the two most prominent software impact analysis approaches used today? [[Dependency analysis and </a:t>
            </a:r>
            <a:r>
              <a:rPr lang="en-US" baseline="0" dirty="0" err="1" smtClean="0"/>
              <a:t>Traceabilility</a:t>
            </a:r>
            <a:r>
              <a:rPr lang="en-US" baseline="0" dirty="0" smtClean="0"/>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F8BC9-53E7-6746-9242-9190463CF034}" type="slidenum">
              <a:rPr lang="en-US"/>
              <a:pPr/>
              <a:t>5</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r>
              <a:rPr lang="en-US" b="0" dirty="0" smtClean="0"/>
              <a:t>Start with examining the CR –</a:t>
            </a:r>
            <a:r>
              <a:rPr lang="en-US" b="0" baseline="0" dirty="0" smtClean="0"/>
              <a:t> determine the starting impacts for a search</a:t>
            </a:r>
          </a:p>
          <a:p>
            <a:r>
              <a:rPr lang="en-US" b="0" baseline="0" dirty="0" smtClean="0"/>
              <a:t>Trace the impacts finding true impacts and eliminating false positives.    </a:t>
            </a:r>
            <a:r>
              <a:rPr lang="en-US" b="0" baseline="0" dirty="0" err="1" smtClean="0">
                <a:sym typeface="Wingdings"/>
              </a:rPr>
              <a:t></a:t>
            </a:r>
            <a:r>
              <a:rPr lang="en-US" b="0" baseline="0" dirty="0" smtClean="0">
                <a:sym typeface="Wingdings"/>
              </a:rPr>
              <a:t> </a:t>
            </a:r>
            <a:r>
              <a:rPr lang="en-US" b="0" baseline="0" dirty="0" smtClean="0"/>
              <a:t>Precision and recall is another way to measure these…</a:t>
            </a:r>
            <a:endParaRPr lang="en-US" b="0" dirty="0" smtClean="0"/>
          </a:p>
          <a:p>
            <a:r>
              <a:rPr lang="en-US" baseline="0" dirty="0" smtClean="0"/>
              <a:t>How is the “actual impact set” calculated for an impact analysis?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Why is an impact analysis necessarily iterative? [[Imprecise analysis with a discovery nature]]</a:t>
            </a: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6608D-61D0-1140-9E2A-58FBB8DB6001}" type="slidenum">
              <a:rPr lang="en-US"/>
              <a:pPr/>
              <a:t>6</a:t>
            </a:fld>
            <a:endParaRPr lang="en-US"/>
          </a:p>
        </p:txBody>
      </p:sp>
      <p:sp>
        <p:nvSpPr>
          <p:cNvPr id="1107970"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107971"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pPr marL="228600" indent="-228600"/>
            <a:r>
              <a:rPr lang="en-US" b="1" dirty="0" smtClean="0"/>
              <a:t>Think/pair/Share</a:t>
            </a:r>
          </a:p>
          <a:p>
            <a:pPr marL="228600" indent="-228600"/>
            <a:r>
              <a:rPr lang="en-US" dirty="0" smtClean="0"/>
              <a:t>Source code dependencies</a:t>
            </a:r>
            <a:r>
              <a:rPr lang="en-US" baseline="0" dirty="0" smtClean="0"/>
              <a:t> are traceable with the Program Dependence Graph (PDG) or some analysis of the control and data handling in the program. How are the other dependencies captured?</a:t>
            </a:r>
            <a:endParaRPr lang="en-US" dirty="0" smtClean="0"/>
          </a:p>
          <a:p>
            <a:pPr marL="228600" indent="-228600"/>
            <a:r>
              <a:rPr lang="en-US" dirty="0" smtClean="0"/>
              <a:t>The </a:t>
            </a:r>
            <a:r>
              <a:rPr lang="en-US" dirty="0"/>
              <a:t>simplified analysis described on the previous slide provides the basis for analyzing and navigating the manifold</a:t>
            </a:r>
            <a:r>
              <a:rPr lang="en-US" dirty="0" smtClean="0"/>
              <a:t> dependencies</a:t>
            </a:r>
          </a:p>
          <a:p>
            <a:pPr marL="228600" indent="-228600"/>
            <a:r>
              <a:rPr lang="en-US" dirty="0"/>
              <a:t>There are a series of builds that go with the dialogue as follows:</a:t>
            </a:r>
          </a:p>
          <a:p>
            <a:pPr marL="228600" indent="-228600">
              <a:buFontTx/>
              <a:buAutoNum type="arabicPeriod"/>
            </a:pPr>
            <a:r>
              <a:rPr lang="en-US" dirty="0"/>
              <a:t>The</a:t>
            </a:r>
            <a:r>
              <a:rPr lang="en-US" dirty="0" smtClean="0"/>
              <a:t> initial change set on </a:t>
            </a:r>
            <a:r>
              <a:rPr lang="en-US" dirty="0"/>
              <a:t>the left traces directly to “</a:t>
            </a:r>
            <a:r>
              <a:rPr lang="en-US" dirty="0" err="1"/>
              <a:t>Req’t</a:t>
            </a:r>
            <a:r>
              <a:rPr lang="en-US" dirty="0"/>
              <a:t> 1” and subsequently to “</a:t>
            </a:r>
            <a:r>
              <a:rPr lang="en-US" dirty="0" err="1"/>
              <a:t>Req’t</a:t>
            </a:r>
            <a:r>
              <a:rPr lang="en-US" dirty="0"/>
              <a:t> 2.”</a:t>
            </a:r>
          </a:p>
          <a:p>
            <a:pPr marL="228600" indent="-228600">
              <a:buFontTx/>
              <a:buAutoNum type="arabicPeriod"/>
            </a:pPr>
            <a:r>
              <a:rPr lang="en-US" dirty="0"/>
              <a:t>The next build introduces traces to the Design components, a less abstract artifact of the development. Note that the dotted line depicts the idea of an indirect dependency and that subsequent dependency relationships are indirect.</a:t>
            </a:r>
          </a:p>
          <a:p>
            <a:pPr marL="228600" indent="-228600">
              <a:buFontTx/>
              <a:buAutoNum type="arabicPeriod"/>
            </a:pPr>
            <a:r>
              <a:rPr lang="en-US" dirty="0"/>
              <a:t>The next build introduces traces to Code components.</a:t>
            </a:r>
          </a:p>
          <a:p>
            <a:pPr marL="228600" indent="-228600">
              <a:buFontTx/>
              <a:buAutoNum type="arabicPeriod"/>
            </a:pPr>
            <a:r>
              <a:rPr lang="en-US" dirty="0"/>
              <a:t>The next build then closes the loop with test components. Actually, dependencies for test are related back to their respective life cycle objects – e.g., an integration test would also have a Design component dependency relationship. We simplified this slide to convey the traceability relationships as they pertain to impact analysis.</a:t>
            </a:r>
          </a:p>
          <a:p>
            <a:pPr marL="228600" indent="-228600">
              <a:buFontTx/>
              <a:buAutoNum type="arabicPeriod"/>
            </a:pPr>
            <a:r>
              <a:rPr lang="en-US" dirty="0"/>
              <a:t>The next build shows the Program Dependence Graphs as the formalism used with source code – software code analysis has a long record of analyzing dependencies and we stand on broad shoulders here.</a:t>
            </a:r>
          </a:p>
          <a:p>
            <a:pPr marL="228600" indent="-228600">
              <a:buFontTx/>
              <a:buAutoNum type="arabicPeriod"/>
            </a:pPr>
            <a:r>
              <a:rPr lang="en-US" dirty="0"/>
              <a:t>The next build introduces the notion that “not all dependencies are created equal.” While we use general graph theoretic techniques for analyzing the nodes (</a:t>
            </a:r>
            <a:r>
              <a:rPr lang="en-US" dirty="0" err="1"/>
              <a:t>SLOs</a:t>
            </a:r>
            <a:r>
              <a:rPr lang="en-US" dirty="0"/>
              <a:t>) and edges (dependency relationships), if we didn’t take into account the structural and semantic aspects of the dependency network, the result would be a complete transitive closure – everything related to everything. Therefore, we use dependency strength and type to guide the analysis (much more here than can be presented in a short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a:t>
            </a:r>
            <a:r>
              <a:rPr lang="en-US" baseline="0" dirty="0" smtClean="0"/>
              <a:t> dependency information in informal languages and development approaches – potential challenge with Agile.</a:t>
            </a:r>
          </a:p>
          <a:p>
            <a:r>
              <a:rPr lang="en-US" baseline="0" dirty="0" smtClean="0"/>
              <a:t>More leverage with semi-formal approaches (pre and post conditions, invariants), and formal methods (provably correct)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leverage can</a:t>
            </a:r>
            <a:r>
              <a:rPr lang="en-US" baseline="0" dirty="0" smtClean="0"/>
              <a:t> we get for doing impact analysis with the languages we choose? [[More leverage with semi-formal approaches (pre and post conditions, invariants), and formal methods (provably correct)]]</a:t>
            </a:r>
            <a:endParaRPr lang="en-US" dirty="0" smtClean="0"/>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traceability,</a:t>
            </a:r>
            <a:r>
              <a:rPr lang="en-US" baseline="0" dirty="0" smtClean="0"/>
              <a:t> documents pose a substantive problem and invariably, info retrieval techniques are used.</a:t>
            </a:r>
          </a:p>
          <a:p>
            <a:r>
              <a:rPr lang="en-US" baseline="0" dirty="0" smtClean="0"/>
              <a:t>For code, </a:t>
            </a:r>
            <a:r>
              <a:rPr lang="en-US" dirty="0" smtClean="0"/>
              <a:t>Transitive closure and information retrieval</a:t>
            </a:r>
            <a:r>
              <a:rPr lang="en-US" baseline="0" dirty="0" smtClean="0"/>
              <a:t> …</a:t>
            </a:r>
            <a:endParaRPr lang="en-US" dirty="0" smtClean="0"/>
          </a:p>
          <a:p>
            <a:r>
              <a:rPr lang="en-US" dirty="0" smtClean="0"/>
              <a:t>False positives and negatives,</a:t>
            </a:r>
            <a:r>
              <a:rPr lang="en-US" baseline="0" dirty="0" smtClean="0"/>
              <a:t> precision and recall…</a:t>
            </a:r>
          </a:p>
          <a:p>
            <a:r>
              <a:rPr lang="en-US" dirty="0" smtClean="0"/>
              <a:t>What is</a:t>
            </a:r>
            <a:r>
              <a:rPr lang="en-US" baseline="0" dirty="0" smtClean="0"/>
              <a:t> the difference between programming language semantics and search semantics for impact analysis?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altLang="zh-CN" sz="1200" dirty="0" err="1" smtClean="0">
                <a:ea typeface="宋体" charset="-122"/>
                <a:cs typeface="宋体" charset="-122"/>
              </a:rPr>
              <a:t>CoverageImpact</a:t>
            </a:r>
            <a:endParaRPr lang="en-US" altLang="zh-CN" sz="1200" dirty="0" smtClean="0">
              <a:ea typeface="宋体" charset="-122"/>
              <a:cs typeface="宋体" charset="-122"/>
            </a:endParaRPr>
          </a:p>
          <a:p>
            <a:pPr>
              <a:buFontTx/>
              <a:buNone/>
            </a:pPr>
            <a:r>
              <a:rPr lang="en-US" altLang="zh-CN" sz="1200" dirty="0" err="1" smtClean="0">
                <a:ea typeface="宋体" charset="-122"/>
                <a:cs typeface="宋体" charset="-122"/>
              </a:rPr>
              <a:t>PathImpact</a:t>
            </a:r>
            <a:r>
              <a:rPr lang="en-US" altLang="zh-CN" sz="1200" dirty="0" smtClean="0">
                <a:ea typeface="宋体" charset="-122"/>
                <a:cs typeface="宋体" charset="-122"/>
              </a:rPr>
              <a:t> </a:t>
            </a:r>
          </a:p>
          <a:p>
            <a:pPr>
              <a:buFontTx/>
              <a:buNone/>
            </a:pPr>
            <a:r>
              <a:rPr lang="en-US" altLang="zh-CN" sz="1200" dirty="0" err="1" smtClean="0">
                <a:ea typeface="宋体" charset="-122"/>
                <a:cs typeface="宋体" charset="-122"/>
              </a:rPr>
              <a:t>CollectEA</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EDB77-C77D-48D3-A78D-04468D3CBD31}" type="slidenum">
              <a:rPr lang="en-US" smtClean="0"/>
              <a:t>‹#›</a:t>
            </a:fld>
            <a:endParaRPr lang="en-US"/>
          </a:p>
        </p:txBody>
      </p:sp>
    </p:spTree>
    <p:extLst>
      <p:ext uri="{BB962C8B-B14F-4D97-AF65-F5344CB8AC3E}">
        <p14:creationId xmlns:p14="http://schemas.microsoft.com/office/powerpoint/2010/main" val="31281511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A40B-D0E2-5746-A3D8-9149A00ED7AA}" type="slidenum">
              <a:rPr lang="en-US" smtClean="0"/>
              <a:pPr/>
              <a:t>‹#›</a:t>
            </a:fld>
            <a:endParaRPr lang="en-US"/>
          </a:p>
        </p:txBody>
      </p:sp>
    </p:spTree>
    <p:extLst>
      <p:ext uri="{BB962C8B-B14F-4D97-AF65-F5344CB8AC3E}">
        <p14:creationId xmlns:p14="http://schemas.microsoft.com/office/powerpoint/2010/main" val="69233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9C24B-8AC4-4649-8C5D-C9ABF9BA833B}" type="slidenum">
              <a:rPr lang="en-US" smtClean="0"/>
              <a:pPr/>
              <a:t>‹#›</a:t>
            </a:fld>
            <a:endParaRPr lang="en-US"/>
          </a:p>
        </p:txBody>
      </p:sp>
    </p:spTree>
    <p:extLst>
      <p:ext uri="{BB962C8B-B14F-4D97-AF65-F5344CB8AC3E}">
        <p14:creationId xmlns:p14="http://schemas.microsoft.com/office/powerpoint/2010/main" val="3643643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7620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762000"/>
            <a:ext cx="3810000" cy="54864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553200"/>
            <a:ext cx="1905000" cy="381000"/>
          </a:xfrm>
        </p:spPr>
        <p:txBody>
          <a:bodyPr/>
          <a:lstStyle>
            <a:lvl1pPr>
              <a:defRPr smtClean="0"/>
            </a:lvl1pPr>
          </a:lstStyle>
          <a:p>
            <a:fld id="{D1C5598A-8974-3840-978B-2DD5197435D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3A97D-E058-4347-98A3-25ACC5C2803F}" type="slidenum">
              <a:rPr lang="en-US" smtClean="0"/>
              <a:pPr/>
              <a:t>‹#›</a:t>
            </a:fld>
            <a:endParaRPr lang="en-US"/>
          </a:p>
        </p:txBody>
      </p:sp>
    </p:spTree>
    <p:extLst>
      <p:ext uri="{BB962C8B-B14F-4D97-AF65-F5344CB8AC3E}">
        <p14:creationId xmlns:p14="http://schemas.microsoft.com/office/powerpoint/2010/main" val="3445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6DD52-B65D-2745-95FF-4AABEB51055F}" type="slidenum">
              <a:rPr lang="en-US" smtClean="0"/>
              <a:pPr/>
              <a:t>‹#›</a:t>
            </a:fld>
            <a:endParaRPr lang="en-US"/>
          </a:p>
        </p:txBody>
      </p:sp>
    </p:spTree>
    <p:extLst>
      <p:ext uri="{BB962C8B-B14F-4D97-AF65-F5344CB8AC3E}">
        <p14:creationId xmlns:p14="http://schemas.microsoft.com/office/powerpoint/2010/main" val="121788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8FA-C622-B24E-90B1-AA1F687089F1}" type="slidenum">
              <a:rPr lang="en-US" smtClean="0"/>
              <a:pPr/>
              <a:t>‹#›</a:t>
            </a:fld>
            <a:endParaRPr lang="en-US"/>
          </a:p>
        </p:txBody>
      </p:sp>
    </p:spTree>
    <p:extLst>
      <p:ext uri="{BB962C8B-B14F-4D97-AF65-F5344CB8AC3E}">
        <p14:creationId xmlns:p14="http://schemas.microsoft.com/office/powerpoint/2010/main" val="300062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A5E4A-AD53-0843-A6C6-D4095C8CCF06}" type="slidenum">
              <a:rPr lang="en-US" smtClean="0"/>
              <a:pPr/>
              <a:t>‹#›</a:t>
            </a:fld>
            <a:endParaRPr lang="en-US"/>
          </a:p>
        </p:txBody>
      </p:sp>
    </p:spTree>
    <p:extLst>
      <p:ext uri="{BB962C8B-B14F-4D97-AF65-F5344CB8AC3E}">
        <p14:creationId xmlns:p14="http://schemas.microsoft.com/office/powerpoint/2010/main" val="413339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A6690-49A6-7A4D-B2B1-26C8A70FBB9B}" type="slidenum">
              <a:rPr lang="en-US" smtClean="0"/>
              <a:pPr/>
              <a:t>‹#›</a:t>
            </a:fld>
            <a:endParaRPr lang="en-US"/>
          </a:p>
        </p:txBody>
      </p:sp>
    </p:spTree>
    <p:extLst>
      <p:ext uri="{BB962C8B-B14F-4D97-AF65-F5344CB8AC3E}">
        <p14:creationId xmlns:p14="http://schemas.microsoft.com/office/powerpoint/2010/main" val="281268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7E393-2226-604C-AFDD-3DC991E195FE}" type="slidenum">
              <a:rPr lang="en-US" smtClean="0"/>
              <a:pPr/>
              <a:t>‹#›</a:t>
            </a:fld>
            <a:endParaRPr lang="en-US"/>
          </a:p>
        </p:txBody>
      </p:sp>
    </p:spTree>
    <p:extLst>
      <p:ext uri="{BB962C8B-B14F-4D97-AF65-F5344CB8AC3E}">
        <p14:creationId xmlns:p14="http://schemas.microsoft.com/office/powerpoint/2010/main" val="342215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2A153-4C1E-1849-AC61-B029892F4047}" type="slidenum">
              <a:rPr lang="en-US" smtClean="0"/>
              <a:pPr/>
              <a:t>‹#›</a:t>
            </a:fld>
            <a:endParaRPr lang="en-US"/>
          </a:p>
        </p:txBody>
      </p:sp>
    </p:spTree>
    <p:extLst>
      <p:ext uri="{BB962C8B-B14F-4D97-AF65-F5344CB8AC3E}">
        <p14:creationId xmlns:p14="http://schemas.microsoft.com/office/powerpoint/2010/main" val="35062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FF174-6D5E-474F-A735-6762711C5647}" type="slidenum">
              <a:rPr lang="en-US" smtClean="0"/>
              <a:pPr/>
              <a:t>‹#›</a:t>
            </a:fld>
            <a:endParaRPr lang="en-US"/>
          </a:p>
        </p:txBody>
      </p:sp>
    </p:spTree>
    <p:extLst>
      <p:ext uri="{BB962C8B-B14F-4D97-AF65-F5344CB8AC3E}">
        <p14:creationId xmlns:p14="http://schemas.microsoft.com/office/powerpoint/2010/main" val="337577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FCEEE-9DC8-B543-AC3A-75A414BF23B6}" type="slidenum">
              <a:rPr lang="en-US" smtClean="0"/>
              <a:pPr/>
              <a:t>‹#›</a:t>
            </a:fld>
            <a:endParaRPr lang="en-US"/>
          </a:p>
        </p:txBody>
      </p:sp>
      <p:sp>
        <p:nvSpPr>
          <p:cNvPr id="8"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74FCEEE-9DC8-B543-AC3A-75A414BF23B6}" type="slidenum">
              <a:rPr lang="en-US" smtClean="0"/>
              <a:pPr/>
              <a:t>‹#›</a:t>
            </a:fld>
            <a:endParaRPr lang="en-US"/>
          </a:p>
        </p:txBody>
      </p:sp>
    </p:spTree>
    <p:extLst>
      <p:ext uri="{BB962C8B-B14F-4D97-AF65-F5344CB8AC3E}">
        <p14:creationId xmlns:p14="http://schemas.microsoft.com/office/powerpoint/2010/main" val="42485798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jmorganmarketing.com/social-media-roi-and-impact-for-adobe/"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33400" y="304800"/>
            <a:ext cx="4572000" cy="2819400"/>
          </a:xfrm>
          <a:effectLst>
            <a:outerShdw blurRad="63500" dist="35921" dir="2700000" algn="ctr" rotWithShape="0">
              <a:schemeClr val="bg2">
                <a:alpha val="74998"/>
              </a:schemeClr>
            </a:outerShdw>
          </a:effectLst>
        </p:spPr>
        <p:txBody>
          <a:bodyPr>
            <a:normAutofit fontScale="90000"/>
          </a:bodyPr>
          <a:lstStyle/>
          <a:p>
            <a:r>
              <a:rPr lang="en-US" sz="3600" b="1" dirty="0">
                <a:effectLst>
                  <a:outerShdw blurRad="38100" dist="38100" dir="2700000" algn="tl">
                    <a:srgbClr val="DDDDDD"/>
                  </a:outerShdw>
                </a:effectLst>
              </a:rPr>
              <a:t>Software Maintenance and Evolution</a:t>
            </a:r>
            <a:r>
              <a:rPr lang="en-US" sz="2800" b="1" dirty="0">
                <a:effectLst>
                  <a:outerShdw blurRad="38100" dist="38100" dir="2700000" algn="tl">
                    <a:srgbClr val="DDDDDD"/>
                  </a:outerShdw>
                </a:effectLst>
              </a:rPr>
              <a:t/>
            </a:r>
            <a:br>
              <a:rPr lang="en-US" sz="2800" b="1" dirty="0">
                <a:effectLst>
                  <a:outerShdw blurRad="38100" dist="38100" dir="2700000" algn="tl">
                    <a:srgbClr val="DDDDDD"/>
                  </a:outerShdw>
                </a:effectLst>
              </a:rPr>
            </a:br>
            <a:r>
              <a:rPr lang="en-US" sz="2800" b="1" i="1" dirty="0">
                <a:effectLst>
                  <a:outerShdw blurRad="38100" dist="38100" dir="2700000" algn="tl">
                    <a:srgbClr val="DDDDDD"/>
                  </a:outerShdw>
                </a:effectLst>
              </a:rPr>
              <a:t>CSSE 575: Session 5, Part </a:t>
            </a:r>
            <a:r>
              <a:rPr lang="en-US" sz="2800" b="1" i="1" dirty="0" smtClean="0">
                <a:effectLst>
                  <a:outerShdw blurRad="38100" dist="38100" dir="2700000" algn="tl">
                    <a:srgbClr val="DDDDDD"/>
                  </a:outerShdw>
                </a:effectLst>
              </a:rPr>
              <a:t>3</a:t>
            </a:r>
            <a:r>
              <a:rPr lang="en-US" sz="3600" i="1" dirty="0">
                <a:effectLst>
                  <a:outerShdw blurRad="38100" dist="38100" dir="2700000" algn="tl">
                    <a:srgbClr val="DDDDDD"/>
                  </a:outerShdw>
                </a:effectLst>
              </a:rPr>
              <a:t/>
            </a:r>
            <a:br>
              <a:rPr lang="en-US" sz="3600" i="1" dirty="0">
                <a:effectLst>
                  <a:outerShdw blurRad="38100" dist="38100" dir="2700000" algn="tl">
                    <a:srgbClr val="DDDDDD"/>
                  </a:outerShdw>
                </a:effectLst>
              </a:rPr>
            </a:b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sz="4400" i="1" dirty="0" smtClean="0">
                <a:effectLst>
                  <a:outerShdw blurRad="38100" dist="38100" dir="2700000" algn="tl">
                    <a:srgbClr val="DDDDDD"/>
                  </a:outerShdw>
                </a:effectLst>
              </a:rPr>
              <a:t>Software Change Impact Analysis</a:t>
            </a:r>
            <a:endParaRPr lang="en-US" sz="4400" i="1" dirty="0">
              <a:effectLst>
                <a:outerShdw blurRad="38100" dist="38100" dir="2700000" algn="tl">
                  <a:srgbClr val="DDDDDD"/>
                </a:outerShdw>
              </a:effectLst>
            </a:endParaRPr>
          </a:p>
        </p:txBody>
      </p:sp>
      <p:sp>
        <p:nvSpPr>
          <p:cNvPr id="8195" name="Rectangle 3"/>
          <p:cNvSpPr>
            <a:spLocks noGrp="1" noChangeArrowheads="1"/>
          </p:cNvSpPr>
          <p:nvPr>
            <p:ph type="subTitle" idx="1"/>
          </p:nvPr>
        </p:nvSpPr>
        <p:spPr>
          <a:xfrm>
            <a:off x="762000" y="3733800"/>
            <a:ext cx="3886200" cy="2057400"/>
          </a:xfrm>
        </p:spPr>
        <p:txBody>
          <a:bodyPr>
            <a:normAutofit/>
          </a:bodyPr>
          <a:lstStyle/>
          <a:p>
            <a:r>
              <a:rPr lang="en-US" sz="2000" dirty="0">
                <a:ea typeface="ＭＳ Ｐゴシック"/>
                <a:cs typeface="ＭＳ Ｐゴシック"/>
              </a:rPr>
              <a:t>Steve Chenoweth</a:t>
            </a:r>
          </a:p>
          <a:p>
            <a:r>
              <a:rPr lang="en-US" sz="2000" dirty="0">
                <a:ea typeface="ＭＳ Ｐゴシック"/>
                <a:cs typeface="ＭＳ Ｐゴシック"/>
              </a:rPr>
              <a:t>Office Phone: (812) 877-8974</a:t>
            </a:r>
          </a:p>
          <a:p>
            <a:r>
              <a:rPr lang="en-US" sz="2000" dirty="0">
                <a:ea typeface="ＭＳ Ｐゴシック"/>
                <a:cs typeface="ＭＳ Ｐゴシック"/>
              </a:rPr>
              <a:t>Cell: (937) 657-3885</a:t>
            </a:r>
            <a:br>
              <a:rPr lang="en-US" sz="2000" dirty="0">
                <a:ea typeface="ＭＳ Ｐゴシック"/>
                <a:cs typeface="ＭＳ Ｐゴシック"/>
              </a:rPr>
            </a:br>
            <a:r>
              <a:rPr lang="en-US" sz="2000" dirty="0">
                <a:ea typeface="ＭＳ Ｐゴシック"/>
                <a:cs typeface="ＭＳ Ｐゴシック"/>
              </a:rPr>
              <a:t>Email: chenowet@rose-hulman.edu</a:t>
            </a:r>
          </a:p>
        </p:txBody>
      </p:sp>
      <p:pic>
        <p:nvPicPr>
          <p:cNvPr id="8202"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pic>
        <p:nvPicPr>
          <p:cNvPr id="208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590800"/>
            <a:ext cx="309054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8800" y="990600"/>
            <a:ext cx="3352800" cy="1323439"/>
          </a:xfrm>
          <a:prstGeom prst="rect">
            <a:avLst/>
          </a:prstGeom>
          <a:noFill/>
        </p:spPr>
        <p:txBody>
          <a:bodyPr wrap="square" rtlCol="0">
            <a:spAutoFit/>
          </a:bodyPr>
          <a:lstStyle/>
          <a:p>
            <a:r>
              <a:rPr lang="en-US" sz="1600" i="1" dirty="0" smtClean="0"/>
              <a:t>Below</a:t>
            </a:r>
            <a:r>
              <a:rPr lang="en-US" sz="1600" dirty="0" smtClean="0"/>
              <a:t> – The proverbial image of impact, in this case to illustrate the role of Adobe in social media.  </a:t>
            </a:r>
            <a:r>
              <a:rPr lang="en-US" sz="1600" dirty="0"/>
              <a:t>From </a:t>
            </a:r>
            <a:r>
              <a:rPr lang="en-US" sz="1600" dirty="0">
                <a:hlinkClick r:id="rId6"/>
              </a:rPr>
              <a:t>http://www.jmorganmarketing.com/social-media-roi-and-impact-for-adobe</a:t>
            </a:r>
            <a:r>
              <a:rPr lang="en-US" sz="1600" dirty="0" smtClean="0">
                <a:hlinkClick r:id="rId6"/>
              </a:rPr>
              <a:t>/</a:t>
            </a:r>
            <a:r>
              <a:rPr lang="en-US" sz="1600" dirty="0" smtClean="0"/>
              <a:t> </a:t>
            </a:r>
            <a:endParaRPr lang="en-US" sz="16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Change Histories for Impact Analysis</a:t>
            </a:r>
            <a:endParaRPr lang="en-US" dirty="0"/>
          </a:p>
        </p:txBody>
      </p:sp>
      <p:sp>
        <p:nvSpPr>
          <p:cNvPr id="4" name="Slide Number Placeholder 3"/>
          <p:cNvSpPr>
            <a:spLocks noGrp="1"/>
          </p:cNvSpPr>
          <p:nvPr>
            <p:ph type="sldNum" sz="quarter" idx="12"/>
          </p:nvPr>
        </p:nvSpPr>
        <p:spPr>
          <a:xfrm>
            <a:off x="2971800" y="6629400"/>
            <a:ext cx="1905000" cy="381000"/>
          </a:xfrm>
        </p:spPr>
        <p:txBody>
          <a:bodyPr/>
          <a:lstStyle/>
          <a:p>
            <a:fld id="{74B3A97D-E058-4347-98A3-25ACC5C2803F}" type="slidenum">
              <a:rPr lang="en-US" smtClean="0"/>
              <a:pPr/>
              <a:t>10</a:t>
            </a:fld>
            <a:endParaRPr lang="en-US"/>
          </a:p>
        </p:txBody>
      </p:sp>
      <p:sp>
        <p:nvSpPr>
          <p:cNvPr id="6" name="AutoShape 4"/>
          <p:cNvSpPr>
            <a:spLocks noChangeArrowheads="1"/>
          </p:cNvSpPr>
          <p:nvPr/>
        </p:nvSpPr>
        <p:spPr bwMode="auto">
          <a:xfrm>
            <a:off x="7885113" y="2133600"/>
            <a:ext cx="1223962" cy="3960813"/>
          </a:xfrm>
          <a:prstGeom prst="curvedLeftArrow">
            <a:avLst>
              <a:gd name="adj1" fmla="val 23476"/>
              <a:gd name="adj2" fmla="val 63418"/>
              <a:gd name="adj3" fmla="val 23606"/>
            </a:avLst>
          </a:prstGeom>
          <a:solidFill>
            <a:srgbClr val="CCECFF"/>
          </a:solidFill>
          <a:ln w="38100">
            <a:solidFill>
              <a:schemeClr val="bg2"/>
            </a:solidFill>
            <a:miter lim="800000"/>
            <a:headEnd/>
            <a:tailEnd/>
          </a:ln>
          <a:effectLst/>
        </p:spPr>
        <p:txBody>
          <a:bodyPr wrap="none" anchor="ctr">
            <a:prstTxWarp prst="textNoShape">
              <a:avLst/>
            </a:prstTxWarp>
          </a:bodyPr>
          <a:lstStyle/>
          <a:p>
            <a:endParaRPr lang="en-US"/>
          </a:p>
        </p:txBody>
      </p:sp>
      <p:sp>
        <p:nvSpPr>
          <p:cNvPr id="7" name="AutoShape 13"/>
          <p:cNvSpPr>
            <a:spLocks noChangeArrowheads="1"/>
          </p:cNvSpPr>
          <p:nvPr/>
        </p:nvSpPr>
        <p:spPr bwMode="auto">
          <a:xfrm>
            <a:off x="215900" y="5589588"/>
            <a:ext cx="2124075" cy="1152525"/>
          </a:xfrm>
          <a:prstGeom prst="flowChartMagneticDisk">
            <a:avLst/>
          </a:prstGeom>
          <a:solidFill>
            <a:srgbClr val="CCCCFF"/>
          </a:solidFill>
          <a:ln w="38100">
            <a:solidFill>
              <a:schemeClr val="bg2"/>
            </a:solidFill>
            <a:round/>
            <a:headEnd/>
            <a:tailEnd/>
          </a:ln>
          <a:effectLst/>
        </p:spPr>
        <p:txBody>
          <a:bodyPr wrap="none" anchor="ctr">
            <a:prstTxWarp prst="textNoShape">
              <a:avLst/>
            </a:prstTxWarp>
          </a:bodyPr>
          <a:lstStyle/>
          <a:p>
            <a:pPr algn="ctr"/>
            <a:r>
              <a:rPr lang="en-US" b="1">
                <a:latin typeface="Arial"/>
                <a:cs typeface="Arial"/>
              </a:rPr>
              <a:t>Historical</a:t>
            </a:r>
          </a:p>
          <a:p>
            <a:pPr algn="ctr"/>
            <a:r>
              <a:rPr lang="en-US" b="1">
                <a:latin typeface="Arial"/>
                <a:cs typeface="Arial"/>
              </a:rPr>
              <a:t>Information</a:t>
            </a:r>
          </a:p>
        </p:txBody>
      </p:sp>
      <p:sp>
        <p:nvSpPr>
          <p:cNvPr id="8" name="AutoShape 23"/>
          <p:cNvSpPr>
            <a:spLocks noChangeArrowheads="1"/>
          </p:cNvSpPr>
          <p:nvPr/>
        </p:nvSpPr>
        <p:spPr bwMode="auto">
          <a:xfrm>
            <a:off x="2268538" y="6092825"/>
            <a:ext cx="3527425" cy="287338"/>
          </a:xfrm>
          <a:prstGeom prst="leftArrow">
            <a:avLst>
              <a:gd name="adj1" fmla="val 33120"/>
              <a:gd name="adj2" fmla="val 119011"/>
            </a:avLst>
          </a:prstGeom>
          <a:solidFill>
            <a:srgbClr val="FFFFCC"/>
          </a:solidFill>
          <a:ln w="28575">
            <a:solidFill>
              <a:schemeClr val="bg2"/>
            </a:solidFill>
            <a:miter lim="800000"/>
            <a:headEnd/>
            <a:tailEnd/>
          </a:ln>
          <a:effectLst/>
        </p:spPr>
        <p:txBody>
          <a:bodyPr wrap="none" anchor="ctr">
            <a:prstTxWarp prst="textNoShape">
              <a:avLst/>
            </a:prstTxWarp>
          </a:bodyPr>
          <a:lstStyle/>
          <a:p>
            <a:endParaRPr lang="en-US"/>
          </a:p>
        </p:txBody>
      </p:sp>
      <p:sp>
        <p:nvSpPr>
          <p:cNvPr id="9" name="Rectangle 10"/>
          <p:cNvSpPr>
            <a:spLocks noChangeArrowheads="1"/>
          </p:cNvSpPr>
          <p:nvPr/>
        </p:nvSpPr>
        <p:spPr bwMode="auto">
          <a:xfrm>
            <a:off x="3276600" y="5734050"/>
            <a:ext cx="1655763" cy="935038"/>
          </a:xfrm>
          <a:prstGeom prst="rect">
            <a:avLst/>
          </a:prstGeom>
          <a:solidFill>
            <a:srgbClr val="F8F8F8"/>
          </a:solidFill>
          <a:ln w="28575">
            <a:solidFill>
              <a:schemeClr val="bg2"/>
            </a:solidFill>
            <a:miter lim="800000"/>
            <a:headEnd/>
            <a:tailEnd/>
          </a:ln>
          <a:effectLst/>
        </p:spPr>
        <p:txBody>
          <a:bodyPr wrap="none" anchor="ctr">
            <a:prstTxWarp prst="textNoShape">
              <a:avLst/>
            </a:prstTxWarp>
          </a:bodyPr>
          <a:lstStyle/>
          <a:p>
            <a:pPr algn="ctr"/>
            <a:r>
              <a:rPr lang="en-US" sz="2000" b="1" dirty="0">
                <a:latin typeface="Arial"/>
                <a:cs typeface="Arial"/>
              </a:rPr>
              <a:t>Extraction</a:t>
            </a:r>
          </a:p>
        </p:txBody>
      </p:sp>
      <p:sp>
        <p:nvSpPr>
          <p:cNvPr id="10" name="Rectangle 25"/>
          <p:cNvSpPr>
            <a:spLocks noChangeArrowheads="1"/>
          </p:cNvSpPr>
          <p:nvPr/>
        </p:nvSpPr>
        <p:spPr bwMode="auto">
          <a:xfrm>
            <a:off x="1185863" y="1143000"/>
            <a:ext cx="45719" cy="4591050"/>
          </a:xfrm>
          <a:prstGeom prst="rect">
            <a:avLst/>
          </a:prstGeom>
          <a:solidFill>
            <a:srgbClr val="FFFFCC"/>
          </a:solidFill>
          <a:ln w="28575">
            <a:solidFill>
              <a:schemeClr val="bg2"/>
            </a:solidFill>
            <a:miter lim="800000"/>
            <a:headEnd/>
            <a:tailEnd/>
          </a:ln>
          <a:effectLst/>
        </p:spPr>
        <p:txBody>
          <a:bodyPr wrap="none" anchor="ctr">
            <a:prstTxWarp prst="textNoShape">
              <a:avLst/>
            </a:prstTxWarp>
          </a:bodyPr>
          <a:lstStyle/>
          <a:p>
            <a:endParaRPr lang="en-US"/>
          </a:p>
        </p:txBody>
      </p:sp>
      <p:sp>
        <p:nvSpPr>
          <p:cNvPr id="11" name="Rectangle 34"/>
          <p:cNvSpPr>
            <a:spLocks noChangeArrowheads="1"/>
          </p:cNvSpPr>
          <p:nvPr/>
        </p:nvSpPr>
        <p:spPr bwMode="auto">
          <a:xfrm flipH="1">
            <a:off x="5076825" y="1117600"/>
            <a:ext cx="73025" cy="3671887"/>
          </a:xfrm>
          <a:prstGeom prst="rect">
            <a:avLst/>
          </a:prstGeom>
          <a:solidFill>
            <a:srgbClr val="FFFFCC"/>
          </a:solidFill>
          <a:ln w="28575">
            <a:solidFill>
              <a:schemeClr val="bg2"/>
            </a:solidFill>
            <a:miter lim="800000"/>
            <a:headEnd/>
            <a:tailEnd/>
          </a:ln>
          <a:effectLst/>
        </p:spPr>
        <p:txBody>
          <a:bodyPr wrap="none" anchor="ctr">
            <a:prstTxWarp prst="textNoShape">
              <a:avLst/>
            </a:prstTxWarp>
          </a:bodyPr>
          <a:lstStyle/>
          <a:p>
            <a:endParaRPr lang="en-US"/>
          </a:p>
        </p:txBody>
      </p:sp>
      <p:sp>
        <p:nvSpPr>
          <p:cNvPr id="12" name="Rectangle 39"/>
          <p:cNvSpPr>
            <a:spLocks noChangeArrowheads="1"/>
          </p:cNvSpPr>
          <p:nvPr/>
        </p:nvSpPr>
        <p:spPr bwMode="auto">
          <a:xfrm rot="5400000" flipH="1">
            <a:off x="3132138" y="2773362"/>
            <a:ext cx="71437" cy="3960813"/>
          </a:xfrm>
          <a:prstGeom prst="rect">
            <a:avLst/>
          </a:prstGeom>
          <a:solidFill>
            <a:srgbClr val="FFFFCC"/>
          </a:solidFill>
          <a:ln w="28575">
            <a:solidFill>
              <a:schemeClr val="bg2"/>
            </a:solidFill>
            <a:miter lim="800000"/>
            <a:headEnd/>
            <a:tailEnd/>
          </a:ln>
          <a:effectLst/>
        </p:spPr>
        <p:txBody>
          <a:bodyPr wrap="none" anchor="ctr">
            <a:prstTxWarp prst="textNoShape">
              <a:avLst/>
            </a:prstTxWarp>
          </a:bodyPr>
          <a:lstStyle/>
          <a:p>
            <a:endParaRPr lang="en-US"/>
          </a:p>
        </p:txBody>
      </p:sp>
      <p:sp>
        <p:nvSpPr>
          <p:cNvPr id="13" name="AutoShape 40"/>
          <p:cNvSpPr>
            <a:spLocks noChangeArrowheads="1"/>
          </p:cNvSpPr>
          <p:nvPr/>
        </p:nvSpPr>
        <p:spPr bwMode="auto">
          <a:xfrm flipH="1">
            <a:off x="5148263" y="2349500"/>
            <a:ext cx="1079500" cy="215900"/>
          </a:xfrm>
          <a:prstGeom prst="leftArrow">
            <a:avLst>
              <a:gd name="adj1" fmla="val 33120"/>
              <a:gd name="adj2" fmla="val 48472"/>
            </a:avLst>
          </a:prstGeom>
          <a:solidFill>
            <a:srgbClr val="FFFFCC"/>
          </a:solidFill>
          <a:ln w="28575">
            <a:solidFill>
              <a:schemeClr val="bg2"/>
            </a:solidFill>
            <a:miter lim="800000"/>
            <a:headEnd/>
            <a:tailEnd/>
          </a:ln>
          <a:effectLst/>
        </p:spPr>
        <p:txBody>
          <a:bodyPr wrap="none" anchor="ctr">
            <a:prstTxWarp prst="textNoShape">
              <a:avLst/>
            </a:prstTxWarp>
          </a:bodyPr>
          <a:lstStyle/>
          <a:p>
            <a:endParaRPr lang="en-US"/>
          </a:p>
        </p:txBody>
      </p:sp>
      <p:sp>
        <p:nvSpPr>
          <p:cNvPr id="14" name="Rectangle 41"/>
          <p:cNvSpPr>
            <a:spLocks noChangeArrowheads="1"/>
          </p:cNvSpPr>
          <p:nvPr/>
        </p:nvSpPr>
        <p:spPr bwMode="auto">
          <a:xfrm rot="5400000" flipH="1">
            <a:off x="3132138" y="1620837"/>
            <a:ext cx="71437" cy="3960813"/>
          </a:xfrm>
          <a:prstGeom prst="rect">
            <a:avLst/>
          </a:prstGeom>
          <a:solidFill>
            <a:srgbClr val="FFFFCC"/>
          </a:solidFill>
          <a:ln w="28575">
            <a:solidFill>
              <a:schemeClr val="bg2"/>
            </a:solidFill>
            <a:miter lim="800000"/>
            <a:headEnd/>
            <a:tailEnd/>
          </a:ln>
          <a:effectLst/>
        </p:spPr>
        <p:txBody>
          <a:bodyPr wrap="none" anchor="ctr">
            <a:prstTxWarp prst="textNoShape">
              <a:avLst/>
            </a:prstTxWarp>
          </a:bodyPr>
          <a:lstStyle/>
          <a:p>
            <a:endParaRPr lang="en-US"/>
          </a:p>
        </p:txBody>
      </p:sp>
      <p:sp>
        <p:nvSpPr>
          <p:cNvPr id="15" name="Rectangle 42"/>
          <p:cNvSpPr>
            <a:spLocks noChangeArrowheads="1"/>
          </p:cNvSpPr>
          <p:nvPr/>
        </p:nvSpPr>
        <p:spPr bwMode="auto">
          <a:xfrm rot="5400000" flipH="1">
            <a:off x="3132138" y="396874"/>
            <a:ext cx="71438" cy="3960813"/>
          </a:xfrm>
          <a:prstGeom prst="rect">
            <a:avLst/>
          </a:prstGeom>
          <a:solidFill>
            <a:srgbClr val="FFFFCC"/>
          </a:solidFill>
          <a:ln w="28575">
            <a:solidFill>
              <a:schemeClr val="bg2"/>
            </a:solidFill>
            <a:miter lim="800000"/>
            <a:headEnd/>
            <a:tailEnd/>
          </a:ln>
          <a:effectLst/>
        </p:spPr>
        <p:txBody>
          <a:bodyPr wrap="none" anchor="ctr">
            <a:prstTxWarp prst="textNoShape">
              <a:avLst/>
            </a:prstTxWarp>
          </a:bodyPr>
          <a:lstStyle/>
          <a:p>
            <a:endParaRPr lang="en-US"/>
          </a:p>
        </p:txBody>
      </p:sp>
      <p:sp>
        <p:nvSpPr>
          <p:cNvPr id="16" name="Rectangle 43"/>
          <p:cNvSpPr>
            <a:spLocks noChangeArrowheads="1"/>
          </p:cNvSpPr>
          <p:nvPr/>
        </p:nvSpPr>
        <p:spPr bwMode="auto">
          <a:xfrm rot="5400000" flipH="1">
            <a:off x="3132138" y="-827088"/>
            <a:ext cx="71437" cy="3960813"/>
          </a:xfrm>
          <a:prstGeom prst="rect">
            <a:avLst/>
          </a:prstGeom>
          <a:solidFill>
            <a:srgbClr val="FFFFCC"/>
          </a:solidFill>
          <a:ln w="28575">
            <a:solidFill>
              <a:schemeClr val="bg2"/>
            </a:solidFill>
            <a:miter lim="800000"/>
            <a:headEnd/>
            <a:tailEnd/>
          </a:ln>
          <a:effectLst/>
        </p:spPr>
        <p:txBody>
          <a:bodyPr wrap="none" anchor="ctr">
            <a:prstTxWarp prst="textNoShape">
              <a:avLst/>
            </a:prstTxWarp>
          </a:bodyPr>
          <a:lstStyle/>
          <a:p>
            <a:endParaRPr lang="en-US"/>
          </a:p>
        </p:txBody>
      </p:sp>
      <p:sp>
        <p:nvSpPr>
          <p:cNvPr id="17" name="Rectangle 16"/>
          <p:cNvSpPr>
            <a:spLocks noChangeAspect="1" noChangeArrowheads="1"/>
          </p:cNvSpPr>
          <p:nvPr/>
        </p:nvSpPr>
        <p:spPr bwMode="auto">
          <a:xfrm>
            <a:off x="2341563" y="4357687"/>
            <a:ext cx="2090737" cy="823913"/>
          </a:xfrm>
          <a:prstGeom prst="rect">
            <a:avLst/>
          </a:prstGeom>
          <a:solidFill>
            <a:srgbClr val="F8F8F8"/>
          </a:solidFill>
          <a:ln w="28575">
            <a:solidFill>
              <a:schemeClr val="bg2"/>
            </a:solidFill>
            <a:miter lim="800000"/>
            <a:headEnd/>
            <a:tailEnd/>
          </a:ln>
          <a:effectLst/>
        </p:spPr>
        <p:txBody>
          <a:bodyPr wrap="none" anchor="ctr">
            <a:prstTxWarp prst="textNoShape">
              <a:avLst/>
            </a:prstTxWarp>
          </a:bodyPr>
          <a:lstStyle/>
          <a:p>
            <a:pPr algn="ctr"/>
            <a:r>
              <a:rPr lang="en-US" sz="2000" b="1">
                <a:latin typeface="Arial"/>
                <a:cs typeface="Arial"/>
              </a:rPr>
              <a:t>Bug</a:t>
            </a:r>
          </a:p>
          <a:p>
            <a:pPr algn="ctr"/>
            <a:r>
              <a:rPr lang="en-US" sz="2000" b="1">
                <a:latin typeface="Arial"/>
                <a:cs typeface="Arial"/>
              </a:rPr>
              <a:t> Prediction</a:t>
            </a:r>
          </a:p>
        </p:txBody>
      </p:sp>
      <p:sp>
        <p:nvSpPr>
          <p:cNvPr id="18" name="Rectangle 17"/>
          <p:cNvSpPr>
            <a:spLocks noChangeAspect="1" noChangeArrowheads="1"/>
          </p:cNvSpPr>
          <p:nvPr/>
        </p:nvSpPr>
        <p:spPr bwMode="auto">
          <a:xfrm>
            <a:off x="2339975" y="3133725"/>
            <a:ext cx="2090738" cy="823912"/>
          </a:xfrm>
          <a:prstGeom prst="rect">
            <a:avLst/>
          </a:prstGeom>
          <a:solidFill>
            <a:srgbClr val="F8F8F8"/>
          </a:solidFill>
          <a:ln w="28575">
            <a:solidFill>
              <a:schemeClr val="bg2"/>
            </a:solidFill>
            <a:miter lim="800000"/>
            <a:headEnd/>
            <a:tailEnd/>
          </a:ln>
          <a:effectLst/>
        </p:spPr>
        <p:txBody>
          <a:bodyPr wrap="none" anchor="ctr">
            <a:prstTxWarp prst="textNoShape">
              <a:avLst/>
            </a:prstTxWarp>
          </a:bodyPr>
          <a:lstStyle/>
          <a:p>
            <a:pPr algn="ctr"/>
            <a:r>
              <a:rPr lang="en-US" sz="2000" b="1" dirty="0">
                <a:latin typeface="Arial"/>
                <a:cs typeface="Arial"/>
              </a:rPr>
              <a:t>Resource </a:t>
            </a:r>
          </a:p>
          <a:p>
            <a:pPr algn="ctr"/>
            <a:r>
              <a:rPr lang="en-US" sz="2000" b="1" dirty="0">
                <a:latin typeface="Arial"/>
                <a:cs typeface="Arial"/>
              </a:rPr>
              <a:t>Allocation</a:t>
            </a:r>
          </a:p>
        </p:txBody>
      </p:sp>
      <p:sp>
        <p:nvSpPr>
          <p:cNvPr id="19" name="Rectangle 18"/>
          <p:cNvSpPr>
            <a:spLocks noChangeAspect="1" noChangeArrowheads="1"/>
          </p:cNvSpPr>
          <p:nvPr/>
        </p:nvSpPr>
        <p:spPr bwMode="auto">
          <a:xfrm>
            <a:off x="2341563" y="757237"/>
            <a:ext cx="2089150" cy="823913"/>
          </a:xfrm>
          <a:prstGeom prst="rect">
            <a:avLst/>
          </a:prstGeom>
          <a:solidFill>
            <a:srgbClr val="F8F8F8"/>
          </a:solidFill>
          <a:ln w="28575">
            <a:solidFill>
              <a:schemeClr val="bg2"/>
            </a:solidFill>
            <a:miter lim="800000"/>
            <a:headEnd/>
            <a:tailEnd/>
          </a:ln>
          <a:effectLst/>
        </p:spPr>
        <p:txBody>
          <a:bodyPr wrap="none" anchor="ctr">
            <a:prstTxWarp prst="textNoShape">
              <a:avLst/>
            </a:prstTxWarp>
          </a:bodyPr>
          <a:lstStyle/>
          <a:p>
            <a:pPr algn="ctr"/>
            <a:r>
              <a:rPr lang="en-US" sz="2000" b="1">
                <a:latin typeface="Arial"/>
                <a:cs typeface="Arial"/>
              </a:rPr>
              <a:t>Software </a:t>
            </a:r>
          </a:p>
          <a:p>
            <a:pPr algn="ctr"/>
            <a:r>
              <a:rPr lang="en-US" sz="2000" b="1">
                <a:latin typeface="Arial"/>
                <a:cs typeface="Arial"/>
              </a:rPr>
              <a:t>Understanding</a:t>
            </a:r>
          </a:p>
        </p:txBody>
      </p:sp>
      <p:sp>
        <p:nvSpPr>
          <p:cNvPr id="20" name="Rectangle 19"/>
          <p:cNvSpPr>
            <a:spLocks noChangeAspect="1" noChangeArrowheads="1"/>
          </p:cNvSpPr>
          <p:nvPr/>
        </p:nvSpPr>
        <p:spPr bwMode="auto">
          <a:xfrm>
            <a:off x="2339975" y="1909762"/>
            <a:ext cx="2090738" cy="823913"/>
          </a:xfrm>
          <a:prstGeom prst="rect">
            <a:avLst/>
          </a:prstGeom>
          <a:solidFill>
            <a:srgbClr val="F8F8F8"/>
          </a:solidFill>
          <a:ln w="28575">
            <a:solidFill>
              <a:schemeClr val="bg2"/>
            </a:solidFill>
            <a:miter lim="800000"/>
            <a:headEnd/>
            <a:tailEnd/>
          </a:ln>
          <a:effectLst/>
        </p:spPr>
        <p:txBody>
          <a:bodyPr wrap="none" anchor="ctr">
            <a:prstTxWarp prst="textNoShape">
              <a:avLst/>
            </a:prstTxWarp>
          </a:bodyPr>
          <a:lstStyle/>
          <a:p>
            <a:pPr algn="ctr"/>
            <a:r>
              <a:rPr lang="en-US" sz="2000" b="1">
                <a:latin typeface="Arial"/>
                <a:cs typeface="Arial"/>
              </a:rPr>
              <a:t>Change </a:t>
            </a:r>
          </a:p>
          <a:p>
            <a:pPr algn="ctr"/>
            <a:r>
              <a:rPr lang="en-US" sz="2000" b="1">
                <a:latin typeface="Arial"/>
                <a:cs typeface="Arial"/>
              </a:rPr>
              <a:t>Propagation</a:t>
            </a:r>
          </a:p>
        </p:txBody>
      </p:sp>
      <p:grpSp>
        <p:nvGrpSpPr>
          <p:cNvPr id="21" name="Group 5"/>
          <p:cNvGrpSpPr>
            <a:grpSpLocks/>
          </p:cNvGrpSpPr>
          <p:nvPr/>
        </p:nvGrpSpPr>
        <p:grpSpPr bwMode="auto">
          <a:xfrm>
            <a:off x="5795963" y="4419600"/>
            <a:ext cx="1944687" cy="2016125"/>
            <a:chOff x="2970" y="2659"/>
            <a:chExt cx="1225" cy="1270"/>
          </a:xfrm>
        </p:grpSpPr>
        <p:sp>
          <p:nvSpPr>
            <p:cNvPr id="22" name="AutoShape 6"/>
            <p:cNvSpPr>
              <a:spLocks noChangeArrowheads="1"/>
            </p:cNvSpPr>
            <p:nvPr/>
          </p:nvSpPr>
          <p:spPr bwMode="auto">
            <a:xfrm>
              <a:off x="2970" y="3249"/>
              <a:ext cx="589" cy="680"/>
            </a:xfrm>
            <a:prstGeom prst="flowChartMagneticDisk">
              <a:avLst/>
            </a:prstGeom>
            <a:solidFill>
              <a:schemeClr val="accent2">
                <a:lumMod val="60000"/>
                <a:lumOff val="40000"/>
              </a:schemeClr>
            </a:solidFill>
            <a:ln w="38100">
              <a:solidFill>
                <a:srgbClr val="800000"/>
              </a:solidFill>
              <a:round/>
              <a:headEnd/>
              <a:tailEnd/>
            </a:ln>
            <a:effectLst/>
          </p:spPr>
          <p:txBody>
            <a:bodyPr wrap="none" anchor="ctr">
              <a:prstTxWarp prst="textNoShape">
                <a:avLst/>
              </a:prstTxWarp>
            </a:bodyPr>
            <a:lstStyle/>
            <a:p>
              <a:pPr algn="ctr"/>
              <a:r>
                <a:rPr lang="en-US" dirty="0">
                  <a:solidFill>
                    <a:schemeClr val="accent1">
                      <a:lumMod val="50000"/>
                    </a:schemeClr>
                  </a:solidFill>
                </a:rPr>
                <a:t>CVS</a:t>
              </a:r>
            </a:p>
          </p:txBody>
        </p:sp>
        <p:sp>
          <p:nvSpPr>
            <p:cNvPr id="23" name="AutoShape 7"/>
            <p:cNvSpPr>
              <a:spLocks noChangeArrowheads="1"/>
            </p:cNvSpPr>
            <p:nvPr/>
          </p:nvSpPr>
          <p:spPr bwMode="auto">
            <a:xfrm>
              <a:off x="3606" y="3249"/>
              <a:ext cx="589" cy="680"/>
            </a:xfrm>
            <a:prstGeom prst="flowChartMagneticDisk">
              <a:avLst/>
            </a:prstGeom>
            <a:solidFill>
              <a:srgbClr val="CCCCFF"/>
            </a:solidFill>
            <a:ln w="38100">
              <a:solidFill>
                <a:schemeClr val="bg2"/>
              </a:solidFill>
              <a:round/>
              <a:headEnd/>
              <a:tailEnd/>
            </a:ln>
            <a:effectLst/>
          </p:spPr>
          <p:txBody>
            <a:bodyPr wrap="none" anchor="ctr">
              <a:prstTxWarp prst="textNoShape">
                <a:avLst/>
              </a:prstTxWarp>
            </a:bodyPr>
            <a:lstStyle/>
            <a:p>
              <a:pPr algn="ctr"/>
              <a:r>
                <a:rPr lang="en-US" dirty="0" smtClean="0">
                  <a:solidFill>
                    <a:schemeClr val="bg2"/>
                  </a:solidFill>
                </a:rPr>
                <a:t>Repos</a:t>
              </a:r>
              <a:endParaRPr lang="en-US" dirty="0">
                <a:solidFill>
                  <a:schemeClr val="bg2"/>
                </a:solidFill>
              </a:endParaRPr>
            </a:p>
          </p:txBody>
        </p:sp>
        <p:sp>
          <p:nvSpPr>
            <p:cNvPr id="24" name="AutoShape 8"/>
            <p:cNvSpPr>
              <a:spLocks noChangeArrowheads="1"/>
            </p:cNvSpPr>
            <p:nvPr/>
          </p:nvSpPr>
          <p:spPr bwMode="auto">
            <a:xfrm>
              <a:off x="3288" y="2659"/>
              <a:ext cx="589" cy="680"/>
            </a:xfrm>
            <a:prstGeom prst="flowChartMagneticDisk">
              <a:avLst/>
            </a:prstGeom>
            <a:solidFill>
              <a:srgbClr val="CCFFCC"/>
            </a:solidFill>
            <a:ln w="38100">
              <a:solidFill>
                <a:schemeClr val="bg2"/>
              </a:solidFill>
              <a:round/>
              <a:headEnd/>
              <a:tailEnd/>
            </a:ln>
            <a:effectLst/>
          </p:spPr>
          <p:txBody>
            <a:bodyPr wrap="none" anchor="ctr">
              <a:prstTxWarp prst="textNoShape">
                <a:avLst/>
              </a:prstTxWarp>
            </a:bodyPr>
            <a:lstStyle/>
            <a:p>
              <a:pPr algn="ctr"/>
              <a:r>
                <a:rPr lang="en-US" dirty="0" err="1">
                  <a:solidFill>
                    <a:srgbClr val="800000"/>
                  </a:solidFill>
                </a:rPr>
                <a:t>Bugzilla</a:t>
              </a:r>
              <a:endParaRPr lang="en-US" dirty="0">
                <a:solidFill>
                  <a:srgbClr val="800000"/>
                </a:solidFill>
              </a:endParaRPr>
            </a:p>
          </p:txBody>
        </p:sp>
      </p:grpSp>
      <p:pic>
        <p:nvPicPr>
          <p:cNvPr id="25" name="Picture 2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19800" y="1066800"/>
            <a:ext cx="1861899" cy="1773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457200" y="0"/>
            <a:ext cx="8229600" cy="1143000"/>
          </a:xfrm>
        </p:spPr>
        <p:txBody>
          <a:bodyPr/>
          <a:lstStyle/>
          <a:p>
            <a:pPr algn="ctr"/>
            <a:r>
              <a:rPr lang="en-US" dirty="0"/>
              <a:t>Application of Impact Analysis</a:t>
            </a:r>
          </a:p>
        </p:txBody>
      </p:sp>
      <p:sp>
        <p:nvSpPr>
          <p:cNvPr id="1154051" name="Rectangle 3"/>
          <p:cNvSpPr>
            <a:spLocks noGrp="1" noChangeArrowheads="1"/>
          </p:cNvSpPr>
          <p:nvPr>
            <p:ph idx="1"/>
          </p:nvPr>
        </p:nvSpPr>
        <p:spPr>
          <a:xfrm>
            <a:off x="685800" y="1066800"/>
            <a:ext cx="7772400" cy="5181600"/>
          </a:xfrm>
        </p:spPr>
        <p:txBody>
          <a:bodyPr>
            <a:normAutofit lnSpcReduction="10000"/>
          </a:bodyPr>
          <a:lstStyle/>
          <a:p>
            <a:r>
              <a:rPr lang="en-US" dirty="0"/>
              <a:t>How hard is it to find the dates in a program?</a:t>
            </a:r>
          </a:p>
          <a:p>
            <a:pPr lvl="1"/>
            <a:r>
              <a:rPr lang="en-US" dirty="0"/>
              <a:t>Small program, easy language, newer platform, relatively good coding practice -- not to bad…</a:t>
            </a:r>
          </a:p>
          <a:p>
            <a:pPr lvl="1"/>
            <a:r>
              <a:rPr lang="en-US" dirty="0"/>
              <a:t>Very large program, antiquated platform and language, bad coding practice -- that’s another story</a:t>
            </a:r>
            <a:r>
              <a:rPr lang="en-US" dirty="0" smtClean="0"/>
              <a:t>!</a:t>
            </a:r>
            <a:br>
              <a:rPr lang="en-US" dirty="0" smtClean="0"/>
            </a:br>
            <a:endParaRPr lang="en-US" dirty="0" smtClean="0"/>
          </a:p>
          <a:p>
            <a:r>
              <a:rPr lang="en-US" dirty="0"/>
              <a:t>What were some of the techniques used to deal with this massive maintenance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4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4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4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a:xfrm>
            <a:off x="457200" y="228600"/>
            <a:ext cx="8229600" cy="1143000"/>
          </a:xfrm>
          <a:noFill/>
          <a:ln/>
        </p:spPr>
        <p:txBody>
          <a:bodyPr lIns="90887" tIns="45444" rIns="90887" bIns="45444" anchor="b">
            <a:normAutofit fontScale="90000"/>
          </a:bodyPr>
          <a:lstStyle/>
          <a:p>
            <a:pPr algn="ctr"/>
            <a:r>
              <a:rPr lang="en-US" dirty="0" smtClean="0"/>
              <a:t>Inside &amp; Outside Impacts Collide - Dates </a:t>
            </a:r>
            <a:r>
              <a:rPr lang="en-US" dirty="0"/>
              <a:t>with Disaster</a:t>
            </a:r>
          </a:p>
        </p:txBody>
      </p:sp>
      <p:sp>
        <p:nvSpPr>
          <p:cNvPr id="1127427" name="Rectangle 3"/>
          <p:cNvSpPr>
            <a:spLocks noGrp="1" noChangeArrowheads="1"/>
          </p:cNvSpPr>
          <p:nvPr>
            <p:ph sz="half" idx="1"/>
          </p:nvPr>
        </p:nvSpPr>
        <p:spPr>
          <a:xfrm>
            <a:off x="527050" y="1758950"/>
            <a:ext cx="5791200" cy="3575050"/>
          </a:xfrm>
          <a:noFill/>
          <a:ln/>
        </p:spPr>
        <p:txBody>
          <a:bodyPr lIns="45444" tIns="23505" rIns="45444" bIns="23505">
            <a:normAutofit fontScale="85000" lnSpcReduction="20000"/>
          </a:bodyPr>
          <a:lstStyle/>
          <a:p>
            <a:pPr defTabSz="228600">
              <a:lnSpc>
                <a:spcPct val="90000"/>
              </a:lnSpc>
            </a:pPr>
            <a:r>
              <a:rPr lang="en-US" sz="1800" dirty="0"/>
              <a:t>1970-01-01	=&gt;	Bank 30 Mortgages Overflow</a:t>
            </a:r>
          </a:p>
          <a:p>
            <a:pPr defTabSz="228600">
              <a:lnSpc>
                <a:spcPct val="90000"/>
              </a:lnSpc>
            </a:pPr>
            <a:r>
              <a:rPr lang="en-US" sz="1800" dirty="0"/>
              <a:t>1996-01-01	=&gt;	Overflow Unisys Mainframe</a:t>
            </a:r>
          </a:p>
          <a:p>
            <a:pPr defTabSz="228600">
              <a:lnSpc>
                <a:spcPct val="90000"/>
              </a:lnSpc>
            </a:pPr>
            <a:r>
              <a:rPr lang="en-US" sz="1800" dirty="0"/>
              <a:t>1998-01-01 	=&gt;	 Flag year 98 or 2 year horizon</a:t>
            </a:r>
          </a:p>
          <a:p>
            <a:pPr defTabSz="228600">
              <a:lnSpc>
                <a:spcPct val="90000"/>
              </a:lnSpc>
            </a:pPr>
            <a:r>
              <a:rPr lang="en-US" sz="1800" dirty="0"/>
              <a:t>1999-01-01 	=&gt;	 Flag year 99 or 1 year horizon</a:t>
            </a:r>
          </a:p>
          <a:p>
            <a:pPr defTabSz="228600">
              <a:lnSpc>
                <a:spcPct val="90000"/>
              </a:lnSpc>
            </a:pPr>
            <a:r>
              <a:rPr lang="en-US" sz="1800" dirty="0"/>
              <a:t>1999-08-22 	=&gt;	 Overflow GPS Week Counter</a:t>
            </a:r>
          </a:p>
          <a:p>
            <a:pPr defTabSz="228600">
              <a:lnSpc>
                <a:spcPct val="90000"/>
              </a:lnSpc>
            </a:pPr>
            <a:r>
              <a:rPr lang="en-US" sz="1800" dirty="0">
                <a:solidFill>
                  <a:srgbClr val="FF0033"/>
                </a:solidFill>
              </a:rPr>
              <a:t>2000-01-01</a:t>
            </a:r>
            <a:r>
              <a:rPr lang="en-US" sz="1800" dirty="0"/>
              <a:t> 	=&gt;	 </a:t>
            </a:r>
            <a:r>
              <a:rPr lang="en-US" sz="1800" dirty="0">
                <a:solidFill>
                  <a:srgbClr val="FF0033"/>
                </a:solidFill>
              </a:rPr>
              <a:t>Overflow 2-digit years</a:t>
            </a:r>
            <a:endParaRPr lang="en-US" sz="1800" dirty="0"/>
          </a:p>
          <a:p>
            <a:pPr defTabSz="228600">
              <a:lnSpc>
                <a:spcPct val="90000"/>
              </a:lnSpc>
            </a:pPr>
            <a:r>
              <a:rPr lang="en-US" sz="1800" dirty="0">
                <a:solidFill>
                  <a:srgbClr val="800000"/>
                </a:solidFill>
              </a:rPr>
              <a:t>2000-01-10</a:t>
            </a:r>
            <a:r>
              <a:rPr lang="en-US" sz="1800" dirty="0"/>
              <a:t> 	=&gt;	 </a:t>
            </a:r>
            <a:r>
              <a:rPr lang="en-US" sz="1800" dirty="0">
                <a:solidFill>
                  <a:schemeClr val="tx2"/>
                </a:solidFill>
              </a:rPr>
              <a:t>First 9-character date</a:t>
            </a:r>
            <a:endParaRPr lang="en-US" sz="1800" dirty="0"/>
          </a:p>
          <a:p>
            <a:pPr defTabSz="228600">
              <a:lnSpc>
                <a:spcPct val="90000"/>
              </a:lnSpc>
            </a:pPr>
            <a:r>
              <a:rPr lang="en-US" sz="1800" dirty="0">
                <a:solidFill>
                  <a:schemeClr val="tx2"/>
                </a:solidFill>
              </a:rPr>
              <a:t>2000-10-10</a:t>
            </a:r>
            <a:r>
              <a:rPr lang="en-US" sz="1800" dirty="0"/>
              <a:t> 	=&gt;	 </a:t>
            </a:r>
            <a:r>
              <a:rPr lang="en-US" sz="1800" dirty="0">
                <a:solidFill>
                  <a:schemeClr val="tx2"/>
                </a:solidFill>
              </a:rPr>
              <a:t>First 10 character date</a:t>
            </a:r>
            <a:endParaRPr lang="en-US" sz="1800" dirty="0"/>
          </a:p>
          <a:p>
            <a:pPr defTabSz="228600">
              <a:lnSpc>
                <a:spcPct val="90000"/>
              </a:lnSpc>
            </a:pPr>
            <a:r>
              <a:rPr lang="en-US" sz="1800" dirty="0">
                <a:solidFill>
                  <a:srgbClr val="FF0033"/>
                </a:solidFill>
              </a:rPr>
              <a:t>2000-02-29</a:t>
            </a:r>
            <a:r>
              <a:rPr lang="en-US" sz="1800" dirty="0"/>
              <a:t> 	=&gt;	 </a:t>
            </a:r>
            <a:r>
              <a:rPr lang="en-US" sz="1800" dirty="0">
                <a:solidFill>
                  <a:srgbClr val="FF0033"/>
                </a:solidFill>
              </a:rPr>
              <a:t>2000</a:t>
            </a:r>
            <a:r>
              <a:rPr lang="en-US" sz="1800" dirty="0" smtClean="0">
                <a:solidFill>
                  <a:srgbClr val="FF0033"/>
                </a:solidFill>
              </a:rPr>
              <a:t> was </a:t>
            </a:r>
            <a:r>
              <a:rPr lang="en-US" sz="1800" dirty="0">
                <a:solidFill>
                  <a:srgbClr val="FF0033"/>
                </a:solidFill>
              </a:rPr>
              <a:t>a leap year</a:t>
            </a:r>
            <a:endParaRPr lang="en-US" sz="1800" dirty="0"/>
          </a:p>
          <a:p>
            <a:pPr defTabSz="228600">
              <a:lnSpc>
                <a:spcPct val="90000"/>
              </a:lnSpc>
            </a:pPr>
            <a:r>
              <a:rPr lang="en-US" sz="1800" dirty="0">
                <a:solidFill>
                  <a:schemeClr val="tx2"/>
                </a:solidFill>
              </a:rPr>
              <a:t>2000-12-31</a:t>
            </a:r>
            <a:r>
              <a:rPr lang="en-US" sz="1800" dirty="0"/>
              <a:t> 	=&gt;	 </a:t>
            </a:r>
            <a:r>
              <a:rPr lang="en-US" sz="1800" dirty="0">
                <a:solidFill>
                  <a:schemeClr val="tx2"/>
                </a:solidFill>
              </a:rPr>
              <a:t>366th day of the year</a:t>
            </a:r>
            <a:endParaRPr lang="en-US" sz="1800" dirty="0"/>
          </a:p>
          <a:p>
            <a:pPr defTabSz="228600">
              <a:lnSpc>
                <a:spcPct val="90000"/>
              </a:lnSpc>
            </a:pPr>
            <a:r>
              <a:rPr lang="en-US" sz="1800" dirty="0"/>
              <a:t>2001-01-01 	=&gt;	 Twenty First Century</a:t>
            </a:r>
          </a:p>
          <a:p>
            <a:pPr defTabSz="228600">
              <a:lnSpc>
                <a:spcPct val="90000"/>
              </a:lnSpc>
            </a:pPr>
            <a:r>
              <a:rPr lang="en-US" sz="1800" dirty="0"/>
              <a:t>2001-01-01 	=&gt;	 Overflow Tandem systems</a:t>
            </a:r>
          </a:p>
          <a:p>
            <a:pPr defTabSz="228600">
              <a:lnSpc>
                <a:spcPct val="90000"/>
              </a:lnSpc>
            </a:pPr>
            <a:r>
              <a:rPr lang="en-US" sz="1800" dirty="0">
                <a:solidFill>
                  <a:srgbClr val="FF0000"/>
                </a:solidFill>
              </a:rPr>
              <a:t>2010-01-01 	=&gt;	 Overflow ANSI C Library</a:t>
            </a:r>
          </a:p>
          <a:p>
            <a:pPr defTabSz="228600">
              <a:lnSpc>
                <a:spcPct val="90000"/>
              </a:lnSpc>
            </a:pPr>
            <a:r>
              <a:rPr lang="en-US" sz="1800" dirty="0"/>
              <a:t>2034-09-30 	=&gt;	 Overflow UNIX time function</a:t>
            </a:r>
          </a:p>
          <a:p>
            <a:pPr defTabSz="228600">
              <a:lnSpc>
                <a:spcPct val="90000"/>
              </a:lnSpc>
            </a:pPr>
            <a:r>
              <a:rPr lang="en-US" sz="1800" dirty="0"/>
              <a:t>2038-01-19 	=&gt;	 Overflow UNIX systems</a:t>
            </a:r>
          </a:p>
          <a:p>
            <a:pPr defTabSz="228600">
              <a:lnSpc>
                <a:spcPct val="90000"/>
              </a:lnSpc>
            </a:pPr>
            <a:r>
              <a:rPr lang="en-US" sz="1800" dirty="0"/>
              <a:t>2042-09-18 	=&gt;	 Overflow IBM System/360</a:t>
            </a:r>
          </a:p>
        </p:txBody>
      </p:sp>
      <p:graphicFrame>
        <p:nvGraphicFramePr>
          <p:cNvPr id="1127428" name="Object 4"/>
          <p:cNvGraphicFramePr>
            <a:graphicFrameLocks/>
          </p:cNvGraphicFramePr>
          <p:nvPr>
            <p:extLst>
              <p:ext uri="{D42A27DB-BD31-4B8C-83A1-F6EECF244321}">
                <p14:modId xmlns:p14="http://schemas.microsoft.com/office/powerpoint/2010/main" val="2246242633"/>
              </p:ext>
            </p:extLst>
          </p:nvPr>
        </p:nvGraphicFramePr>
        <p:xfrm>
          <a:off x="6553200" y="1828800"/>
          <a:ext cx="2330450" cy="3144837"/>
        </p:xfrm>
        <a:graphic>
          <a:graphicData uri="http://schemas.openxmlformats.org/presentationml/2006/ole">
            <mc:AlternateContent xmlns:mc="http://schemas.openxmlformats.org/markup-compatibility/2006">
              <mc:Choice xmlns:v="urn:schemas-microsoft-com:vml" Requires="v">
                <p:oleObj spid="_x0000_s187427" name="ClipArt" r:id="rId4" imgW="2985840" imgH="3659040" progId="MS_ClipArt_Gallery.2">
                  <p:embed/>
                </p:oleObj>
              </mc:Choice>
              <mc:Fallback>
                <p:oleObj name="ClipArt" r:id="rId4" imgW="2985840" imgH="365904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828800"/>
                        <a:ext cx="2330450" cy="314483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a:xfrm>
            <a:off x="509588" y="180975"/>
            <a:ext cx="8123237" cy="476250"/>
          </a:xfrm>
          <a:noFill/>
          <a:ln/>
        </p:spPr>
        <p:txBody>
          <a:bodyPr lIns="95589" tIns="48577" rIns="95589" bIns="48577" anchor="b">
            <a:normAutofit fontScale="90000"/>
          </a:bodyPr>
          <a:lstStyle/>
          <a:p>
            <a:pPr defTabSz="904875"/>
            <a:r>
              <a:rPr lang="en-US" sz="3400"/>
              <a:t>Key Year 2000 Compliance Activities</a:t>
            </a:r>
          </a:p>
        </p:txBody>
      </p:sp>
      <p:grpSp>
        <p:nvGrpSpPr>
          <p:cNvPr id="2" name="Group 3"/>
          <p:cNvGrpSpPr>
            <a:grpSpLocks/>
          </p:cNvGrpSpPr>
          <p:nvPr/>
        </p:nvGrpSpPr>
        <p:grpSpPr bwMode="auto">
          <a:xfrm>
            <a:off x="2782888" y="2022475"/>
            <a:ext cx="1817687" cy="4233863"/>
            <a:chOff x="1776" y="1291"/>
            <a:chExt cx="1160" cy="2701"/>
          </a:xfrm>
        </p:grpSpPr>
        <p:sp>
          <p:nvSpPr>
            <p:cNvPr id="1129476" name="Rectangle 4"/>
            <p:cNvSpPr>
              <a:spLocks noChangeArrowheads="1"/>
            </p:cNvSpPr>
            <p:nvPr/>
          </p:nvSpPr>
          <p:spPr bwMode="auto">
            <a:xfrm>
              <a:off x="1776" y="2246"/>
              <a:ext cx="1160" cy="1746"/>
            </a:xfrm>
            <a:prstGeom prst="rect">
              <a:avLst/>
            </a:prstGeom>
            <a:noFill/>
            <a:ln w="9525">
              <a:noFill/>
              <a:miter lim="800000"/>
              <a:headEnd/>
              <a:tailEnd/>
            </a:ln>
            <a:effectLst/>
          </p:spPr>
          <p:txBody>
            <a:bodyPr wrap="none" lIns="94356" tIns="47950" rIns="94356" bIns="47950">
              <a:prstTxWarp prst="textNoShape">
                <a:avLst/>
              </a:prstTxWarp>
              <a:spAutoFit/>
            </a:bodyPr>
            <a:lstStyle/>
            <a:p>
              <a:pPr defTabSz="1003300">
                <a:lnSpc>
                  <a:spcPct val="90000"/>
                </a:lnSpc>
              </a:pPr>
              <a:r>
                <a:rPr lang="en-US" sz="1200" b="1">
                  <a:latin typeface="Arial" charset="0"/>
                </a:rPr>
                <a:t>Conduct Inventory</a:t>
              </a:r>
            </a:p>
            <a:p>
              <a:pPr marL="119063" lvl="1" defTabSz="1003300">
                <a:lnSpc>
                  <a:spcPct val="90000"/>
                </a:lnSpc>
                <a:buFontTx/>
                <a:buChar char="•"/>
              </a:pPr>
              <a:r>
                <a:rPr lang="en-US" sz="1200" b="1">
                  <a:latin typeface="Arial" charset="0"/>
                </a:rPr>
                <a:t>Hardware</a:t>
              </a:r>
            </a:p>
            <a:p>
              <a:pPr marL="119063" lvl="1" defTabSz="1003300">
                <a:lnSpc>
                  <a:spcPct val="90000"/>
                </a:lnSpc>
                <a:buFontTx/>
                <a:buChar char="•"/>
              </a:pPr>
              <a:r>
                <a:rPr lang="en-US" sz="1200" b="1">
                  <a:latin typeface="Arial" charset="0"/>
                </a:rPr>
                <a:t>Software</a:t>
              </a:r>
            </a:p>
            <a:p>
              <a:pPr marL="119063" lvl="1" defTabSz="1003300">
                <a:lnSpc>
                  <a:spcPct val="90000"/>
                </a:lnSpc>
                <a:buFontTx/>
                <a:buChar char="•"/>
              </a:pPr>
              <a:r>
                <a:rPr lang="en-US" sz="1200" b="1">
                  <a:latin typeface="Arial" charset="0"/>
                </a:rPr>
                <a:t>Communications</a:t>
              </a:r>
            </a:p>
            <a:p>
              <a:pPr marL="119063" lvl="1" defTabSz="1003300">
                <a:lnSpc>
                  <a:spcPct val="90000"/>
                </a:lnSpc>
                <a:buFontTx/>
                <a:buChar char="•"/>
              </a:pPr>
              <a:r>
                <a:rPr lang="en-US" sz="1200" b="1">
                  <a:latin typeface="Arial" charset="0"/>
                </a:rPr>
                <a:t>COTS Apps.</a:t>
              </a:r>
            </a:p>
            <a:p>
              <a:pPr defTabSz="1003300">
                <a:lnSpc>
                  <a:spcPct val="90000"/>
                </a:lnSpc>
              </a:pPr>
              <a:r>
                <a:rPr lang="en-US" sz="1200" b="1">
                  <a:latin typeface="Arial" charset="0"/>
                </a:rPr>
                <a:t>Identify Date Impacts</a:t>
              </a:r>
            </a:p>
            <a:p>
              <a:pPr marL="119063" lvl="1" defTabSz="1003300">
                <a:lnSpc>
                  <a:spcPct val="90000"/>
                </a:lnSpc>
                <a:buFontTx/>
                <a:buChar char="•"/>
              </a:pPr>
              <a:r>
                <a:rPr lang="en-US" sz="1200" b="1">
                  <a:latin typeface="Arial" charset="0"/>
                </a:rPr>
                <a:t>Pattern search</a:t>
              </a:r>
            </a:p>
            <a:p>
              <a:pPr marL="119063" lvl="1" defTabSz="1003300">
                <a:lnSpc>
                  <a:spcPct val="90000"/>
                </a:lnSpc>
                <a:buFontTx/>
                <a:buChar char="•"/>
              </a:pPr>
              <a:r>
                <a:rPr lang="en-US" sz="1200" b="1">
                  <a:latin typeface="Arial" charset="0"/>
                </a:rPr>
                <a:t>Transitive closure</a:t>
              </a:r>
            </a:p>
            <a:p>
              <a:pPr defTabSz="1003300">
                <a:lnSpc>
                  <a:spcPct val="90000"/>
                </a:lnSpc>
              </a:pPr>
              <a:r>
                <a:rPr lang="en-US" sz="1200" b="1">
                  <a:latin typeface="Arial" charset="0"/>
                </a:rPr>
                <a:t>Assess Impacts</a:t>
              </a:r>
            </a:p>
            <a:p>
              <a:pPr marL="119063" lvl="1" defTabSz="1003300">
                <a:lnSpc>
                  <a:spcPct val="90000"/>
                </a:lnSpc>
                <a:buFontTx/>
                <a:buChar char="•"/>
              </a:pPr>
              <a:r>
                <a:rPr lang="en-US" sz="1200" b="1">
                  <a:latin typeface="Arial" charset="0"/>
                </a:rPr>
                <a:t>False positives</a:t>
              </a:r>
            </a:p>
            <a:p>
              <a:pPr marL="119063" lvl="1" defTabSz="1003300">
                <a:lnSpc>
                  <a:spcPct val="90000"/>
                </a:lnSpc>
                <a:buFontTx/>
                <a:buChar char="•"/>
              </a:pPr>
              <a:r>
                <a:rPr lang="en-US" sz="1200" b="1">
                  <a:latin typeface="Arial" charset="0"/>
                </a:rPr>
                <a:t>Embedded licenses</a:t>
              </a:r>
            </a:p>
            <a:p>
              <a:pPr marL="119063" lvl="1" defTabSz="1003300">
                <a:lnSpc>
                  <a:spcPct val="90000"/>
                </a:lnSpc>
                <a:buFontTx/>
                <a:buChar char="•"/>
              </a:pPr>
              <a:r>
                <a:rPr lang="en-US" sz="1200" b="1">
                  <a:latin typeface="Arial" charset="0"/>
                </a:rPr>
                <a:t>Upgrade paths</a:t>
              </a:r>
            </a:p>
            <a:p>
              <a:pPr defTabSz="1003300">
                <a:lnSpc>
                  <a:spcPct val="90000"/>
                </a:lnSpc>
              </a:pPr>
              <a:r>
                <a:rPr lang="en-US" sz="1200" b="1">
                  <a:latin typeface="Arial" charset="0"/>
                </a:rPr>
                <a:t>Develop Integration</a:t>
              </a:r>
              <a:br>
                <a:rPr lang="en-US" sz="1200" b="1">
                  <a:latin typeface="Arial" charset="0"/>
                </a:rPr>
              </a:br>
              <a:r>
                <a:rPr lang="en-US" sz="1200" b="1">
                  <a:latin typeface="Arial" charset="0"/>
                </a:rPr>
                <a:t> Testing Approach </a:t>
              </a:r>
            </a:p>
            <a:p>
              <a:pPr marL="119063" lvl="1" defTabSz="1003300">
                <a:lnSpc>
                  <a:spcPct val="90000"/>
                </a:lnSpc>
                <a:buFontTx/>
                <a:buChar char="•"/>
              </a:pPr>
              <a:r>
                <a:rPr lang="en-US" sz="1200" b="1">
                  <a:latin typeface="Arial" charset="0"/>
                </a:rPr>
                <a:t>Date/time standards</a:t>
              </a:r>
            </a:p>
            <a:p>
              <a:pPr marL="119063" lvl="1" defTabSz="1003300">
                <a:lnSpc>
                  <a:spcPct val="90000"/>
                </a:lnSpc>
                <a:buFontTx/>
                <a:buChar char="•"/>
              </a:pPr>
              <a:r>
                <a:rPr lang="en-US" sz="1200" b="1">
                  <a:latin typeface="Arial" charset="0"/>
                </a:rPr>
                <a:t>Specification...</a:t>
              </a:r>
            </a:p>
          </p:txBody>
        </p:sp>
        <p:sp>
          <p:nvSpPr>
            <p:cNvPr id="1129477" name="AutoShape 5"/>
            <p:cNvSpPr>
              <a:spLocks noChangeArrowheads="1"/>
            </p:cNvSpPr>
            <p:nvPr/>
          </p:nvSpPr>
          <p:spPr bwMode="auto">
            <a:xfrm>
              <a:off x="2027" y="1291"/>
              <a:ext cx="861" cy="436"/>
            </a:xfrm>
            <a:prstGeom prst="homePlate">
              <a:avLst>
                <a:gd name="adj" fmla="val 65826"/>
              </a:avLst>
            </a:prstGeom>
            <a:solidFill>
              <a:schemeClr val="tx1"/>
            </a:solidFill>
            <a:ln w="12700">
              <a:solidFill>
                <a:schemeClr val="accent2"/>
              </a:solidFill>
              <a:miter lim="800000"/>
              <a:headEnd/>
              <a:tailEnd/>
            </a:ln>
            <a:effectLst/>
          </p:spPr>
          <p:txBody>
            <a:bodyPr wrap="none" lIns="94356" tIns="47950" rIns="94356" bIns="47950">
              <a:prstTxWarp prst="textNoShape">
                <a:avLst/>
              </a:prstTxWarp>
              <a:spAutoFit/>
            </a:bodyPr>
            <a:lstStyle/>
            <a:p>
              <a:pPr defTabSz="1003300">
                <a:lnSpc>
                  <a:spcPct val="90000"/>
                </a:lnSpc>
              </a:pPr>
              <a:r>
                <a:rPr lang="en-US" sz="1400" b="1">
                  <a:solidFill>
                    <a:schemeClr val="bg1"/>
                  </a:solidFill>
                  <a:latin typeface="Arial" charset="0"/>
                </a:rPr>
                <a:t>Analyze </a:t>
              </a:r>
              <a:br>
                <a:rPr lang="en-US" sz="1400" b="1">
                  <a:solidFill>
                    <a:schemeClr val="bg1"/>
                  </a:solidFill>
                  <a:latin typeface="Arial" charset="0"/>
                </a:rPr>
              </a:br>
              <a:r>
                <a:rPr lang="en-US" sz="1400" b="1">
                  <a:solidFill>
                    <a:schemeClr val="bg1"/>
                  </a:solidFill>
                  <a:latin typeface="Arial" charset="0"/>
                </a:rPr>
                <a:t>Portfolio &amp; </a:t>
              </a:r>
              <a:br>
                <a:rPr lang="en-US" sz="1400" b="1">
                  <a:solidFill>
                    <a:schemeClr val="bg1"/>
                  </a:solidFill>
                  <a:latin typeface="Arial" charset="0"/>
                </a:rPr>
              </a:br>
              <a:r>
                <a:rPr lang="en-US" sz="1400" b="1">
                  <a:solidFill>
                    <a:schemeClr val="bg1"/>
                  </a:solidFill>
                  <a:latin typeface="Arial" charset="0"/>
                </a:rPr>
                <a:t>Impacts</a:t>
              </a:r>
            </a:p>
          </p:txBody>
        </p:sp>
      </p:grpSp>
      <p:grpSp>
        <p:nvGrpSpPr>
          <p:cNvPr id="3" name="Group 6"/>
          <p:cNvGrpSpPr>
            <a:grpSpLocks/>
          </p:cNvGrpSpPr>
          <p:nvPr/>
        </p:nvGrpSpPr>
        <p:grpSpPr bwMode="auto">
          <a:xfrm>
            <a:off x="4429125" y="2022475"/>
            <a:ext cx="2879725" cy="4411663"/>
            <a:chOff x="2826" y="1291"/>
            <a:chExt cx="1838" cy="2814"/>
          </a:xfrm>
        </p:grpSpPr>
        <p:sp>
          <p:nvSpPr>
            <p:cNvPr id="1129479" name="Rectangle 7"/>
            <p:cNvSpPr>
              <a:spLocks noChangeArrowheads="1"/>
            </p:cNvSpPr>
            <p:nvPr/>
          </p:nvSpPr>
          <p:spPr bwMode="auto">
            <a:xfrm>
              <a:off x="3769" y="2254"/>
              <a:ext cx="895" cy="1851"/>
            </a:xfrm>
            <a:prstGeom prst="rect">
              <a:avLst/>
            </a:prstGeom>
            <a:noFill/>
            <a:ln w="9525">
              <a:noFill/>
              <a:miter lim="800000"/>
              <a:headEnd/>
              <a:tailEnd/>
            </a:ln>
            <a:effectLst/>
          </p:spPr>
          <p:txBody>
            <a:bodyPr wrap="none" lIns="93139" tIns="47331" rIns="93139" bIns="47331">
              <a:prstTxWarp prst="textNoShape">
                <a:avLst/>
              </a:prstTxWarp>
              <a:spAutoFit/>
            </a:bodyPr>
            <a:lstStyle/>
            <a:p>
              <a:pPr defTabSz="1003300">
                <a:lnSpc>
                  <a:spcPct val="90000"/>
                </a:lnSpc>
              </a:pPr>
              <a:r>
                <a:rPr lang="en-US" sz="1200" b="1">
                  <a:latin typeface="Arial" charset="0"/>
                </a:rPr>
                <a:t>Plan Conversion</a:t>
              </a:r>
            </a:p>
            <a:p>
              <a:pPr defTabSz="1003300">
                <a:lnSpc>
                  <a:spcPct val="90000"/>
                </a:lnSpc>
              </a:pPr>
              <a:r>
                <a:rPr lang="en-US" sz="1200" b="1">
                  <a:latin typeface="Arial" charset="0"/>
                </a:rPr>
                <a:t>Scrub Data</a:t>
              </a:r>
            </a:p>
            <a:p>
              <a:pPr marL="119063" lvl="1" defTabSz="1003300">
                <a:lnSpc>
                  <a:spcPct val="90000"/>
                </a:lnSpc>
                <a:buFontTx/>
                <a:buChar char="•"/>
              </a:pPr>
              <a:r>
                <a:rPr lang="en-US" sz="1200" b="1">
                  <a:latin typeface="Arial" charset="0"/>
                </a:rPr>
                <a:t>Completeness</a:t>
              </a:r>
            </a:p>
            <a:p>
              <a:pPr marL="119063" lvl="1" defTabSz="1003300">
                <a:lnSpc>
                  <a:spcPct val="90000"/>
                </a:lnSpc>
                <a:buFontTx/>
                <a:buChar char="•"/>
              </a:pPr>
              <a:r>
                <a:rPr lang="en-US" sz="1200" b="1">
                  <a:latin typeface="Arial" charset="0"/>
                </a:rPr>
                <a:t>Consistency</a:t>
              </a:r>
            </a:p>
            <a:p>
              <a:pPr marL="119063" lvl="1" defTabSz="1003300">
                <a:lnSpc>
                  <a:spcPct val="90000"/>
                </a:lnSpc>
                <a:buFontTx/>
                <a:buChar char="•"/>
              </a:pPr>
              <a:r>
                <a:rPr lang="en-US" sz="1200" b="1">
                  <a:latin typeface="Arial" charset="0"/>
                </a:rPr>
                <a:t>Accuracy</a:t>
              </a:r>
            </a:p>
            <a:p>
              <a:pPr defTabSz="1003300">
                <a:lnSpc>
                  <a:spcPct val="90000"/>
                </a:lnSpc>
              </a:pPr>
              <a:r>
                <a:rPr lang="en-US" sz="1200" b="1">
                  <a:latin typeface="Arial" charset="0"/>
                </a:rPr>
                <a:t>Design Loaders</a:t>
              </a:r>
            </a:p>
            <a:p>
              <a:pPr marL="119063" lvl="1" defTabSz="1003300">
                <a:lnSpc>
                  <a:spcPct val="90000"/>
                </a:lnSpc>
                <a:buFontTx/>
                <a:buChar char="•"/>
              </a:pPr>
              <a:r>
                <a:rPr lang="en-US" sz="1200" b="1">
                  <a:latin typeface="Arial" charset="0"/>
                </a:rPr>
                <a:t>Schema</a:t>
              </a:r>
            </a:p>
            <a:p>
              <a:pPr marL="119063" lvl="1" defTabSz="1003300">
                <a:lnSpc>
                  <a:spcPct val="90000"/>
                </a:lnSpc>
                <a:buFontTx/>
                <a:buChar char="•"/>
              </a:pPr>
              <a:r>
                <a:rPr lang="en-US" sz="1200" b="1">
                  <a:latin typeface="Arial" charset="0"/>
                </a:rPr>
                <a:t>Data ...</a:t>
              </a:r>
            </a:p>
            <a:p>
              <a:pPr defTabSz="1003300">
                <a:lnSpc>
                  <a:spcPct val="90000"/>
                </a:lnSpc>
              </a:pPr>
              <a:r>
                <a:rPr lang="en-US" sz="1200" b="1">
                  <a:latin typeface="Arial" charset="0"/>
                </a:rPr>
                <a:t>Convert Data</a:t>
              </a:r>
            </a:p>
            <a:p>
              <a:pPr marL="119063" lvl="1" defTabSz="1003300">
                <a:lnSpc>
                  <a:spcPct val="90000"/>
                </a:lnSpc>
                <a:buFontTx/>
                <a:buChar char="•"/>
              </a:pPr>
              <a:r>
                <a:rPr lang="en-US" sz="1200" b="1">
                  <a:latin typeface="Arial" charset="0"/>
                </a:rPr>
                <a:t>All at once</a:t>
              </a:r>
            </a:p>
            <a:p>
              <a:pPr marL="119063" lvl="1" defTabSz="1003300">
                <a:lnSpc>
                  <a:spcPct val="90000"/>
                </a:lnSpc>
                <a:buFontTx/>
                <a:buChar char="•"/>
              </a:pPr>
              <a:r>
                <a:rPr lang="en-US" sz="1200" b="1">
                  <a:latin typeface="Arial" charset="0"/>
                </a:rPr>
                <a:t>Phased</a:t>
              </a:r>
            </a:p>
            <a:p>
              <a:pPr marL="119063" lvl="1" defTabSz="1003300">
                <a:lnSpc>
                  <a:spcPct val="90000"/>
                </a:lnSpc>
                <a:buFontTx/>
                <a:buChar char="•"/>
              </a:pPr>
              <a:r>
                <a:rPr lang="en-US" sz="1200" b="1">
                  <a:latin typeface="Arial" charset="0"/>
                </a:rPr>
                <a:t>On-the-Fly</a:t>
              </a:r>
            </a:p>
            <a:p>
              <a:pPr defTabSz="1003300">
                <a:lnSpc>
                  <a:spcPct val="90000"/>
                </a:lnSpc>
              </a:pPr>
              <a:r>
                <a:rPr lang="en-US" sz="1200" b="1">
                  <a:latin typeface="Arial" charset="0"/>
                </a:rPr>
                <a:t>Plan Transition</a:t>
              </a:r>
              <a:br>
                <a:rPr lang="en-US" sz="1200" b="1">
                  <a:latin typeface="Arial" charset="0"/>
                </a:rPr>
              </a:br>
              <a:r>
                <a:rPr lang="en-US" sz="1200" b="1">
                  <a:latin typeface="Arial" charset="0"/>
                </a:rPr>
                <a:t>with release</a:t>
              </a:r>
            </a:p>
            <a:p>
              <a:pPr marL="119063" lvl="1" defTabSz="1003300">
                <a:lnSpc>
                  <a:spcPct val="90000"/>
                </a:lnSpc>
                <a:buFontTx/>
                <a:buChar char="•"/>
              </a:pPr>
              <a:r>
                <a:rPr lang="en-US" sz="1200" b="1">
                  <a:latin typeface="Arial" charset="0"/>
                </a:rPr>
                <a:t>Training</a:t>
              </a:r>
            </a:p>
            <a:p>
              <a:pPr marL="119063" lvl="1" defTabSz="1003300">
                <a:lnSpc>
                  <a:spcPct val="90000"/>
                </a:lnSpc>
                <a:buFontTx/>
                <a:buChar char="•"/>
              </a:pPr>
              <a:r>
                <a:rPr lang="en-US" sz="1200" b="1">
                  <a:latin typeface="Arial" charset="0"/>
                </a:rPr>
                <a:t>Mirrored Ops</a:t>
              </a:r>
            </a:p>
            <a:p>
              <a:pPr marL="119063" lvl="1" defTabSz="1003300">
                <a:lnSpc>
                  <a:spcPct val="90000"/>
                </a:lnSpc>
                <a:buFontTx/>
                <a:buChar char="•"/>
              </a:pPr>
              <a:r>
                <a:rPr lang="en-US" sz="1200" b="1">
                  <a:latin typeface="Arial" charset="0"/>
                </a:rPr>
                <a:t>Cut-over...</a:t>
              </a:r>
            </a:p>
          </p:txBody>
        </p:sp>
        <p:sp>
          <p:nvSpPr>
            <p:cNvPr id="1129480" name="Rectangle 8"/>
            <p:cNvSpPr>
              <a:spLocks noChangeArrowheads="1"/>
            </p:cNvSpPr>
            <p:nvPr/>
          </p:nvSpPr>
          <p:spPr bwMode="auto">
            <a:xfrm>
              <a:off x="2826" y="2246"/>
              <a:ext cx="1071" cy="1640"/>
            </a:xfrm>
            <a:prstGeom prst="rect">
              <a:avLst/>
            </a:prstGeom>
            <a:noFill/>
            <a:ln w="9525">
              <a:noFill/>
              <a:miter lim="800000"/>
              <a:headEnd/>
              <a:tailEnd/>
            </a:ln>
            <a:effectLst/>
          </p:spPr>
          <p:txBody>
            <a:bodyPr wrap="none" lIns="93139" tIns="47331" rIns="93139" bIns="47331">
              <a:prstTxWarp prst="textNoShape">
                <a:avLst/>
              </a:prstTxWarp>
              <a:spAutoFit/>
            </a:bodyPr>
            <a:lstStyle/>
            <a:p>
              <a:pPr defTabSz="1003300">
                <a:lnSpc>
                  <a:spcPct val="90000"/>
                </a:lnSpc>
              </a:pPr>
              <a:r>
                <a:rPr lang="en-US" sz="1200" b="1">
                  <a:latin typeface="Arial" charset="0"/>
                </a:rPr>
                <a:t>Update Hardware</a:t>
              </a:r>
            </a:p>
            <a:p>
              <a:pPr marL="119063" lvl="1" defTabSz="1003300">
                <a:lnSpc>
                  <a:spcPct val="90000"/>
                </a:lnSpc>
                <a:buFontTx/>
                <a:buChar char="•"/>
              </a:pPr>
              <a:r>
                <a:rPr lang="en-US" sz="1200" b="1">
                  <a:latin typeface="Arial" charset="0"/>
                </a:rPr>
                <a:t>OS. Firmware</a:t>
              </a:r>
            </a:p>
            <a:p>
              <a:pPr marL="119063" lvl="1" defTabSz="1003300">
                <a:lnSpc>
                  <a:spcPct val="90000"/>
                </a:lnSpc>
                <a:buFontTx/>
                <a:buChar char="•"/>
              </a:pPr>
              <a:r>
                <a:rPr lang="en-US" sz="1200" b="1">
                  <a:latin typeface="Arial" charset="0"/>
                </a:rPr>
                <a:t>Systems Services</a:t>
              </a:r>
            </a:p>
            <a:p>
              <a:pPr defTabSz="1003300">
                <a:lnSpc>
                  <a:spcPct val="90000"/>
                </a:lnSpc>
              </a:pPr>
              <a:r>
                <a:rPr lang="en-US" sz="1200" b="1">
                  <a:latin typeface="Arial" charset="0"/>
                </a:rPr>
                <a:t>Update COTS</a:t>
              </a:r>
            </a:p>
            <a:p>
              <a:pPr marL="119063" lvl="1" defTabSz="1003300">
                <a:lnSpc>
                  <a:spcPct val="90000"/>
                </a:lnSpc>
                <a:buFontTx/>
                <a:buChar char="•"/>
              </a:pPr>
              <a:r>
                <a:rPr lang="en-US" sz="1200" b="1">
                  <a:latin typeface="Arial" charset="0"/>
                </a:rPr>
                <a:t>Business</a:t>
              </a:r>
            </a:p>
            <a:p>
              <a:pPr marL="119063" lvl="1" defTabSz="1003300">
                <a:lnSpc>
                  <a:spcPct val="90000"/>
                </a:lnSpc>
                <a:buFontTx/>
                <a:buChar char="•"/>
              </a:pPr>
              <a:r>
                <a:rPr lang="en-US" sz="1200" b="1">
                  <a:latin typeface="Arial" charset="0"/>
                </a:rPr>
                <a:t>Middleware</a:t>
              </a:r>
            </a:p>
            <a:p>
              <a:pPr defTabSz="1003300">
                <a:lnSpc>
                  <a:spcPct val="90000"/>
                </a:lnSpc>
              </a:pPr>
              <a:r>
                <a:rPr lang="en-US" sz="1200" b="1">
                  <a:latin typeface="Arial" charset="0"/>
                </a:rPr>
                <a:t>Convert/Translate </a:t>
              </a:r>
            </a:p>
            <a:p>
              <a:pPr marL="119063" lvl="1" defTabSz="1003300">
                <a:lnSpc>
                  <a:spcPct val="90000"/>
                </a:lnSpc>
                <a:buFontTx/>
                <a:buChar char="•"/>
              </a:pPr>
              <a:r>
                <a:rPr lang="en-US" sz="1200" b="1">
                  <a:latin typeface="Arial" charset="0"/>
                </a:rPr>
                <a:t>Source Code</a:t>
              </a:r>
            </a:p>
            <a:p>
              <a:pPr marL="119063" lvl="1" defTabSz="1003300">
                <a:lnSpc>
                  <a:spcPct val="90000"/>
                </a:lnSpc>
                <a:buFontTx/>
                <a:buChar char="•"/>
              </a:pPr>
              <a:r>
                <a:rPr lang="en-US" sz="1200" b="1">
                  <a:latin typeface="Arial" charset="0"/>
                </a:rPr>
                <a:t>Design</a:t>
              </a:r>
            </a:p>
            <a:p>
              <a:pPr marL="119063" lvl="1" defTabSz="1003300">
                <a:lnSpc>
                  <a:spcPct val="90000"/>
                </a:lnSpc>
                <a:buFontTx/>
                <a:buChar char="•"/>
              </a:pPr>
              <a:r>
                <a:rPr lang="en-US" sz="1200" b="1">
                  <a:latin typeface="Arial" charset="0"/>
                </a:rPr>
                <a:t>Specification</a:t>
              </a:r>
            </a:p>
            <a:p>
              <a:pPr marL="119063" lvl="1" defTabSz="1003300">
                <a:lnSpc>
                  <a:spcPct val="90000"/>
                </a:lnSpc>
                <a:buFontTx/>
                <a:buChar char="•"/>
              </a:pPr>
              <a:r>
                <a:rPr lang="en-US" sz="1200" b="1">
                  <a:latin typeface="Arial" charset="0"/>
                </a:rPr>
                <a:t>Documentation</a:t>
              </a:r>
            </a:p>
            <a:p>
              <a:pPr defTabSz="1003300">
                <a:lnSpc>
                  <a:spcPct val="90000"/>
                </a:lnSpc>
              </a:pPr>
              <a:r>
                <a:rPr lang="en-US" sz="1200" b="1">
                  <a:latin typeface="Arial" charset="0"/>
                </a:rPr>
                <a:t>Build Y2K Test Suite</a:t>
              </a:r>
            </a:p>
            <a:p>
              <a:pPr marL="119063" lvl="1" defTabSz="1003300">
                <a:lnSpc>
                  <a:spcPct val="90000"/>
                </a:lnSpc>
                <a:buFontTx/>
                <a:buChar char="•"/>
              </a:pPr>
              <a:r>
                <a:rPr lang="en-US" sz="1200" b="1">
                  <a:latin typeface="Arial" charset="0"/>
                </a:rPr>
                <a:t>Boundaries</a:t>
              </a:r>
            </a:p>
            <a:p>
              <a:pPr marL="119063" lvl="1" defTabSz="1003300">
                <a:lnSpc>
                  <a:spcPct val="90000"/>
                </a:lnSpc>
                <a:buFontTx/>
                <a:buChar char="•"/>
              </a:pPr>
              <a:r>
                <a:rPr lang="en-US" sz="1200" b="1">
                  <a:latin typeface="Arial" charset="0"/>
                </a:rPr>
                <a:t>Load/Stress</a:t>
              </a:r>
            </a:p>
            <a:p>
              <a:pPr marL="119063" lvl="1" defTabSz="1003300">
                <a:lnSpc>
                  <a:spcPct val="90000"/>
                </a:lnSpc>
                <a:buFontTx/>
                <a:buChar char="•"/>
              </a:pPr>
              <a:r>
                <a:rPr lang="en-US" sz="1200" b="1">
                  <a:latin typeface="Arial" charset="0"/>
                </a:rPr>
                <a:t>Date ripples</a:t>
              </a:r>
            </a:p>
          </p:txBody>
        </p:sp>
        <p:sp>
          <p:nvSpPr>
            <p:cNvPr id="1129481" name="AutoShape 9"/>
            <p:cNvSpPr>
              <a:spLocks noChangeArrowheads="1"/>
            </p:cNvSpPr>
            <p:nvPr/>
          </p:nvSpPr>
          <p:spPr bwMode="auto">
            <a:xfrm>
              <a:off x="2848" y="1291"/>
              <a:ext cx="1574" cy="436"/>
            </a:xfrm>
            <a:prstGeom prst="homePlate">
              <a:avLst>
                <a:gd name="adj" fmla="val 120336"/>
              </a:avLst>
            </a:prstGeom>
            <a:solidFill>
              <a:schemeClr val="tx1"/>
            </a:solidFill>
            <a:ln w="12700">
              <a:solidFill>
                <a:schemeClr val="accent2"/>
              </a:solidFill>
              <a:miter lim="800000"/>
              <a:headEnd/>
              <a:tailEnd/>
            </a:ln>
            <a:effectLst/>
          </p:spPr>
          <p:txBody>
            <a:bodyPr wrap="none" lIns="93139" tIns="47331" rIns="93139" bIns="47331">
              <a:prstTxWarp prst="textNoShape">
                <a:avLst/>
              </a:prstTxWarp>
              <a:spAutoFit/>
            </a:bodyPr>
            <a:lstStyle/>
            <a:p>
              <a:pPr algn="ctr" defTabSz="1003300">
                <a:lnSpc>
                  <a:spcPct val="90000"/>
                </a:lnSpc>
              </a:pPr>
              <a:r>
                <a:rPr lang="en-US" sz="1400" b="1">
                  <a:solidFill>
                    <a:srgbClr val="FFFF00"/>
                  </a:solidFill>
                  <a:latin typeface="Arial" charset="0"/>
                </a:rPr>
                <a:t>Convert/Transition</a:t>
              </a:r>
            </a:p>
            <a:p>
              <a:pPr algn="ctr" defTabSz="1003300">
                <a:lnSpc>
                  <a:spcPct val="90000"/>
                </a:lnSpc>
              </a:pPr>
              <a:r>
                <a:rPr lang="en-US" sz="1400" b="1">
                  <a:solidFill>
                    <a:srgbClr val="FFFF00"/>
                  </a:solidFill>
                  <a:latin typeface="Arial" charset="0"/>
                </a:rPr>
                <a:t>System and Data for</a:t>
              </a:r>
            </a:p>
            <a:p>
              <a:pPr algn="ctr" defTabSz="1003300">
                <a:lnSpc>
                  <a:spcPct val="90000"/>
                </a:lnSpc>
              </a:pPr>
              <a:r>
                <a:rPr lang="en-US" sz="1400" b="1">
                  <a:solidFill>
                    <a:srgbClr val="FFFF00"/>
                  </a:solidFill>
                  <a:latin typeface="Arial" charset="0"/>
                </a:rPr>
                <a:t>Year 2000 Compliance</a:t>
              </a:r>
              <a:endParaRPr lang="en-US" sz="1400" b="1">
                <a:solidFill>
                  <a:schemeClr val="bg2"/>
                </a:solidFill>
                <a:latin typeface="Arial" charset="0"/>
              </a:endParaRPr>
            </a:p>
          </p:txBody>
        </p:sp>
      </p:grpSp>
      <p:grpSp>
        <p:nvGrpSpPr>
          <p:cNvPr id="4" name="Group 10"/>
          <p:cNvGrpSpPr>
            <a:grpSpLocks/>
          </p:cNvGrpSpPr>
          <p:nvPr/>
        </p:nvGrpSpPr>
        <p:grpSpPr bwMode="auto">
          <a:xfrm>
            <a:off x="6943725" y="2012950"/>
            <a:ext cx="1943100" cy="4257675"/>
            <a:chOff x="4431" y="1284"/>
            <a:chExt cx="1240" cy="2717"/>
          </a:xfrm>
        </p:grpSpPr>
        <p:sp>
          <p:nvSpPr>
            <p:cNvPr id="1129483" name="Rectangle 11"/>
            <p:cNvSpPr>
              <a:spLocks noChangeArrowheads="1"/>
            </p:cNvSpPr>
            <p:nvPr/>
          </p:nvSpPr>
          <p:spPr bwMode="auto">
            <a:xfrm>
              <a:off x="4708" y="2255"/>
              <a:ext cx="962" cy="1746"/>
            </a:xfrm>
            <a:prstGeom prst="rect">
              <a:avLst/>
            </a:prstGeom>
            <a:noFill/>
            <a:ln w="9525">
              <a:noFill/>
              <a:miter lim="800000"/>
              <a:headEnd/>
              <a:tailEnd/>
            </a:ln>
            <a:effectLst/>
          </p:spPr>
          <p:txBody>
            <a:bodyPr wrap="none" lIns="94356" tIns="47950" rIns="94356" bIns="47950">
              <a:prstTxWarp prst="textNoShape">
                <a:avLst/>
              </a:prstTxWarp>
              <a:spAutoFit/>
            </a:bodyPr>
            <a:lstStyle/>
            <a:p>
              <a:pPr defTabSz="1003300">
                <a:lnSpc>
                  <a:spcPct val="90000"/>
                </a:lnSpc>
              </a:pPr>
              <a:r>
                <a:rPr lang="en-US" sz="1200" b="1">
                  <a:latin typeface="Arial" charset="0"/>
                </a:rPr>
                <a:t>Conduct IV&amp;V</a:t>
              </a:r>
            </a:p>
            <a:p>
              <a:pPr marL="119063" lvl="1" defTabSz="1003300">
                <a:lnSpc>
                  <a:spcPct val="90000"/>
                </a:lnSpc>
                <a:buFontTx/>
                <a:buChar char="•"/>
              </a:pPr>
              <a:r>
                <a:rPr lang="en-US" sz="1200" b="1">
                  <a:latin typeface="Arial" charset="0"/>
                </a:rPr>
                <a:t>Integration</a:t>
              </a:r>
            </a:p>
            <a:p>
              <a:pPr marL="119063" lvl="1" defTabSz="1003300">
                <a:lnSpc>
                  <a:spcPct val="90000"/>
                </a:lnSpc>
                <a:buFontTx/>
                <a:buChar char="•"/>
              </a:pPr>
              <a:r>
                <a:rPr lang="en-US" sz="1200" b="1">
                  <a:latin typeface="Arial" charset="0"/>
                </a:rPr>
                <a:t>Acceptance</a:t>
              </a:r>
            </a:p>
            <a:p>
              <a:pPr defTabSz="1003300">
                <a:lnSpc>
                  <a:spcPct val="90000"/>
                </a:lnSpc>
              </a:pPr>
              <a:r>
                <a:rPr lang="en-US" sz="1200" b="1">
                  <a:latin typeface="Arial" charset="0"/>
                </a:rPr>
                <a:t>Evaluate System</a:t>
              </a:r>
            </a:p>
            <a:p>
              <a:pPr defTabSz="1003300">
                <a:lnSpc>
                  <a:spcPct val="90000"/>
                </a:lnSpc>
              </a:pPr>
              <a:r>
                <a:rPr lang="en-US" sz="1200" b="1">
                  <a:latin typeface="Arial" charset="0"/>
                </a:rPr>
                <a:t>for Deployment</a:t>
              </a:r>
            </a:p>
            <a:p>
              <a:pPr defTabSz="1003300">
                <a:lnSpc>
                  <a:spcPct val="90000"/>
                </a:lnSpc>
              </a:pPr>
              <a:r>
                <a:rPr lang="en-US" sz="1200" b="1">
                  <a:latin typeface="Arial" charset="0"/>
                </a:rPr>
                <a:t>Produce</a:t>
              </a:r>
            </a:p>
            <a:p>
              <a:pPr defTabSz="1003300">
                <a:lnSpc>
                  <a:spcPct val="90000"/>
                </a:lnSpc>
              </a:pPr>
              <a:r>
                <a:rPr lang="en-US" sz="1200" b="1">
                  <a:latin typeface="Arial" charset="0"/>
                </a:rPr>
                <a:t> Deployment</a:t>
              </a:r>
            </a:p>
            <a:p>
              <a:pPr defTabSz="1003300">
                <a:lnSpc>
                  <a:spcPct val="90000"/>
                </a:lnSpc>
              </a:pPr>
              <a:r>
                <a:rPr lang="en-US" sz="1200" b="1">
                  <a:latin typeface="Arial" charset="0"/>
                </a:rPr>
                <a:t> Package</a:t>
              </a:r>
            </a:p>
            <a:p>
              <a:pPr marL="119063" lvl="1" defTabSz="1003300">
                <a:lnSpc>
                  <a:spcPct val="90000"/>
                </a:lnSpc>
                <a:buFontTx/>
                <a:buChar char="•"/>
              </a:pPr>
              <a:r>
                <a:rPr lang="en-US" sz="1200" b="1">
                  <a:latin typeface="Arial" charset="0"/>
                </a:rPr>
                <a:t>Installation</a:t>
              </a:r>
            </a:p>
            <a:p>
              <a:pPr marL="119063" lvl="1" defTabSz="1003300">
                <a:lnSpc>
                  <a:spcPct val="90000"/>
                </a:lnSpc>
                <a:buFontTx/>
                <a:buChar char="•"/>
              </a:pPr>
              <a:r>
                <a:rPr lang="en-US" sz="1200" b="1">
                  <a:latin typeface="Arial" charset="0"/>
                </a:rPr>
                <a:t>Training ...</a:t>
              </a:r>
            </a:p>
            <a:p>
              <a:pPr defTabSz="1003300">
                <a:lnSpc>
                  <a:spcPct val="90000"/>
                </a:lnSpc>
              </a:pPr>
              <a:r>
                <a:rPr lang="en-US" sz="1200" b="1">
                  <a:latin typeface="Arial" charset="0"/>
                </a:rPr>
                <a:t>Deploy System</a:t>
              </a:r>
            </a:p>
            <a:p>
              <a:pPr defTabSz="1003300">
                <a:lnSpc>
                  <a:spcPct val="90000"/>
                </a:lnSpc>
              </a:pPr>
              <a:r>
                <a:rPr lang="en-US" sz="1200" b="1">
                  <a:latin typeface="Arial" charset="0"/>
                </a:rPr>
                <a:t>Plan/Support Post</a:t>
              </a:r>
            </a:p>
            <a:p>
              <a:pPr defTabSz="1003300">
                <a:lnSpc>
                  <a:spcPct val="90000"/>
                </a:lnSpc>
              </a:pPr>
              <a:r>
                <a:rPr lang="en-US" sz="1200" b="1">
                  <a:latin typeface="Arial" charset="0"/>
                </a:rPr>
                <a:t>Year 2000</a:t>
              </a:r>
            </a:p>
            <a:p>
              <a:pPr marL="119063" lvl="1" defTabSz="1003300">
                <a:lnSpc>
                  <a:spcPct val="90000"/>
                </a:lnSpc>
                <a:buFontTx/>
                <a:buChar char="•"/>
              </a:pPr>
              <a:r>
                <a:rPr lang="en-US" sz="1200" b="1">
                  <a:latin typeface="Arial" charset="0"/>
                </a:rPr>
                <a:t>Workarounds</a:t>
              </a:r>
            </a:p>
            <a:p>
              <a:pPr marL="119063" lvl="1" defTabSz="1003300">
                <a:lnSpc>
                  <a:spcPct val="90000"/>
                </a:lnSpc>
                <a:buFontTx/>
                <a:buChar char="•"/>
              </a:pPr>
              <a:r>
                <a:rPr lang="en-US" sz="1200" b="1">
                  <a:latin typeface="Arial" charset="0"/>
                </a:rPr>
                <a:t>Disaster</a:t>
              </a:r>
              <a:br>
                <a:rPr lang="en-US" sz="1200" b="1">
                  <a:latin typeface="Arial" charset="0"/>
                </a:rPr>
              </a:br>
              <a:r>
                <a:rPr lang="en-US" sz="1200" b="1">
                  <a:latin typeface="Arial" charset="0"/>
                </a:rPr>
                <a:t>  Recovery</a:t>
              </a:r>
            </a:p>
          </p:txBody>
        </p:sp>
        <p:sp>
          <p:nvSpPr>
            <p:cNvPr id="1129484" name="AutoShape 12"/>
            <p:cNvSpPr>
              <a:spLocks noChangeArrowheads="1"/>
            </p:cNvSpPr>
            <p:nvPr/>
          </p:nvSpPr>
          <p:spPr bwMode="auto">
            <a:xfrm>
              <a:off x="4431" y="1284"/>
              <a:ext cx="1240" cy="437"/>
            </a:xfrm>
            <a:prstGeom prst="homePlate">
              <a:avLst>
                <a:gd name="adj" fmla="val 94584"/>
              </a:avLst>
            </a:prstGeom>
            <a:solidFill>
              <a:schemeClr val="tx1"/>
            </a:solidFill>
            <a:ln w="12700">
              <a:solidFill>
                <a:schemeClr val="accent2"/>
              </a:solidFill>
              <a:miter lim="800000"/>
              <a:headEnd/>
              <a:tailEnd/>
            </a:ln>
            <a:effectLst/>
          </p:spPr>
          <p:txBody>
            <a:bodyPr wrap="none" lIns="94356" tIns="47950" rIns="94356" bIns="47950">
              <a:prstTxWarp prst="textNoShape">
                <a:avLst/>
              </a:prstTxWarp>
              <a:spAutoFit/>
            </a:bodyPr>
            <a:lstStyle/>
            <a:p>
              <a:pPr algn="ctr" defTabSz="1003300">
                <a:lnSpc>
                  <a:spcPct val="90000"/>
                </a:lnSpc>
              </a:pPr>
              <a:r>
                <a:rPr lang="en-US" sz="1400" b="1">
                  <a:solidFill>
                    <a:srgbClr val="FFFF00"/>
                  </a:solidFill>
                  <a:latin typeface="Arial" charset="0"/>
                </a:rPr>
                <a:t>Evaluate Year</a:t>
              </a:r>
            </a:p>
            <a:p>
              <a:pPr algn="ctr" defTabSz="1003300">
                <a:lnSpc>
                  <a:spcPct val="90000"/>
                </a:lnSpc>
              </a:pPr>
              <a:r>
                <a:rPr lang="en-US" sz="1400" b="1">
                  <a:solidFill>
                    <a:srgbClr val="FFFF00"/>
                  </a:solidFill>
                  <a:latin typeface="Arial" charset="0"/>
                </a:rPr>
                <a:t>2000 Compliance</a:t>
              </a:r>
            </a:p>
            <a:p>
              <a:pPr algn="ctr" defTabSz="1003300">
                <a:lnSpc>
                  <a:spcPct val="90000"/>
                </a:lnSpc>
              </a:pPr>
              <a:r>
                <a:rPr lang="en-US" sz="1400" b="1">
                  <a:solidFill>
                    <a:srgbClr val="FFFF00"/>
                  </a:solidFill>
                  <a:latin typeface="Arial" charset="0"/>
                </a:rPr>
                <a:t>and Deploy</a:t>
              </a:r>
              <a:endParaRPr lang="en-US" sz="1400" b="1">
                <a:solidFill>
                  <a:schemeClr val="bg2"/>
                </a:solidFill>
                <a:latin typeface="Arial" charset="0"/>
              </a:endParaRPr>
            </a:p>
          </p:txBody>
        </p:sp>
      </p:grpSp>
      <p:sp>
        <p:nvSpPr>
          <p:cNvPr id="1129485" name="Rectangle 13"/>
          <p:cNvSpPr>
            <a:spLocks noChangeArrowheads="1"/>
          </p:cNvSpPr>
          <p:nvPr/>
        </p:nvSpPr>
        <p:spPr bwMode="auto">
          <a:xfrm>
            <a:off x="827088" y="1108075"/>
            <a:ext cx="7523162" cy="427038"/>
          </a:xfrm>
          <a:prstGeom prst="rect">
            <a:avLst/>
          </a:prstGeom>
          <a:noFill/>
          <a:ln w="9525">
            <a:noFill/>
            <a:miter lim="800000"/>
            <a:headEnd/>
            <a:tailEnd/>
          </a:ln>
          <a:effectLst/>
        </p:spPr>
        <p:txBody>
          <a:bodyPr lIns="95589" tIns="48577" rIns="95589" bIns="48577">
            <a:prstTxWarp prst="textNoShape">
              <a:avLst/>
            </a:prstTxWarp>
            <a:spAutoFit/>
          </a:bodyPr>
          <a:lstStyle/>
          <a:p>
            <a:pPr algn="ctr" defTabSz="1003300">
              <a:lnSpc>
                <a:spcPct val="90000"/>
              </a:lnSpc>
            </a:pPr>
            <a:r>
              <a:rPr lang="en-US" b="1" i="1">
                <a:solidFill>
                  <a:schemeClr val="accent1"/>
                </a:solidFill>
                <a:latin typeface="Arial" charset="0"/>
              </a:rPr>
              <a:t>Converting Systems For Year 2000 Compliance</a:t>
            </a:r>
          </a:p>
        </p:txBody>
      </p:sp>
      <p:grpSp>
        <p:nvGrpSpPr>
          <p:cNvPr id="5" name="Group 14"/>
          <p:cNvGrpSpPr>
            <a:grpSpLocks/>
          </p:cNvGrpSpPr>
          <p:nvPr/>
        </p:nvGrpSpPr>
        <p:grpSpPr bwMode="auto">
          <a:xfrm>
            <a:off x="134938" y="2022475"/>
            <a:ext cx="1624012" cy="4233863"/>
            <a:chOff x="86" y="1291"/>
            <a:chExt cx="1036" cy="2701"/>
          </a:xfrm>
        </p:grpSpPr>
        <p:sp>
          <p:nvSpPr>
            <p:cNvPr id="1129487" name="AutoShape 15"/>
            <p:cNvSpPr>
              <a:spLocks noChangeArrowheads="1"/>
            </p:cNvSpPr>
            <p:nvPr/>
          </p:nvSpPr>
          <p:spPr bwMode="auto">
            <a:xfrm>
              <a:off x="192" y="1291"/>
              <a:ext cx="930" cy="436"/>
            </a:xfrm>
            <a:prstGeom prst="homePlate">
              <a:avLst>
                <a:gd name="adj" fmla="val 71101"/>
              </a:avLst>
            </a:prstGeom>
            <a:solidFill>
              <a:schemeClr val="tx1"/>
            </a:solidFill>
            <a:ln w="12700">
              <a:solidFill>
                <a:schemeClr val="accent2"/>
              </a:solidFill>
              <a:miter lim="800000"/>
              <a:headEnd/>
              <a:tailEnd/>
            </a:ln>
            <a:effectLst/>
          </p:spPr>
          <p:txBody>
            <a:bodyPr lIns="94356" tIns="47950" rIns="94356" bIns="47950">
              <a:prstTxWarp prst="textNoShape">
                <a:avLst/>
              </a:prstTxWarp>
              <a:spAutoFit/>
            </a:bodyPr>
            <a:lstStyle/>
            <a:p>
              <a:pPr defTabSz="1003300">
                <a:lnSpc>
                  <a:spcPct val="90000"/>
                </a:lnSpc>
              </a:pPr>
              <a:r>
                <a:rPr lang="en-US" sz="1400" b="1">
                  <a:solidFill>
                    <a:srgbClr val="FFFF00"/>
                  </a:solidFill>
                  <a:latin typeface="Arial" charset="0"/>
                </a:rPr>
                <a:t>Understand</a:t>
              </a:r>
            </a:p>
            <a:p>
              <a:pPr defTabSz="1003300">
                <a:lnSpc>
                  <a:spcPct val="90000"/>
                </a:lnSpc>
              </a:pPr>
              <a:r>
                <a:rPr lang="en-US" sz="1400" b="1">
                  <a:solidFill>
                    <a:srgbClr val="FFFF00"/>
                  </a:solidFill>
                  <a:latin typeface="Arial" charset="0"/>
                </a:rPr>
                <a:t>Year 2000</a:t>
              </a:r>
            </a:p>
            <a:p>
              <a:pPr defTabSz="1003300">
                <a:lnSpc>
                  <a:spcPct val="90000"/>
                </a:lnSpc>
              </a:pPr>
              <a:r>
                <a:rPr lang="en-US" sz="1400" b="1">
                  <a:solidFill>
                    <a:srgbClr val="FFFF00"/>
                  </a:solidFill>
                  <a:latin typeface="Arial" charset="0"/>
                </a:rPr>
                <a:t>Situation</a:t>
              </a:r>
            </a:p>
          </p:txBody>
        </p:sp>
        <p:sp>
          <p:nvSpPr>
            <p:cNvPr id="1129488" name="Rectangle 16"/>
            <p:cNvSpPr>
              <a:spLocks noChangeArrowheads="1"/>
            </p:cNvSpPr>
            <p:nvPr/>
          </p:nvSpPr>
          <p:spPr bwMode="auto">
            <a:xfrm>
              <a:off x="86" y="2246"/>
              <a:ext cx="990" cy="1746"/>
            </a:xfrm>
            <a:prstGeom prst="rect">
              <a:avLst/>
            </a:prstGeom>
            <a:noFill/>
            <a:ln w="9525">
              <a:noFill/>
              <a:miter lim="800000"/>
              <a:headEnd/>
              <a:tailEnd/>
            </a:ln>
            <a:effectLst/>
          </p:spPr>
          <p:txBody>
            <a:bodyPr lIns="94356" tIns="47950" rIns="94356" bIns="47950">
              <a:prstTxWarp prst="textNoShape">
                <a:avLst/>
              </a:prstTxWarp>
              <a:spAutoFit/>
            </a:bodyPr>
            <a:lstStyle/>
            <a:p>
              <a:pPr defTabSz="1003300">
                <a:lnSpc>
                  <a:spcPct val="90000"/>
                </a:lnSpc>
              </a:pPr>
              <a:r>
                <a:rPr lang="en-US" sz="1200" b="1">
                  <a:latin typeface="Arial" charset="0"/>
                </a:rPr>
                <a:t>Y2K  Awareness</a:t>
              </a:r>
            </a:p>
            <a:p>
              <a:pPr marL="119063" lvl="1" defTabSz="1003300">
                <a:lnSpc>
                  <a:spcPct val="90000"/>
                </a:lnSpc>
                <a:buFontTx/>
                <a:buChar char="•"/>
              </a:pPr>
              <a:r>
                <a:rPr lang="en-US" sz="1200" b="1">
                  <a:latin typeface="Arial" charset="0"/>
                </a:rPr>
                <a:t>Executives</a:t>
              </a:r>
            </a:p>
            <a:p>
              <a:pPr marL="119063" lvl="1" defTabSz="1003300">
                <a:lnSpc>
                  <a:spcPct val="90000"/>
                </a:lnSpc>
                <a:buFontTx/>
                <a:buChar char="•"/>
              </a:pPr>
              <a:r>
                <a:rPr lang="en-US" sz="1200" b="1">
                  <a:latin typeface="Arial" charset="0"/>
                </a:rPr>
                <a:t>Line Managers</a:t>
              </a:r>
            </a:p>
            <a:p>
              <a:pPr marL="119063" lvl="1" defTabSz="1003300">
                <a:lnSpc>
                  <a:spcPct val="90000"/>
                </a:lnSpc>
                <a:buFontTx/>
                <a:buChar char="•"/>
              </a:pPr>
              <a:r>
                <a:rPr lang="en-US" sz="1200" b="1">
                  <a:latin typeface="Arial" charset="0"/>
                </a:rPr>
                <a:t>Systems Org.</a:t>
              </a:r>
            </a:p>
            <a:p>
              <a:pPr defTabSz="1003300">
                <a:lnSpc>
                  <a:spcPct val="90000"/>
                </a:lnSpc>
              </a:pPr>
              <a:r>
                <a:rPr lang="en-US" sz="1200" b="1">
                  <a:latin typeface="Arial" charset="0"/>
                </a:rPr>
                <a:t>Scope Exposures</a:t>
              </a:r>
            </a:p>
            <a:p>
              <a:pPr marL="119063" lvl="1" defTabSz="1003300">
                <a:lnSpc>
                  <a:spcPct val="90000"/>
                </a:lnSpc>
                <a:buFontTx/>
                <a:buChar char="•"/>
              </a:pPr>
              <a:r>
                <a:rPr lang="en-US" sz="1200" b="1">
                  <a:latin typeface="Arial" charset="0"/>
                </a:rPr>
                <a:t>Business</a:t>
              </a:r>
            </a:p>
            <a:p>
              <a:pPr marL="119063" lvl="1" defTabSz="1003300">
                <a:lnSpc>
                  <a:spcPct val="90000"/>
                </a:lnSpc>
                <a:buFontTx/>
                <a:buChar char="•"/>
              </a:pPr>
              <a:r>
                <a:rPr lang="en-US" sz="1200" b="1">
                  <a:latin typeface="Arial" charset="0"/>
                </a:rPr>
                <a:t>Process</a:t>
              </a:r>
            </a:p>
            <a:p>
              <a:pPr marL="119063" lvl="1" defTabSz="1003300">
                <a:lnSpc>
                  <a:spcPct val="90000"/>
                </a:lnSpc>
                <a:buFontTx/>
                <a:buChar char="•"/>
              </a:pPr>
              <a:r>
                <a:rPr lang="en-US" sz="1200" b="1">
                  <a:latin typeface="Arial" charset="0"/>
                </a:rPr>
                <a:t>System Platform</a:t>
              </a:r>
              <a:br>
                <a:rPr lang="en-US" sz="1200" b="1">
                  <a:latin typeface="Arial" charset="0"/>
                </a:rPr>
              </a:br>
              <a:r>
                <a:rPr lang="en-US" sz="1200" b="1">
                  <a:latin typeface="Arial" charset="0"/>
                </a:rPr>
                <a:t> (HW, SW, COTS)</a:t>
              </a:r>
            </a:p>
            <a:p>
              <a:pPr defTabSz="1003300">
                <a:lnSpc>
                  <a:spcPct val="90000"/>
                </a:lnSpc>
              </a:pPr>
              <a:r>
                <a:rPr lang="en-US" sz="1200" b="1">
                  <a:latin typeface="Arial" charset="0"/>
                </a:rPr>
                <a:t>Justify Effort</a:t>
              </a:r>
            </a:p>
            <a:p>
              <a:pPr marL="119063" lvl="1" defTabSz="1003300">
                <a:lnSpc>
                  <a:spcPct val="90000"/>
                </a:lnSpc>
                <a:buFontTx/>
                <a:buChar char="•"/>
              </a:pPr>
              <a:r>
                <a:rPr lang="en-US" sz="1200" b="1">
                  <a:latin typeface="Arial" charset="0"/>
                </a:rPr>
                <a:t>Risk ...</a:t>
              </a:r>
            </a:p>
            <a:p>
              <a:pPr marL="119063" lvl="1" defTabSz="1003300">
                <a:lnSpc>
                  <a:spcPct val="90000"/>
                </a:lnSpc>
                <a:buFontTx/>
                <a:buChar char="•"/>
              </a:pPr>
              <a:r>
                <a:rPr lang="en-US" sz="1200" b="1">
                  <a:latin typeface="Arial" charset="0"/>
                </a:rPr>
                <a:t>Cost/Benefit</a:t>
              </a:r>
            </a:p>
            <a:p>
              <a:pPr marL="119063" lvl="1" defTabSz="1003300">
                <a:lnSpc>
                  <a:spcPct val="90000"/>
                </a:lnSpc>
                <a:buFontTx/>
                <a:buChar char="•"/>
              </a:pPr>
              <a:r>
                <a:rPr lang="en-US" sz="1200" b="1">
                  <a:latin typeface="Arial" charset="0"/>
                </a:rPr>
                <a:t>Budget</a:t>
              </a:r>
            </a:p>
            <a:p>
              <a:pPr marL="119063" lvl="1" defTabSz="1003300">
                <a:lnSpc>
                  <a:spcPct val="90000"/>
                </a:lnSpc>
                <a:buFontTx/>
                <a:buChar char="•"/>
              </a:pPr>
              <a:r>
                <a:rPr lang="en-US" sz="1200" b="1">
                  <a:latin typeface="Arial" charset="0"/>
                </a:rPr>
                <a:t>ROI</a:t>
              </a:r>
            </a:p>
            <a:p>
              <a:pPr defTabSz="1003300">
                <a:lnSpc>
                  <a:spcPct val="90000"/>
                </a:lnSpc>
              </a:pPr>
              <a:endParaRPr lang="en-US" sz="1200" b="1">
                <a:latin typeface="Arial" charset="0"/>
              </a:endParaRPr>
            </a:p>
          </p:txBody>
        </p:sp>
      </p:grpSp>
      <p:grpSp>
        <p:nvGrpSpPr>
          <p:cNvPr id="6" name="Group 17"/>
          <p:cNvGrpSpPr>
            <a:grpSpLocks/>
          </p:cNvGrpSpPr>
          <p:nvPr/>
        </p:nvGrpSpPr>
        <p:grpSpPr bwMode="auto">
          <a:xfrm>
            <a:off x="1565275" y="2020888"/>
            <a:ext cx="1533525" cy="4206875"/>
            <a:chOff x="999" y="1290"/>
            <a:chExt cx="978" cy="2684"/>
          </a:xfrm>
        </p:grpSpPr>
        <p:sp>
          <p:nvSpPr>
            <p:cNvPr id="1129490" name="AutoShape 18"/>
            <p:cNvSpPr>
              <a:spLocks noChangeArrowheads="1"/>
            </p:cNvSpPr>
            <p:nvPr/>
          </p:nvSpPr>
          <p:spPr bwMode="auto">
            <a:xfrm>
              <a:off x="1145" y="1290"/>
              <a:ext cx="832" cy="559"/>
            </a:xfrm>
            <a:prstGeom prst="homePlate">
              <a:avLst>
                <a:gd name="adj" fmla="val 49612"/>
              </a:avLst>
            </a:prstGeom>
            <a:solidFill>
              <a:schemeClr val="tx1"/>
            </a:solidFill>
            <a:ln w="12700">
              <a:solidFill>
                <a:schemeClr val="accent2"/>
              </a:solidFill>
              <a:miter lim="800000"/>
              <a:headEnd/>
              <a:tailEnd/>
            </a:ln>
            <a:effectLst/>
          </p:spPr>
          <p:txBody>
            <a:bodyPr lIns="94356" tIns="47950" rIns="94356" bIns="47950">
              <a:prstTxWarp prst="textNoShape">
                <a:avLst/>
              </a:prstTxWarp>
              <a:spAutoFit/>
            </a:bodyPr>
            <a:lstStyle/>
            <a:p>
              <a:pPr defTabSz="1003300">
                <a:lnSpc>
                  <a:spcPct val="90000"/>
                </a:lnSpc>
              </a:pPr>
              <a:r>
                <a:rPr lang="en-US" sz="1400" b="1">
                  <a:solidFill>
                    <a:srgbClr val="FFFF00"/>
                  </a:solidFill>
                  <a:latin typeface="Arial" charset="0"/>
                </a:rPr>
                <a:t>Plan and</a:t>
              </a:r>
            </a:p>
            <a:p>
              <a:pPr defTabSz="1003300">
                <a:lnSpc>
                  <a:spcPct val="90000"/>
                </a:lnSpc>
              </a:pPr>
              <a:r>
                <a:rPr lang="en-US" sz="1400" b="1">
                  <a:solidFill>
                    <a:srgbClr val="FFFF00"/>
                  </a:solidFill>
                  <a:latin typeface="Arial" charset="0"/>
                </a:rPr>
                <a:t>Prepare for</a:t>
              </a:r>
            </a:p>
            <a:p>
              <a:pPr defTabSz="1003300">
                <a:lnSpc>
                  <a:spcPct val="90000"/>
                </a:lnSpc>
              </a:pPr>
              <a:r>
                <a:rPr lang="en-US" sz="1400" b="1">
                  <a:solidFill>
                    <a:srgbClr val="FFFF00"/>
                  </a:solidFill>
                  <a:latin typeface="Arial" charset="0"/>
                </a:rPr>
                <a:t>Year 2000</a:t>
              </a:r>
            </a:p>
          </p:txBody>
        </p:sp>
        <p:sp>
          <p:nvSpPr>
            <p:cNvPr id="1129491" name="Rectangle 19"/>
            <p:cNvSpPr>
              <a:spLocks noChangeArrowheads="1"/>
            </p:cNvSpPr>
            <p:nvPr/>
          </p:nvSpPr>
          <p:spPr bwMode="auto">
            <a:xfrm>
              <a:off x="999" y="2246"/>
              <a:ext cx="835" cy="1728"/>
            </a:xfrm>
            <a:prstGeom prst="rect">
              <a:avLst/>
            </a:prstGeom>
            <a:noFill/>
            <a:ln w="9525">
              <a:noFill/>
              <a:miter lim="800000"/>
              <a:headEnd/>
              <a:tailEnd/>
            </a:ln>
            <a:effectLst/>
          </p:spPr>
          <p:txBody>
            <a:bodyPr lIns="94356" tIns="47950" rIns="94356" bIns="47950">
              <a:prstTxWarp prst="textNoShape">
                <a:avLst/>
              </a:prstTxWarp>
              <a:spAutoFit/>
            </a:bodyPr>
            <a:lstStyle/>
            <a:p>
              <a:pPr defTabSz="1003300">
                <a:lnSpc>
                  <a:spcPct val="90000"/>
                </a:lnSpc>
              </a:pPr>
              <a:r>
                <a:rPr lang="en-US" sz="1200" b="1">
                  <a:latin typeface="Arial" charset="0"/>
                </a:rPr>
                <a:t>Define Strategy</a:t>
              </a:r>
            </a:p>
            <a:p>
              <a:pPr marL="119063" lvl="1" defTabSz="1003300">
                <a:lnSpc>
                  <a:spcPct val="90000"/>
                </a:lnSpc>
                <a:buFontTx/>
                <a:buChar char="•"/>
              </a:pPr>
              <a:r>
                <a:rPr lang="en-US" sz="1200" b="1">
                  <a:latin typeface="Arial" charset="0"/>
                </a:rPr>
                <a:t>Incremental</a:t>
              </a:r>
            </a:p>
            <a:p>
              <a:pPr marL="119063" lvl="1" defTabSz="1003300">
                <a:lnSpc>
                  <a:spcPct val="90000"/>
                </a:lnSpc>
                <a:buFontTx/>
                <a:buChar char="•"/>
              </a:pPr>
              <a:r>
                <a:rPr lang="en-US" sz="1200" b="1">
                  <a:latin typeface="Arial" charset="0"/>
                </a:rPr>
                <a:t>Tactical</a:t>
              </a:r>
            </a:p>
            <a:p>
              <a:pPr marL="119063" lvl="1" defTabSz="1003300">
                <a:lnSpc>
                  <a:spcPct val="90000"/>
                </a:lnSpc>
                <a:buFontTx/>
                <a:buChar char="•"/>
              </a:pPr>
              <a:r>
                <a:rPr lang="en-US" sz="1200" b="1">
                  <a:latin typeface="Arial" charset="0"/>
                </a:rPr>
                <a:t>Complement</a:t>
              </a:r>
            </a:p>
            <a:p>
              <a:pPr marL="119063" lvl="1" defTabSz="1003300">
                <a:lnSpc>
                  <a:spcPct val="90000"/>
                </a:lnSpc>
                <a:buFontTx/>
                <a:buChar char="•"/>
              </a:pPr>
              <a:r>
                <a:rPr lang="en-US" sz="1200" b="1">
                  <a:latin typeface="Arial" charset="0"/>
                </a:rPr>
                <a:t>Triage</a:t>
              </a:r>
            </a:p>
            <a:p>
              <a:pPr defTabSz="1003300">
                <a:lnSpc>
                  <a:spcPct val="90000"/>
                </a:lnSpc>
              </a:pPr>
              <a:r>
                <a:rPr lang="en-US" sz="1200" b="1">
                  <a:latin typeface="Arial" charset="0"/>
                </a:rPr>
                <a:t>Develop Plan</a:t>
              </a:r>
            </a:p>
            <a:p>
              <a:pPr marL="119063" lvl="1" defTabSz="1003300">
                <a:lnSpc>
                  <a:spcPct val="90000"/>
                </a:lnSpc>
                <a:buFontTx/>
                <a:buChar char="•"/>
              </a:pPr>
              <a:r>
                <a:rPr lang="en-US" sz="1200" b="1">
                  <a:latin typeface="Arial" charset="0"/>
                </a:rPr>
                <a:t>Resources</a:t>
              </a:r>
            </a:p>
            <a:p>
              <a:pPr marL="119063" lvl="1" defTabSz="1003300">
                <a:lnSpc>
                  <a:spcPct val="90000"/>
                </a:lnSpc>
                <a:buFontTx/>
                <a:buChar char="•"/>
              </a:pPr>
              <a:r>
                <a:rPr lang="en-US" sz="1200" b="1">
                  <a:latin typeface="Arial" charset="0"/>
                </a:rPr>
                <a:t>Schedule</a:t>
              </a:r>
            </a:p>
            <a:p>
              <a:pPr marL="119063" lvl="1" defTabSz="1003300">
                <a:lnSpc>
                  <a:spcPct val="90000"/>
                </a:lnSpc>
                <a:buFontTx/>
                <a:buChar char="•"/>
              </a:pPr>
              <a:r>
                <a:rPr lang="en-US" sz="1200" b="1">
                  <a:latin typeface="Arial" charset="0"/>
                </a:rPr>
                <a:t>Deliverables</a:t>
              </a:r>
            </a:p>
            <a:p>
              <a:pPr defTabSz="1003300">
                <a:lnSpc>
                  <a:spcPct val="90000"/>
                </a:lnSpc>
              </a:pPr>
              <a:r>
                <a:rPr lang="en-US" sz="1200" b="1">
                  <a:latin typeface="Arial" charset="0"/>
                </a:rPr>
                <a:t>Build Team</a:t>
              </a:r>
            </a:p>
            <a:p>
              <a:pPr marL="119063" lvl="1" defTabSz="1003300">
                <a:lnSpc>
                  <a:spcPct val="90000"/>
                </a:lnSpc>
                <a:buFontTx/>
                <a:buChar char="•"/>
              </a:pPr>
              <a:r>
                <a:rPr lang="en-US" sz="1200" b="1">
                  <a:latin typeface="Arial" charset="0"/>
                </a:rPr>
                <a:t>Skills Mix</a:t>
              </a:r>
            </a:p>
            <a:p>
              <a:pPr marL="119063" lvl="1" defTabSz="1003300">
                <a:lnSpc>
                  <a:spcPct val="90000"/>
                </a:lnSpc>
                <a:buFontTx/>
                <a:buChar char="•"/>
              </a:pPr>
              <a:r>
                <a:rPr lang="en-US" sz="1200" b="1">
                  <a:latin typeface="Arial" charset="0"/>
                </a:rPr>
                <a:t>Tools</a:t>
              </a:r>
            </a:p>
            <a:p>
              <a:pPr marL="119063" lvl="1" defTabSz="1003300">
                <a:lnSpc>
                  <a:spcPct val="90000"/>
                </a:lnSpc>
                <a:buFontTx/>
                <a:buChar char="•"/>
              </a:pPr>
              <a:r>
                <a:rPr lang="en-US" sz="1200" b="1">
                  <a:latin typeface="Arial" charset="0"/>
                </a:rPr>
                <a:t>Training</a:t>
              </a:r>
            </a:p>
            <a:p>
              <a:pPr defTabSz="1003300">
                <a:lnSpc>
                  <a:spcPct val="90000"/>
                </a:lnSpc>
              </a:pPr>
              <a:r>
                <a:rPr lang="en-US" sz="1200" b="1">
                  <a:latin typeface="Arial" charset="0"/>
                </a:rPr>
                <a:t>Obtain Info.</a:t>
              </a:r>
            </a:p>
            <a:p>
              <a:pPr marL="119063" lvl="1" defTabSz="1003300">
                <a:lnSpc>
                  <a:spcPct val="90000"/>
                </a:lnSpc>
                <a:buFontTx/>
                <a:buChar char="•"/>
              </a:pPr>
              <a:r>
                <a:rPr lang="en-US" sz="1200" b="1">
                  <a:latin typeface="Arial" charset="0"/>
                </a:rPr>
                <a:t>Documents</a:t>
              </a:r>
            </a:p>
            <a:p>
              <a:pPr marL="119063" lvl="1" defTabSz="1003300">
                <a:lnSpc>
                  <a:spcPct val="90000"/>
                </a:lnSpc>
                <a:buFontTx/>
                <a:buChar char="•"/>
              </a:pPr>
              <a:r>
                <a:rPr lang="en-US" sz="1000" b="1">
                  <a:latin typeface="Arial" charset="0"/>
                </a:rPr>
                <a:t>Stakeholders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noFill/>
          <a:ln/>
        </p:spPr>
        <p:txBody>
          <a:bodyPr lIns="90887" tIns="45444" rIns="90887" bIns="45444" anchor="b">
            <a:normAutofit fontScale="90000"/>
          </a:bodyPr>
          <a:lstStyle/>
          <a:p>
            <a:r>
              <a:rPr lang="en-US"/>
              <a:t>Date Conversion Approaches</a:t>
            </a:r>
          </a:p>
        </p:txBody>
      </p:sp>
      <p:sp>
        <p:nvSpPr>
          <p:cNvPr id="1131523" name="Rectangle 3"/>
          <p:cNvSpPr>
            <a:spLocks noGrp="1" noChangeArrowheads="1"/>
          </p:cNvSpPr>
          <p:nvPr>
            <p:ph type="body" sz="half" idx="1"/>
          </p:nvPr>
        </p:nvSpPr>
        <p:spPr>
          <a:xfrm>
            <a:off x="509588" y="931863"/>
            <a:ext cx="5491162" cy="3575050"/>
          </a:xfrm>
          <a:noFill/>
          <a:ln/>
        </p:spPr>
        <p:txBody>
          <a:bodyPr lIns="45444" tIns="23505" rIns="45444" bIns="23505">
            <a:normAutofit fontScale="92500" lnSpcReduction="20000"/>
          </a:bodyPr>
          <a:lstStyle/>
          <a:p>
            <a:pPr>
              <a:lnSpc>
                <a:spcPct val="90000"/>
              </a:lnSpc>
              <a:buFont typeface="Wingdings" charset="2"/>
              <a:buNone/>
            </a:pPr>
            <a:r>
              <a:rPr lang="en-US" sz="2400"/>
              <a:t> </a:t>
            </a:r>
          </a:p>
          <a:p>
            <a:pPr>
              <a:lnSpc>
                <a:spcPct val="90000"/>
              </a:lnSpc>
              <a:buFont typeface="Wingdings" charset="2"/>
              <a:buNone/>
            </a:pPr>
            <a:endParaRPr lang="en-US" sz="2400"/>
          </a:p>
          <a:p>
            <a:pPr>
              <a:lnSpc>
                <a:spcPct val="90000"/>
              </a:lnSpc>
              <a:buFont typeface="Wingdings" charset="2"/>
              <a:buNone/>
            </a:pPr>
            <a:r>
              <a:rPr lang="en-US" sz="2400">
                <a:solidFill>
                  <a:srgbClr val="CC3300"/>
                </a:solidFill>
              </a:rPr>
              <a:t>Expansion</a:t>
            </a:r>
            <a:r>
              <a:rPr lang="en-US" sz="2400"/>
              <a:t>:  Expands date fields to respond to century</a:t>
            </a:r>
          </a:p>
          <a:p>
            <a:pPr>
              <a:lnSpc>
                <a:spcPct val="90000"/>
              </a:lnSpc>
              <a:buFont typeface="Wingdings" charset="2"/>
              <a:buNone/>
            </a:pPr>
            <a:endParaRPr lang="en-US" sz="2400"/>
          </a:p>
          <a:p>
            <a:pPr>
              <a:lnSpc>
                <a:spcPct val="90000"/>
              </a:lnSpc>
              <a:buFont typeface="Wingdings" charset="2"/>
              <a:buNone/>
            </a:pPr>
            <a:r>
              <a:rPr lang="en-US" sz="2400">
                <a:solidFill>
                  <a:srgbClr val="CC3300"/>
                </a:solidFill>
              </a:rPr>
              <a:t>Windowing</a:t>
            </a:r>
            <a:r>
              <a:rPr lang="en-US" sz="2400"/>
              <a:t>:  Retains 2 digit dates by constraining meaningful dates to &lt; 100 years</a:t>
            </a:r>
          </a:p>
          <a:p>
            <a:pPr>
              <a:lnSpc>
                <a:spcPct val="90000"/>
              </a:lnSpc>
              <a:buFont typeface="Wingdings" charset="2"/>
              <a:buNone/>
            </a:pPr>
            <a:endParaRPr lang="en-US" sz="2400"/>
          </a:p>
          <a:p>
            <a:pPr>
              <a:lnSpc>
                <a:spcPct val="90000"/>
              </a:lnSpc>
              <a:buFont typeface="Wingdings" charset="2"/>
              <a:buNone/>
            </a:pPr>
            <a:r>
              <a:rPr lang="en-US" sz="2400">
                <a:solidFill>
                  <a:srgbClr val="CC3300"/>
                </a:solidFill>
              </a:rPr>
              <a:t>Encoding/Compression</a:t>
            </a:r>
            <a:r>
              <a:rPr lang="en-US" sz="2400"/>
              <a:t>:  Retains 2 digits by fitting century information into existing space</a:t>
            </a:r>
          </a:p>
        </p:txBody>
      </p:sp>
      <p:graphicFrame>
        <p:nvGraphicFramePr>
          <p:cNvPr id="1131524" name="Object 4"/>
          <p:cNvGraphicFramePr>
            <a:graphicFrameLocks noGrp="1"/>
          </p:cNvGraphicFramePr>
          <p:nvPr>
            <p:ph type="clipArt" sz="half" idx="2"/>
          </p:nvPr>
        </p:nvGraphicFramePr>
        <p:xfrm>
          <a:off x="5791200" y="1655763"/>
          <a:ext cx="3167063" cy="2579687"/>
        </p:xfrm>
        <a:graphic>
          <a:graphicData uri="http://schemas.openxmlformats.org/presentationml/2006/ole">
            <mc:AlternateContent xmlns:mc="http://schemas.openxmlformats.org/markup-compatibility/2006">
              <mc:Choice xmlns:v="urn:schemas-microsoft-com:vml" Requires="v">
                <p:oleObj spid="_x0000_s191523" name="ClipArt" r:id="rId4" imgW="3659040" imgH="2979720" progId="MS_ClipArt_Gallery.2">
                  <p:embed/>
                </p:oleObj>
              </mc:Choice>
              <mc:Fallback>
                <p:oleObj name="ClipArt" r:id="rId4" imgW="3659040" imgH="297972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55763"/>
                        <a:ext cx="3167063" cy="257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1525" name="WordArt 5"/>
          <p:cNvSpPr>
            <a:spLocks noChangeArrowheads="1" noChangeShapeType="1" noTextEdit="1"/>
          </p:cNvSpPr>
          <p:nvPr/>
        </p:nvSpPr>
        <p:spPr bwMode="auto">
          <a:xfrm>
            <a:off x="7491413" y="3505200"/>
            <a:ext cx="1423987" cy="820738"/>
          </a:xfrm>
          <a:prstGeom prst="rect">
            <a:avLst/>
          </a:prstGeom>
        </p:spPr>
        <p:txBody>
          <a:bodyPr wrap="none" fromWordArt="1">
            <a:prstTxWarp prst="textPlain">
              <a:avLst>
                <a:gd name="adj" fmla="val 50000"/>
              </a:avLst>
            </a:prstTxWarp>
          </a:bodyPr>
          <a:lstStyle/>
          <a:p>
            <a:pPr algn="ctr"/>
            <a:r>
              <a:rPr lang="en-US" sz="3600" kern="10">
                <a:ln w="9525">
                  <a:noFill/>
                  <a:round/>
                  <a:headEnd type="none" w="sm" len="sm"/>
                  <a:tailEnd type="none" w="sm" len="sm"/>
                </a:ln>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74998"/>
                    </a:srgbClr>
                  </a:outerShdw>
                </a:effectLst>
                <a:latin typeface="Impact"/>
                <a:ea typeface="Impact"/>
                <a:cs typeface="Impact"/>
              </a:rPr>
              <a:t>Y2K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1523">
                                            <p:txEl>
                                              <p:pRg st="0" end="0"/>
                                            </p:txEl>
                                          </p:spTgt>
                                        </p:tgtEl>
                                        <p:attrNameLst>
                                          <p:attrName>style.visibility</p:attrName>
                                        </p:attrNameLst>
                                      </p:cBhvr>
                                      <p:to>
                                        <p:strVal val="visible"/>
                                      </p:to>
                                    </p:set>
                                    <p:anim calcmode="lin" valueType="num">
                                      <p:cBhvr additive="base">
                                        <p:cTn id="7" dur="500" fill="hold"/>
                                        <p:tgtEl>
                                          <p:spTgt spid="1131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1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1523">
                                            <p:txEl>
                                              <p:pRg st="2" end="2"/>
                                            </p:txEl>
                                          </p:spTgt>
                                        </p:tgtEl>
                                        <p:attrNameLst>
                                          <p:attrName>style.visibility</p:attrName>
                                        </p:attrNameLst>
                                      </p:cBhvr>
                                      <p:to>
                                        <p:strVal val="visible"/>
                                      </p:to>
                                    </p:set>
                                    <p:anim calcmode="lin" valueType="num">
                                      <p:cBhvr additive="base">
                                        <p:cTn id="13" dur="500" fill="hold"/>
                                        <p:tgtEl>
                                          <p:spTgt spid="11315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15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1523">
                                            <p:txEl>
                                              <p:pRg st="4" end="4"/>
                                            </p:txEl>
                                          </p:spTgt>
                                        </p:tgtEl>
                                        <p:attrNameLst>
                                          <p:attrName>style.visibility</p:attrName>
                                        </p:attrNameLst>
                                      </p:cBhvr>
                                      <p:to>
                                        <p:strVal val="visible"/>
                                      </p:to>
                                    </p:set>
                                    <p:anim calcmode="lin" valueType="num">
                                      <p:cBhvr additive="base">
                                        <p:cTn id="19" dur="500" fill="hold"/>
                                        <p:tgtEl>
                                          <p:spTgt spid="11315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15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1523">
                                            <p:txEl>
                                              <p:pRg st="6" end="6"/>
                                            </p:txEl>
                                          </p:spTgt>
                                        </p:tgtEl>
                                        <p:attrNameLst>
                                          <p:attrName>style.visibility</p:attrName>
                                        </p:attrNameLst>
                                      </p:cBhvr>
                                      <p:to>
                                        <p:strVal val="visible"/>
                                      </p:to>
                                    </p:set>
                                    <p:anim calcmode="lin" valueType="num">
                                      <p:cBhvr additive="base">
                                        <p:cTn id="25" dur="500" fill="hold"/>
                                        <p:tgtEl>
                                          <p:spTgt spid="11315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15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152400"/>
            <a:ext cx="8229600" cy="609600"/>
          </a:xfrm>
        </p:spPr>
        <p:txBody>
          <a:bodyPr/>
          <a:lstStyle/>
          <a:p>
            <a:pPr algn="ctr"/>
            <a:r>
              <a:rPr lang="en-US" sz="3200" dirty="0" smtClean="0">
                <a:effectLst>
                  <a:outerShdw blurRad="38100" dist="38100" dir="2700000" algn="tl">
                    <a:srgbClr val="DDDDDD"/>
                  </a:outerShdw>
                </a:effectLst>
              </a:rPr>
              <a:t>Where is Impact Analysis going?</a:t>
            </a:r>
            <a:endParaRPr lang="en-US" sz="3200" dirty="0">
              <a:effectLst>
                <a:outerShdw blurRad="38100" dist="38100" dir="2700000" algn="tl">
                  <a:srgbClr val="DDDDDD"/>
                </a:outerShdw>
              </a:effectLst>
            </a:endParaRPr>
          </a:p>
        </p:txBody>
      </p:sp>
      <p:sp>
        <p:nvSpPr>
          <p:cNvPr id="315395" name="Rectangle 3"/>
          <p:cNvSpPr>
            <a:spLocks noGrp="1" noChangeArrowheads="1"/>
          </p:cNvSpPr>
          <p:nvPr>
            <p:ph idx="1"/>
          </p:nvPr>
        </p:nvSpPr>
        <p:spPr>
          <a:xfrm>
            <a:off x="914400" y="1219200"/>
            <a:ext cx="7924800" cy="5638800"/>
          </a:xfrm>
        </p:spPr>
        <p:txBody>
          <a:bodyPr/>
          <a:lstStyle/>
          <a:p>
            <a:r>
              <a:rPr lang="en-US" dirty="0" smtClean="0"/>
              <a:t>More formal representations</a:t>
            </a:r>
            <a:br>
              <a:rPr lang="en-US" dirty="0" smtClean="0"/>
            </a:br>
            <a:endParaRPr lang="en-US" dirty="0" smtClean="0"/>
          </a:p>
          <a:p>
            <a:r>
              <a:rPr lang="en-US" dirty="0" smtClean="0"/>
              <a:t>Built into Requirements tools</a:t>
            </a:r>
            <a:br>
              <a:rPr lang="en-US" dirty="0" smtClean="0"/>
            </a:br>
            <a:endParaRPr lang="en-US" dirty="0" smtClean="0"/>
          </a:p>
          <a:p>
            <a:r>
              <a:rPr lang="en-US" dirty="0" smtClean="0"/>
              <a:t>Built into </a:t>
            </a:r>
            <a:r>
              <a:rPr lang="en-US" dirty="0" err="1" smtClean="0"/>
              <a:t>IDEs</a:t>
            </a:r>
            <a:r>
              <a:rPr lang="en-US" dirty="0" smtClean="0"/>
              <a:t/>
            </a:r>
            <a:br>
              <a:rPr lang="en-US" dirty="0" smtClean="0"/>
            </a:br>
            <a:endParaRPr lang="en-US" dirty="0" smtClean="0"/>
          </a:p>
          <a:p>
            <a:r>
              <a:rPr lang="en-US" dirty="0" smtClean="0"/>
              <a:t>Incorporated in Immersive </a:t>
            </a:r>
            <a:r>
              <a:rPr lang="en-US" dirty="0"/>
              <a:t>Virtual </a:t>
            </a:r>
            <a:r>
              <a:rPr lang="en-US" dirty="0" smtClean="0"/>
              <a:t>Environments and </a:t>
            </a:r>
            <a:endParaRPr lang="en-US" dirty="0"/>
          </a:p>
        </p:txBody>
      </p:sp>
      <p:pic>
        <p:nvPicPr>
          <p:cNvPr id="315396" name="Picture 4"/>
          <p:cNvPicPr>
            <a:picLocks noChangeAspect="1" noChangeArrowheads="1"/>
          </p:cNvPicPr>
          <p:nvPr/>
        </p:nvPicPr>
        <p:blipFill>
          <a:blip r:embed="rId2"/>
          <a:srcRect/>
          <a:stretch>
            <a:fillRect/>
          </a:stretch>
        </p:blipFill>
        <p:spPr bwMode="auto">
          <a:xfrm>
            <a:off x="7010400" y="1295400"/>
            <a:ext cx="1695450" cy="2554184"/>
          </a:xfrm>
          <a:prstGeom prst="rect">
            <a:avLst/>
          </a:prstGeom>
          <a:noFill/>
          <a:ln w="9525">
            <a:noFill/>
            <a:miter lim="800000"/>
            <a:headEnd/>
            <a:tailEnd/>
          </a:ln>
          <a:effectLst/>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Ryder &amp; Tip Article – on Impacts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Changes to OO systems ripple because of polymorphism:</a:t>
            </a:r>
          </a:p>
          <a:p>
            <a:pPr lvl="1"/>
            <a:r>
              <a:rPr lang="en-US" dirty="0" smtClean="0"/>
              <a:t>Subtyping</a:t>
            </a:r>
          </a:p>
          <a:p>
            <a:pPr lvl="1"/>
            <a:r>
              <a:rPr lang="en-US" dirty="0" smtClean="0"/>
              <a:t>Dynamic dispatch (binding)</a:t>
            </a:r>
          </a:p>
          <a:p>
            <a:r>
              <a:rPr lang="en-US" dirty="0" smtClean="0"/>
              <a:t>Big question – what to test after </a:t>
            </a:r>
            <a:r>
              <a:rPr lang="en-US" dirty="0" smtClean="0"/>
              <a:t/>
            </a:r>
            <a:br>
              <a:rPr lang="en-US" dirty="0" smtClean="0"/>
            </a:br>
            <a:r>
              <a:rPr lang="en-US" dirty="0" smtClean="0"/>
              <a:t>changes</a:t>
            </a:r>
            <a:r>
              <a:rPr lang="en-US" dirty="0" smtClean="0"/>
              <a:t>?</a:t>
            </a:r>
          </a:p>
          <a:p>
            <a:pPr lvl="1"/>
            <a:r>
              <a:rPr lang="en-US" dirty="0" smtClean="0"/>
              <a:t>Look at “atomic” changes</a:t>
            </a:r>
            <a:endParaRPr lang="en-US" dirty="0"/>
          </a:p>
          <a:p>
            <a:r>
              <a:rPr lang="en-US" dirty="0" smtClean="0"/>
              <a:t>Need to analyze:</a:t>
            </a:r>
          </a:p>
          <a:p>
            <a:pPr lvl="1"/>
            <a:r>
              <a:rPr lang="en-US" dirty="0" smtClean="0"/>
              <a:t>Do regression tests</a:t>
            </a:r>
          </a:p>
          <a:p>
            <a:pPr lvl="1"/>
            <a:r>
              <a:rPr lang="en-US" dirty="0" smtClean="0"/>
              <a:t>If they fail, decide what </a:t>
            </a:r>
            <a:r>
              <a:rPr lang="en-US" dirty="0" smtClean="0"/>
              <a:t/>
            </a:r>
            <a:br>
              <a:rPr lang="en-US" dirty="0" smtClean="0"/>
            </a:br>
            <a:r>
              <a:rPr lang="en-US" dirty="0" smtClean="0"/>
              <a:t>changes </a:t>
            </a:r>
            <a:r>
              <a:rPr lang="en-US" i="1" dirty="0" smtClean="0"/>
              <a:t>would </a:t>
            </a:r>
            <a:r>
              <a:rPr lang="en-US" dirty="0" smtClean="0"/>
              <a:t>be safe</a:t>
            </a:r>
            <a:endParaRPr lang="en-US" dirty="0"/>
          </a:p>
        </p:txBody>
      </p:sp>
      <p:pic>
        <p:nvPicPr>
          <p:cNvPr id="192514" name="Picture 2" descr="Dr. Barbara G. R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134" y="2362200"/>
            <a:ext cx="2130266"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8400" y="5200471"/>
            <a:ext cx="2819400" cy="923330"/>
          </a:xfrm>
          <a:prstGeom prst="rect">
            <a:avLst/>
          </a:prstGeom>
          <a:noFill/>
        </p:spPr>
        <p:txBody>
          <a:bodyPr wrap="square" rtlCol="0">
            <a:spAutoFit/>
          </a:bodyPr>
          <a:lstStyle/>
          <a:p>
            <a:r>
              <a:rPr lang="en-US" sz="1800" dirty="0" smtClean="0"/>
              <a:t>Barbara Ryder is now the CS department head at Virginia Tech</a:t>
            </a:r>
            <a:endParaRPr lang="en-US" sz="1800" dirty="0"/>
          </a:p>
        </p:txBody>
      </p:sp>
    </p:spTree>
    <p:extLst>
      <p:ext uri="{BB962C8B-B14F-4D97-AF65-F5344CB8AC3E}">
        <p14:creationId xmlns:p14="http://schemas.microsoft.com/office/powerpoint/2010/main" val="373236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Article - What are “atomic changes”?</a:t>
            </a:r>
            <a:endParaRPr lang="en-US" dirty="0"/>
          </a:p>
        </p:txBody>
      </p:sp>
      <p:pic>
        <p:nvPicPr>
          <p:cNvPr id="192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4660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17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533400"/>
          </a:xfrm>
        </p:spPr>
        <p:txBody>
          <a:bodyPr>
            <a:noAutofit/>
          </a:bodyPr>
          <a:lstStyle/>
          <a:p>
            <a:r>
              <a:rPr lang="en-US" sz="2800" dirty="0" smtClean="0">
                <a:effectLst>
                  <a:outerShdw blurRad="38100" dist="38100" dir="2700000" algn="tl">
                    <a:srgbClr val="DDDDDD"/>
                  </a:outerShdw>
                </a:effectLst>
              </a:rPr>
              <a:t>Software Impact Analysis Virtual Environment (SIAVE)</a:t>
            </a:r>
            <a:endParaRPr lang="en-US" sz="2800" dirty="0"/>
          </a:p>
        </p:txBody>
      </p:sp>
      <p:pic>
        <p:nvPicPr>
          <p:cNvPr id="5" name="Picture 3" descr="icon-script"/>
          <p:cNvPicPr>
            <a:picLocks noChangeAspect="1" noChangeArrowheads="1"/>
          </p:cNvPicPr>
          <p:nvPr/>
        </p:nvPicPr>
        <p:blipFill>
          <a:blip r:embed="rId3"/>
          <a:srcRect/>
          <a:stretch>
            <a:fillRect/>
          </a:stretch>
        </p:blipFill>
        <p:spPr bwMode="auto">
          <a:xfrm>
            <a:off x="533400" y="4495800"/>
            <a:ext cx="533400" cy="533400"/>
          </a:xfrm>
          <a:prstGeom prst="rect">
            <a:avLst/>
          </a:prstGeom>
          <a:noFill/>
        </p:spPr>
      </p:pic>
      <p:sp>
        <p:nvSpPr>
          <p:cNvPr id="6" name="Text Box 4"/>
          <p:cNvSpPr txBox="1">
            <a:spLocks noChangeArrowheads="1"/>
          </p:cNvSpPr>
          <p:nvPr/>
        </p:nvSpPr>
        <p:spPr bwMode="auto">
          <a:xfrm>
            <a:off x="457200" y="4953000"/>
            <a:ext cx="638175" cy="517525"/>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400" b="1"/>
              <a:t>XLST</a:t>
            </a:r>
          </a:p>
          <a:p>
            <a:pPr algn="ctr" eaLnBrk="1" hangingPunct="1"/>
            <a:r>
              <a:rPr lang="en-US" sz="1400" b="1"/>
              <a:t>file</a:t>
            </a:r>
          </a:p>
        </p:txBody>
      </p:sp>
      <p:sp>
        <p:nvSpPr>
          <p:cNvPr id="7" name="Rectangle 5"/>
          <p:cNvSpPr>
            <a:spLocks noChangeArrowheads="1"/>
          </p:cNvSpPr>
          <p:nvPr/>
        </p:nvSpPr>
        <p:spPr bwMode="auto">
          <a:xfrm>
            <a:off x="152400" y="990600"/>
            <a:ext cx="5029200" cy="5410200"/>
          </a:xfrm>
          <a:prstGeom prst="rect">
            <a:avLst/>
          </a:prstGeom>
          <a:solidFill>
            <a:srgbClr val="666699">
              <a:alpha val="50000"/>
            </a:srgbClr>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endParaRPr lang="en-US"/>
          </a:p>
        </p:txBody>
      </p:sp>
      <p:pic>
        <p:nvPicPr>
          <p:cNvPr id="8" name="Picture 6" descr="bs01580_"/>
          <p:cNvPicPr>
            <a:picLocks noChangeAspect="1" noChangeArrowheads="1"/>
          </p:cNvPicPr>
          <p:nvPr/>
        </p:nvPicPr>
        <p:blipFill>
          <a:blip r:embed="rId4"/>
          <a:srcRect/>
          <a:stretch>
            <a:fillRect/>
          </a:stretch>
        </p:blipFill>
        <p:spPr bwMode="auto">
          <a:xfrm>
            <a:off x="152400" y="958850"/>
            <a:ext cx="1508125" cy="1393825"/>
          </a:xfrm>
          <a:prstGeom prst="rect">
            <a:avLst/>
          </a:prstGeom>
          <a:noFill/>
          <a:ln w="9525">
            <a:noFill/>
            <a:miter lim="800000"/>
            <a:headEnd/>
            <a:tailEnd/>
          </a:ln>
        </p:spPr>
      </p:pic>
      <p:sp>
        <p:nvSpPr>
          <p:cNvPr id="9" name="Text Box 7"/>
          <p:cNvSpPr txBox="1">
            <a:spLocks noChangeArrowheads="1"/>
          </p:cNvSpPr>
          <p:nvPr/>
        </p:nvSpPr>
        <p:spPr bwMode="auto">
          <a:xfrm>
            <a:off x="228600" y="2406650"/>
            <a:ext cx="1167883" cy="707886"/>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2000" b="1" dirty="0"/>
              <a:t>Vendor’s</a:t>
            </a:r>
            <a:endParaRPr lang="en-US" sz="2000" b="1" dirty="0" smtClean="0"/>
          </a:p>
          <a:p>
            <a:pPr algn="ctr" eaLnBrk="1" hangingPunct="1"/>
            <a:r>
              <a:rPr lang="en-US" sz="2000" b="1" dirty="0" smtClean="0"/>
              <a:t>DOC</a:t>
            </a:r>
            <a:endParaRPr lang="en-US" sz="2000" b="1" dirty="0"/>
          </a:p>
        </p:txBody>
      </p:sp>
      <p:sp>
        <p:nvSpPr>
          <p:cNvPr id="10" name="Text Box 8"/>
          <p:cNvSpPr txBox="1">
            <a:spLocks noChangeArrowheads="1"/>
          </p:cNvSpPr>
          <p:nvPr/>
        </p:nvSpPr>
        <p:spPr bwMode="auto">
          <a:xfrm>
            <a:off x="3733800" y="3657600"/>
            <a:ext cx="1455346" cy="1323439"/>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600" b="1" dirty="0" smtClean="0"/>
              <a:t>DOC Artifacts </a:t>
            </a:r>
            <a:r>
              <a:rPr lang="en-US" sz="1600" b="1" dirty="0"/>
              <a:t/>
            </a:r>
            <a:br>
              <a:rPr lang="en-US" sz="1600" b="1" dirty="0"/>
            </a:br>
            <a:r>
              <a:rPr lang="en-US" sz="1600" b="1" dirty="0"/>
              <a:t>&amp; Security</a:t>
            </a:r>
          </a:p>
          <a:p>
            <a:pPr algn="ctr" eaLnBrk="1" hangingPunct="1"/>
            <a:r>
              <a:rPr lang="en-US" sz="1600" b="1" dirty="0"/>
              <a:t>Dependencies</a:t>
            </a:r>
          </a:p>
          <a:p>
            <a:pPr algn="ctr" eaLnBrk="1" hangingPunct="1"/>
            <a:endParaRPr lang="en-US" sz="1600" b="1" dirty="0"/>
          </a:p>
          <a:p>
            <a:pPr algn="ctr" eaLnBrk="1" hangingPunct="1"/>
            <a:r>
              <a:rPr lang="en-US" sz="1600" b="1" dirty="0"/>
              <a:t>(SQLX)</a:t>
            </a:r>
          </a:p>
        </p:txBody>
      </p:sp>
      <p:sp>
        <p:nvSpPr>
          <p:cNvPr id="11" name="AutoShape 9"/>
          <p:cNvSpPr>
            <a:spLocks noChangeArrowheads="1"/>
          </p:cNvSpPr>
          <p:nvPr/>
        </p:nvSpPr>
        <p:spPr bwMode="auto">
          <a:xfrm>
            <a:off x="3962400" y="1111250"/>
            <a:ext cx="1138238" cy="1182688"/>
          </a:xfrm>
          <a:prstGeom prst="flowChartDocument">
            <a:avLst/>
          </a:prstGeom>
          <a:solidFill>
            <a:srgbClr val="666699"/>
          </a:solidFill>
          <a:ln w="28575">
            <a:solidFill>
              <a:srgbClr val="000066"/>
            </a:solidFill>
            <a:miter lim="800000"/>
            <a:headEnd/>
            <a:tailEnd/>
          </a:ln>
          <a:effectLst/>
        </p:spPr>
        <p:txBody>
          <a:bodyPr>
            <a:prstTxWarp prst="textNoShape">
              <a:avLst/>
            </a:prstTxWarp>
            <a:spAutoFit/>
          </a:bodyPr>
          <a:lstStyle/>
          <a:p>
            <a:pPr algn="ctr" eaLnBrk="1" hangingPunct="1"/>
            <a:r>
              <a:rPr lang="en-US" sz="1400" b="1">
                <a:solidFill>
                  <a:schemeClr val="bg1"/>
                </a:solidFill>
                <a:effectLst>
                  <a:outerShdw blurRad="38100" dist="38100" dir="2700000" algn="tl">
                    <a:srgbClr val="000000"/>
                  </a:outerShdw>
                </a:effectLst>
              </a:rPr>
              <a:t>Security</a:t>
            </a:r>
          </a:p>
          <a:p>
            <a:pPr algn="ctr" eaLnBrk="1" hangingPunct="1"/>
            <a:r>
              <a:rPr lang="en-US" sz="1400" b="1">
                <a:solidFill>
                  <a:schemeClr val="bg1"/>
                </a:solidFill>
                <a:effectLst>
                  <a:outerShdw blurRad="38100" dist="38100" dir="2700000" algn="tl">
                    <a:srgbClr val="000000"/>
                  </a:outerShdw>
                </a:effectLst>
              </a:rPr>
              <a:t>Target/</a:t>
            </a:r>
          </a:p>
          <a:p>
            <a:pPr algn="ctr" eaLnBrk="1" hangingPunct="1"/>
            <a:r>
              <a:rPr lang="en-US" sz="1400" b="1">
                <a:solidFill>
                  <a:schemeClr val="bg1"/>
                </a:solidFill>
                <a:effectLst>
                  <a:outerShdw blurRad="38100" dist="38100" dir="2700000" algn="tl">
                    <a:srgbClr val="000000"/>
                  </a:outerShdw>
                </a:effectLst>
              </a:rPr>
              <a:t>Protection </a:t>
            </a:r>
          </a:p>
          <a:p>
            <a:pPr algn="ctr" eaLnBrk="1" hangingPunct="1"/>
            <a:r>
              <a:rPr lang="en-US" sz="1400" b="1">
                <a:solidFill>
                  <a:schemeClr val="bg1"/>
                </a:solidFill>
                <a:effectLst>
                  <a:outerShdw blurRad="38100" dist="38100" dir="2700000" algn="tl">
                    <a:srgbClr val="000000"/>
                  </a:outerShdw>
                </a:effectLst>
              </a:rPr>
              <a:t>Profile</a:t>
            </a:r>
          </a:p>
        </p:txBody>
      </p:sp>
      <p:sp>
        <p:nvSpPr>
          <p:cNvPr id="12" name="AutoShape 10"/>
          <p:cNvSpPr>
            <a:spLocks noChangeArrowheads="1"/>
          </p:cNvSpPr>
          <p:nvPr/>
        </p:nvSpPr>
        <p:spPr bwMode="gray">
          <a:xfrm>
            <a:off x="1600200" y="4114800"/>
            <a:ext cx="2209800" cy="685800"/>
          </a:xfrm>
          <a:prstGeom prst="flowChartMagneticDrum">
            <a:avLst/>
          </a:prstGeom>
          <a:gradFill rotWithShape="0">
            <a:gsLst>
              <a:gs pos="0">
                <a:srgbClr val="666699">
                  <a:gamma/>
                  <a:shade val="46275"/>
                  <a:invGamma/>
                </a:srgbClr>
              </a:gs>
              <a:gs pos="50000">
                <a:srgbClr val="666699"/>
              </a:gs>
              <a:gs pos="100000">
                <a:srgbClr val="666699">
                  <a:gamma/>
                  <a:shade val="46275"/>
                  <a:invGamma/>
                </a:srgbClr>
              </a:gs>
            </a:gsLst>
            <a:lin ang="5400000" scaled="1"/>
          </a:gradFill>
          <a:ln w="28575" cap="sq">
            <a:solidFill>
              <a:schemeClr val="bg2"/>
            </a:solidFill>
            <a:round/>
            <a:headEnd type="none" w="sm" len="sm"/>
            <a:tailEnd type="none" w="sm" len="sm"/>
          </a:ln>
          <a:effectLst/>
        </p:spPr>
        <p:txBody>
          <a:bodyPr wrap="none" anchor="ctr">
            <a:prstTxWarp prst="textNoShape">
              <a:avLst/>
            </a:prstTxWarp>
          </a:bodyPr>
          <a:lstStyle/>
          <a:p>
            <a:pPr algn="ctr" eaLnBrk="1" hangingPunct="1"/>
            <a:r>
              <a:rPr lang="en-US" b="1">
                <a:solidFill>
                  <a:schemeClr val="bg1"/>
                </a:solidFill>
                <a:effectLst>
                  <a:outerShdw blurRad="38100" dist="38100" dir="2700000" algn="tl">
                    <a:srgbClr val="000000"/>
                  </a:outerShdw>
                </a:effectLst>
              </a:rPr>
              <a:t>Parsers   </a:t>
            </a:r>
          </a:p>
        </p:txBody>
      </p:sp>
      <p:sp>
        <p:nvSpPr>
          <p:cNvPr id="13" name="Text Box 11"/>
          <p:cNvSpPr txBox="1">
            <a:spLocks noChangeArrowheads="1"/>
          </p:cNvSpPr>
          <p:nvPr/>
        </p:nvSpPr>
        <p:spPr bwMode="auto">
          <a:xfrm>
            <a:off x="152400" y="5991225"/>
            <a:ext cx="4164013" cy="396875"/>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prstTxWarp prst="textNoShape">
              <a:avLst/>
            </a:prstTxWarp>
            <a:spAutoFit/>
          </a:bodyPr>
          <a:lstStyle/>
          <a:p>
            <a:pPr algn="ctr" eaLnBrk="1" hangingPunct="1"/>
            <a:r>
              <a:rPr lang="en-US" sz="2000" b="1">
                <a:solidFill>
                  <a:srgbClr val="FFFF66"/>
                </a:solidFill>
              </a:rPr>
              <a:t>Vendor Preparation Environment</a:t>
            </a:r>
          </a:p>
        </p:txBody>
      </p:sp>
      <p:cxnSp>
        <p:nvCxnSpPr>
          <p:cNvPr id="14" name="AutoShape 12"/>
          <p:cNvCxnSpPr>
            <a:cxnSpLocks noChangeShapeType="1"/>
          </p:cNvCxnSpPr>
          <p:nvPr/>
        </p:nvCxnSpPr>
        <p:spPr bwMode="auto">
          <a:xfrm>
            <a:off x="906463" y="2352675"/>
            <a:ext cx="998537" cy="382588"/>
          </a:xfrm>
          <a:prstGeom prst="straightConnector1">
            <a:avLst/>
          </a:prstGeom>
          <a:noFill/>
          <a:ln w="38100">
            <a:solidFill>
              <a:srgbClr val="000066"/>
            </a:solidFill>
            <a:round/>
            <a:headEnd/>
            <a:tailEnd type="triangle" w="med" len="med"/>
          </a:ln>
          <a:effectLst/>
        </p:spPr>
      </p:cxnSp>
      <p:sp>
        <p:nvSpPr>
          <p:cNvPr id="15" name="Rectangle 13"/>
          <p:cNvSpPr>
            <a:spLocks noChangeArrowheads="1"/>
          </p:cNvSpPr>
          <p:nvPr/>
        </p:nvSpPr>
        <p:spPr bwMode="auto">
          <a:xfrm>
            <a:off x="1306513" y="3381375"/>
            <a:ext cx="1375797" cy="584776"/>
          </a:xfrm>
          <a:prstGeom prst="rect">
            <a:avLst/>
          </a:prstGeom>
          <a:noFill/>
          <a:ln w="9525">
            <a:noFill/>
            <a:miter lim="800000"/>
            <a:headEnd/>
            <a:tailEnd/>
          </a:ln>
          <a:effectLst/>
        </p:spPr>
        <p:txBody>
          <a:bodyPr wrap="none">
            <a:prstTxWarp prst="textNoShape">
              <a:avLst/>
            </a:prstTxWarp>
            <a:spAutoFit/>
          </a:bodyPr>
          <a:lstStyle/>
          <a:p>
            <a:r>
              <a:rPr lang="en-US" sz="1600" b="1" dirty="0"/>
              <a:t>Revised</a:t>
            </a:r>
            <a:r>
              <a:rPr lang="en-US" sz="1600" b="1" dirty="0" smtClean="0"/>
              <a:t> DOC</a:t>
            </a:r>
            <a:br>
              <a:rPr lang="en-US" sz="1600" b="1" dirty="0" smtClean="0"/>
            </a:br>
            <a:r>
              <a:rPr lang="en-US" sz="1600" b="1" dirty="0"/>
              <a:t> (Tagged)</a:t>
            </a:r>
          </a:p>
        </p:txBody>
      </p:sp>
      <p:sp>
        <p:nvSpPr>
          <p:cNvPr id="16" name="AutoShape 14"/>
          <p:cNvSpPr>
            <a:spLocks noChangeArrowheads="1"/>
          </p:cNvSpPr>
          <p:nvPr/>
        </p:nvSpPr>
        <p:spPr bwMode="auto">
          <a:xfrm>
            <a:off x="1905000" y="1873250"/>
            <a:ext cx="1828800" cy="1492250"/>
          </a:xfrm>
          <a:prstGeom prst="cube">
            <a:avLst>
              <a:gd name="adj" fmla="val 15972"/>
            </a:avLst>
          </a:prstGeom>
          <a:solidFill>
            <a:srgbClr val="666699"/>
          </a:solidFill>
          <a:ln w="9525">
            <a:solidFill>
              <a:srgbClr val="000066"/>
            </a:solidFill>
            <a:miter lim="800000"/>
            <a:headEnd/>
            <a:tailEnd/>
          </a:ln>
          <a:effectLst/>
        </p:spPr>
        <p:txBody>
          <a:bodyPr wrap="none" anchor="ctr">
            <a:prstTxWarp prst="textNoShape">
              <a:avLst/>
            </a:prstTxWarp>
          </a:bodyPr>
          <a:lstStyle/>
          <a:p>
            <a:pPr algn="ctr" eaLnBrk="1" hangingPunct="1"/>
            <a:endParaRPr lang="en-US" sz="2000" b="1">
              <a:solidFill>
                <a:srgbClr val="FFFF66"/>
              </a:solidFill>
              <a:effectLst>
                <a:outerShdw blurRad="38100" dist="38100" dir="2700000" algn="tl">
                  <a:srgbClr val="000000"/>
                </a:outerShdw>
              </a:effectLst>
            </a:endParaRPr>
          </a:p>
        </p:txBody>
      </p:sp>
      <p:pic>
        <p:nvPicPr>
          <p:cNvPr id="17" name="Picture 15" descr="untitled"/>
          <p:cNvPicPr>
            <a:picLocks noChangeAspect="1" noChangeArrowheads="1"/>
          </p:cNvPicPr>
          <p:nvPr/>
        </p:nvPicPr>
        <p:blipFill>
          <a:blip r:embed="rId5"/>
          <a:srcRect/>
          <a:stretch>
            <a:fillRect/>
          </a:stretch>
        </p:blipFill>
        <p:spPr bwMode="auto">
          <a:xfrm>
            <a:off x="1905000" y="2101850"/>
            <a:ext cx="1600200" cy="1265238"/>
          </a:xfrm>
          <a:prstGeom prst="rect">
            <a:avLst/>
          </a:prstGeom>
          <a:noFill/>
        </p:spPr>
      </p:pic>
      <p:sp>
        <p:nvSpPr>
          <p:cNvPr id="18" name="Rectangle 16"/>
          <p:cNvSpPr>
            <a:spLocks noChangeArrowheads="1"/>
          </p:cNvSpPr>
          <p:nvPr/>
        </p:nvSpPr>
        <p:spPr bwMode="auto">
          <a:xfrm>
            <a:off x="1676400" y="1006475"/>
            <a:ext cx="2438400"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a:prstTxWarp prst="textNoShape">
              <a:avLst/>
            </a:prstTxWarp>
            <a:spAutoFit/>
          </a:bodyPr>
          <a:lstStyle/>
          <a:p>
            <a:pPr eaLnBrk="1" hangingPunct="1"/>
            <a:r>
              <a:rPr lang="en-US" b="1" dirty="0">
                <a:solidFill>
                  <a:srgbClr val="FFFF66"/>
                </a:solidFill>
              </a:rPr>
              <a:t>Populate</a:t>
            </a:r>
            <a:r>
              <a:rPr lang="en-US" b="1" dirty="0" smtClean="0">
                <a:solidFill>
                  <a:srgbClr val="FFFF66"/>
                </a:solidFill>
              </a:rPr>
              <a:t> DOC Template</a:t>
            </a:r>
            <a:endParaRPr lang="en-US" b="1" dirty="0">
              <a:solidFill>
                <a:srgbClr val="FFFF66"/>
              </a:solidFill>
            </a:endParaRPr>
          </a:p>
        </p:txBody>
      </p:sp>
      <p:cxnSp>
        <p:nvCxnSpPr>
          <p:cNvPr id="19" name="AutoShape 17"/>
          <p:cNvCxnSpPr>
            <a:cxnSpLocks noChangeShapeType="1"/>
            <a:stCxn id="11" idx="2"/>
            <a:endCxn id="16" idx="4"/>
          </p:cNvCxnSpPr>
          <p:nvPr/>
        </p:nvCxnSpPr>
        <p:spPr bwMode="auto">
          <a:xfrm flipH="1">
            <a:off x="3495675" y="2243138"/>
            <a:ext cx="1036638" cy="495300"/>
          </a:xfrm>
          <a:prstGeom prst="straightConnector1">
            <a:avLst/>
          </a:prstGeom>
          <a:noFill/>
          <a:ln w="38100">
            <a:solidFill>
              <a:srgbClr val="000066"/>
            </a:solidFill>
            <a:round/>
            <a:headEnd/>
            <a:tailEnd type="triangle" w="med" len="med"/>
          </a:ln>
          <a:effectLst/>
        </p:spPr>
      </p:cxnSp>
      <p:pic>
        <p:nvPicPr>
          <p:cNvPr id="20" name="Picture 18" descr="opr07ZRL"/>
          <p:cNvPicPr>
            <a:picLocks noChangeAspect="1" noChangeArrowheads="1"/>
          </p:cNvPicPr>
          <p:nvPr/>
        </p:nvPicPr>
        <p:blipFill>
          <a:blip r:embed="rId6"/>
          <a:srcRect/>
          <a:stretch>
            <a:fillRect/>
          </a:stretch>
        </p:blipFill>
        <p:spPr bwMode="auto">
          <a:xfrm>
            <a:off x="1828800" y="4800600"/>
            <a:ext cx="1600200" cy="1141413"/>
          </a:xfrm>
          <a:prstGeom prst="rect">
            <a:avLst/>
          </a:prstGeom>
          <a:noFill/>
        </p:spPr>
      </p:pic>
      <p:cxnSp>
        <p:nvCxnSpPr>
          <p:cNvPr id="21" name="AutoShape 19"/>
          <p:cNvCxnSpPr>
            <a:cxnSpLocks noChangeShapeType="1"/>
            <a:endCxn id="12" idx="0"/>
          </p:cNvCxnSpPr>
          <p:nvPr/>
        </p:nvCxnSpPr>
        <p:spPr bwMode="auto">
          <a:xfrm>
            <a:off x="2705100" y="3367088"/>
            <a:ext cx="0" cy="733425"/>
          </a:xfrm>
          <a:prstGeom prst="straightConnector1">
            <a:avLst/>
          </a:prstGeom>
          <a:noFill/>
          <a:ln w="28575">
            <a:solidFill>
              <a:srgbClr val="CC0000"/>
            </a:solidFill>
            <a:round/>
            <a:headEnd/>
            <a:tailEnd type="triangle" w="med" len="med"/>
          </a:ln>
          <a:effectLst/>
        </p:spPr>
      </p:cxnSp>
      <p:sp>
        <p:nvSpPr>
          <p:cNvPr id="22" name="Text Box 20"/>
          <p:cNvSpPr txBox="1">
            <a:spLocks noChangeArrowheads="1"/>
          </p:cNvSpPr>
          <p:nvPr/>
        </p:nvSpPr>
        <p:spPr bwMode="auto">
          <a:xfrm>
            <a:off x="3200400" y="4267200"/>
            <a:ext cx="612775" cy="336550"/>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600" b="1">
                <a:solidFill>
                  <a:srgbClr val="FF9933"/>
                </a:solidFill>
              </a:rPr>
              <a:t>XML</a:t>
            </a:r>
          </a:p>
        </p:txBody>
      </p:sp>
      <p:cxnSp>
        <p:nvCxnSpPr>
          <p:cNvPr id="23" name="AutoShape 21"/>
          <p:cNvCxnSpPr>
            <a:cxnSpLocks noChangeShapeType="1"/>
            <a:endCxn id="12" idx="1"/>
          </p:cNvCxnSpPr>
          <p:nvPr/>
        </p:nvCxnSpPr>
        <p:spPr bwMode="auto">
          <a:xfrm flipV="1">
            <a:off x="1066800" y="4457700"/>
            <a:ext cx="519113" cy="304800"/>
          </a:xfrm>
          <a:prstGeom prst="bentConnector3">
            <a:avLst>
              <a:gd name="adj1" fmla="val 51375"/>
            </a:avLst>
          </a:prstGeom>
          <a:noFill/>
          <a:ln w="9525">
            <a:solidFill>
              <a:schemeClr val="tx1"/>
            </a:solidFill>
            <a:miter lim="800000"/>
            <a:headEnd/>
            <a:tailEnd type="triangle" w="med" len="med"/>
          </a:ln>
          <a:effectLst/>
        </p:spPr>
      </p:cxnSp>
      <p:sp>
        <p:nvSpPr>
          <p:cNvPr id="24" name="Rectangle 22"/>
          <p:cNvSpPr>
            <a:spLocks noChangeArrowheads="1"/>
          </p:cNvSpPr>
          <p:nvPr/>
        </p:nvSpPr>
        <p:spPr bwMode="auto">
          <a:xfrm>
            <a:off x="5334000" y="990600"/>
            <a:ext cx="3657600" cy="5410200"/>
          </a:xfrm>
          <a:prstGeom prst="rect">
            <a:avLst/>
          </a:prstGeom>
          <a:solidFill>
            <a:srgbClr val="666699"/>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5" name="Text Box 23"/>
          <p:cNvSpPr txBox="1">
            <a:spLocks noChangeArrowheads="1"/>
          </p:cNvSpPr>
          <p:nvPr/>
        </p:nvSpPr>
        <p:spPr bwMode="auto">
          <a:xfrm>
            <a:off x="5454650" y="6003925"/>
            <a:ext cx="2980303" cy="400110"/>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prstTxWarp prst="textNoShape">
              <a:avLst/>
            </a:prstTxWarp>
            <a:spAutoFit/>
          </a:bodyPr>
          <a:lstStyle/>
          <a:p>
            <a:pPr algn="ctr" eaLnBrk="1" hangingPunct="1"/>
            <a:r>
              <a:rPr lang="en-US" sz="2000" b="1" dirty="0" smtClean="0">
                <a:solidFill>
                  <a:srgbClr val="FFFF66"/>
                </a:solidFill>
              </a:rPr>
              <a:t>Evaluator’s </a:t>
            </a:r>
            <a:r>
              <a:rPr lang="en-US" sz="2000" b="1" dirty="0">
                <a:solidFill>
                  <a:srgbClr val="FFFF66"/>
                </a:solidFill>
              </a:rPr>
              <a:t>Environment</a:t>
            </a:r>
          </a:p>
        </p:txBody>
      </p:sp>
      <p:cxnSp>
        <p:nvCxnSpPr>
          <p:cNvPr id="26" name="AutoShape 24"/>
          <p:cNvCxnSpPr>
            <a:cxnSpLocks noChangeShapeType="1"/>
            <a:stCxn id="12" idx="4"/>
            <a:endCxn id="31" idx="2"/>
          </p:cNvCxnSpPr>
          <p:nvPr/>
        </p:nvCxnSpPr>
        <p:spPr bwMode="auto">
          <a:xfrm>
            <a:off x="3824288" y="4457700"/>
            <a:ext cx="2347912" cy="495300"/>
          </a:xfrm>
          <a:prstGeom prst="straightConnector1">
            <a:avLst/>
          </a:prstGeom>
          <a:noFill/>
          <a:ln w="28575">
            <a:solidFill>
              <a:srgbClr val="CC0000"/>
            </a:solidFill>
            <a:round/>
            <a:headEnd/>
            <a:tailEnd type="triangle" w="med" len="med"/>
          </a:ln>
          <a:effectLst/>
        </p:spPr>
      </p:cxnSp>
      <p:sp>
        <p:nvSpPr>
          <p:cNvPr id="27" name="AutoShape 25"/>
          <p:cNvSpPr>
            <a:spLocks noChangeArrowheads="1"/>
          </p:cNvSpPr>
          <p:nvPr/>
        </p:nvSpPr>
        <p:spPr bwMode="auto">
          <a:xfrm>
            <a:off x="4343400" y="5943600"/>
            <a:ext cx="1143000" cy="533400"/>
          </a:xfrm>
          <a:prstGeom prst="rightArrow">
            <a:avLst>
              <a:gd name="adj1" fmla="val 50000"/>
              <a:gd name="adj2" fmla="val 53571"/>
            </a:avLst>
          </a:prstGeom>
          <a:solidFill>
            <a:srgbClr val="FFFF66">
              <a:alpha val="50000"/>
            </a:srgbClr>
          </a:solidFill>
          <a:ln w="9525">
            <a:solidFill>
              <a:srgbClr val="666699"/>
            </a:solidFill>
            <a:miter lim="800000"/>
            <a:headEnd/>
            <a:tailEnd/>
          </a:ln>
          <a:effectLst/>
        </p:spPr>
        <p:txBody>
          <a:bodyPr wrap="none" anchor="ctr">
            <a:prstTxWarp prst="textNoShape">
              <a:avLst/>
            </a:prstTxWarp>
          </a:bodyPr>
          <a:lstStyle/>
          <a:p>
            <a:pPr algn="ctr" eaLnBrk="1" hangingPunct="1"/>
            <a:endParaRPr lang="en-US">
              <a:latin typeface="Times New Roman" charset="0"/>
            </a:endParaRPr>
          </a:p>
        </p:txBody>
      </p:sp>
      <p:sp>
        <p:nvSpPr>
          <p:cNvPr id="28" name="Rectangle 26"/>
          <p:cNvSpPr>
            <a:spLocks noChangeArrowheads="1"/>
          </p:cNvSpPr>
          <p:nvPr/>
        </p:nvSpPr>
        <p:spPr bwMode="auto">
          <a:xfrm>
            <a:off x="5715000" y="1219200"/>
            <a:ext cx="2819400" cy="36671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800" b="1">
                <a:solidFill>
                  <a:schemeClr val="bg1"/>
                </a:solidFill>
              </a:rPr>
              <a:t>SIA Virtual Environment</a:t>
            </a:r>
          </a:p>
        </p:txBody>
      </p:sp>
      <p:pic>
        <p:nvPicPr>
          <p:cNvPr id="29" name="Picture 27" descr="opr07ZRL"/>
          <p:cNvPicPr>
            <a:picLocks noChangeAspect="1" noChangeArrowheads="1"/>
          </p:cNvPicPr>
          <p:nvPr/>
        </p:nvPicPr>
        <p:blipFill>
          <a:blip r:embed="rId7"/>
          <a:srcRect/>
          <a:stretch>
            <a:fillRect/>
          </a:stretch>
        </p:blipFill>
        <p:spPr bwMode="auto">
          <a:xfrm>
            <a:off x="5334000" y="1003300"/>
            <a:ext cx="3657600" cy="2546350"/>
          </a:xfrm>
          <a:prstGeom prst="rect">
            <a:avLst/>
          </a:prstGeom>
          <a:noFill/>
          <a:ln w="9525">
            <a:solidFill>
              <a:schemeClr val="hlink"/>
            </a:solidFill>
            <a:miter lim="800000"/>
            <a:headEnd/>
            <a:tailEnd/>
          </a:ln>
        </p:spPr>
      </p:pic>
      <p:sp>
        <p:nvSpPr>
          <p:cNvPr id="30" name="AutoShape 28"/>
          <p:cNvSpPr>
            <a:spLocks noChangeArrowheads="1"/>
          </p:cNvSpPr>
          <p:nvPr/>
        </p:nvSpPr>
        <p:spPr bwMode="auto">
          <a:xfrm>
            <a:off x="5334000" y="3549650"/>
            <a:ext cx="3657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hlink">
              <a:alpha val="50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 name="AutoShape 29"/>
          <p:cNvSpPr>
            <a:spLocks noChangeArrowheads="1"/>
          </p:cNvSpPr>
          <p:nvPr/>
        </p:nvSpPr>
        <p:spPr bwMode="gray">
          <a:xfrm>
            <a:off x="6172200" y="4267200"/>
            <a:ext cx="1981200" cy="1371600"/>
          </a:xfrm>
          <a:prstGeom prst="can">
            <a:avLst>
              <a:gd name="adj" fmla="val 22917"/>
            </a:avLst>
          </a:prstGeom>
          <a:gradFill rotWithShape="0">
            <a:gsLst>
              <a:gs pos="0">
                <a:srgbClr val="3333CC">
                  <a:gamma/>
                  <a:shade val="46275"/>
                  <a:invGamma/>
                </a:srgbClr>
              </a:gs>
              <a:gs pos="50000">
                <a:srgbClr val="3333CC"/>
              </a:gs>
              <a:gs pos="100000">
                <a:srgbClr val="3333CC">
                  <a:gamma/>
                  <a:shade val="46275"/>
                  <a:invGamma/>
                </a:srgbClr>
              </a:gs>
            </a:gsLst>
            <a:lin ang="0" scaled="1"/>
          </a:gradFill>
          <a:ln w="12700" cap="sq">
            <a:noFill/>
            <a:round/>
            <a:headEnd type="none" w="sm" len="sm"/>
            <a:tailEnd type="none" w="sm" len="sm"/>
          </a:ln>
          <a:effectLst/>
        </p:spPr>
        <p:txBody>
          <a:bodyPr wrap="none" anchor="ctr">
            <a:prstTxWarp prst="textNoShape">
              <a:avLst/>
            </a:prstTxWarp>
          </a:bodyPr>
          <a:lstStyle/>
          <a:p>
            <a:pPr algn="ctr" eaLnBrk="1" hangingPunct="1"/>
            <a:r>
              <a:rPr lang="en-US" sz="2000" b="1">
                <a:solidFill>
                  <a:schemeClr val="bg1"/>
                </a:solidFill>
                <a:effectLst>
                  <a:outerShdw blurRad="38100" dist="38100" dir="2700000" algn="tl">
                    <a:srgbClr val="000000"/>
                  </a:outerShdw>
                </a:effectLst>
              </a:rPr>
              <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Dependency</a:t>
            </a:r>
          </a:p>
          <a:p>
            <a:pPr algn="ctr" eaLnBrk="1" hangingPunct="1"/>
            <a:r>
              <a:rPr lang="en-US" sz="2000" b="1">
                <a:solidFill>
                  <a:schemeClr val="bg1"/>
                </a:solidFill>
                <a:effectLst>
                  <a:outerShdw blurRad="38100" dist="38100" dir="2700000" algn="tl">
                    <a:srgbClr val="000000"/>
                  </a:outerShdw>
                </a:effectLst>
              </a:rPr>
              <a:t>Analyzer</a:t>
            </a:r>
          </a:p>
        </p:txBody>
      </p:sp>
      <p:grpSp>
        <p:nvGrpSpPr>
          <p:cNvPr id="32" name="Group 30"/>
          <p:cNvGrpSpPr>
            <a:grpSpLocks/>
          </p:cNvGrpSpPr>
          <p:nvPr/>
        </p:nvGrpSpPr>
        <p:grpSpPr bwMode="auto">
          <a:xfrm>
            <a:off x="6781800" y="3581400"/>
            <a:ext cx="685800" cy="685800"/>
            <a:chOff x="2400" y="1296"/>
            <a:chExt cx="432" cy="432"/>
          </a:xfrm>
        </p:grpSpPr>
        <p:sp>
          <p:nvSpPr>
            <p:cNvPr id="33" name="Oval 31"/>
            <p:cNvSpPr>
              <a:spLocks noChangeArrowheads="1"/>
            </p:cNvSpPr>
            <p:nvPr/>
          </p:nvSpPr>
          <p:spPr bwMode="auto">
            <a:xfrm>
              <a:off x="2400" y="1296"/>
              <a:ext cx="48" cy="96"/>
            </a:xfrm>
            <a:prstGeom prst="ellipse">
              <a:avLst/>
            </a:prstGeom>
            <a:solidFill>
              <a:srgbClr val="CC0000"/>
            </a:solidFill>
            <a:ln w="12700">
              <a:solidFill>
                <a:schemeClr val="bg1"/>
              </a:solidFill>
              <a:round/>
              <a:headEnd/>
              <a:tailEnd/>
            </a:ln>
            <a:effectLst/>
          </p:spPr>
          <p:txBody>
            <a:bodyPr wrap="none" anchor="ctr">
              <a:prstTxWarp prst="textNoShape">
                <a:avLst/>
              </a:prstTxWarp>
            </a:bodyPr>
            <a:lstStyle/>
            <a:p>
              <a:pPr algn="ctr" eaLnBrk="1" hangingPunct="1"/>
              <a:endParaRPr lang="en-US">
                <a:latin typeface="Times New Roman" charset="0"/>
              </a:endParaRPr>
            </a:p>
          </p:txBody>
        </p:sp>
        <p:sp>
          <p:nvSpPr>
            <p:cNvPr id="34" name="Oval 32"/>
            <p:cNvSpPr>
              <a:spLocks noChangeArrowheads="1"/>
            </p:cNvSpPr>
            <p:nvPr/>
          </p:nvSpPr>
          <p:spPr bwMode="auto">
            <a:xfrm>
              <a:off x="2400" y="1632"/>
              <a:ext cx="48" cy="96"/>
            </a:xfrm>
            <a:prstGeom prst="ellipse">
              <a:avLst/>
            </a:prstGeom>
            <a:solidFill>
              <a:srgbClr val="CC0000"/>
            </a:solidFill>
            <a:ln w="12700">
              <a:solidFill>
                <a:schemeClr val="bg1"/>
              </a:solidFill>
              <a:round/>
              <a:headEnd/>
              <a:tailEnd/>
            </a:ln>
            <a:effectLst/>
          </p:spPr>
          <p:txBody>
            <a:bodyPr wrap="none" anchor="ctr">
              <a:prstTxWarp prst="textNoShape">
                <a:avLst/>
              </a:prstTxWarp>
            </a:bodyPr>
            <a:lstStyle/>
            <a:p>
              <a:pPr algn="ctr" eaLnBrk="1" hangingPunct="1"/>
              <a:endParaRPr lang="en-US">
                <a:latin typeface="Times New Roman" charset="0"/>
              </a:endParaRPr>
            </a:p>
          </p:txBody>
        </p:sp>
        <p:sp>
          <p:nvSpPr>
            <p:cNvPr id="35" name="Oval 33"/>
            <p:cNvSpPr>
              <a:spLocks noChangeArrowheads="1"/>
            </p:cNvSpPr>
            <p:nvPr/>
          </p:nvSpPr>
          <p:spPr bwMode="auto">
            <a:xfrm>
              <a:off x="2592" y="1440"/>
              <a:ext cx="48" cy="96"/>
            </a:xfrm>
            <a:prstGeom prst="ellipse">
              <a:avLst/>
            </a:prstGeom>
            <a:solidFill>
              <a:srgbClr val="CC0000"/>
            </a:solidFill>
            <a:ln w="12700">
              <a:solidFill>
                <a:schemeClr val="bg1"/>
              </a:solidFill>
              <a:round/>
              <a:headEnd/>
              <a:tailEnd/>
            </a:ln>
            <a:effectLst/>
          </p:spPr>
          <p:txBody>
            <a:bodyPr wrap="none" anchor="ctr">
              <a:prstTxWarp prst="textNoShape">
                <a:avLst/>
              </a:prstTxWarp>
            </a:bodyPr>
            <a:lstStyle/>
            <a:p>
              <a:pPr algn="ctr" eaLnBrk="1" hangingPunct="1"/>
              <a:endParaRPr lang="en-US">
                <a:latin typeface="Times New Roman" charset="0"/>
              </a:endParaRPr>
            </a:p>
          </p:txBody>
        </p:sp>
        <p:sp>
          <p:nvSpPr>
            <p:cNvPr id="36" name="Oval 34"/>
            <p:cNvSpPr>
              <a:spLocks noChangeArrowheads="1"/>
            </p:cNvSpPr>
            <p:nvPr/>
          </p:nvSpPr>
          <p:spPr bwMode="auto">
            <a:xfrm>
              <a:off x="2784" y="1296"/>
              <a:ext cx="48" cy="96"/>
            </a:xfrm>
            <a:prstGeom prst="ellipse">
              <a:avLst/>
            </a:prstGeom>
            <a:solidFill>
              <a:srgbClr val="CC0000"/>
            </a:solidFill>
            <a:ln w="12700">
              <a:solidFill>
                <a:schemeClr val="bg1"/>
              </a:solidFill>
              <a:round/>
              <a:headEnd/>
              <a:tailEnd/>
            </a:ln>
            <a:effectLst/>
          </p:spPr>
          <p:txBody>
            <a:bodyPr wrap="none" anchor="ctr">
              <a:prstTxWarp prst="textNoShape">
                <a:avLst/>
              </a:prstTxWarp>
            </a:bodyPr>
            <a:lstStyle/>
            <a:p>
              <a:pPr algn="ctr" eaLnBrk="1" hangingPunct="1"/>
              <a:endParaRPr lang="en-US">
                <a:latin typeface="Times New Roman" charset="0"/>
              </a:endParaRPr>
            </a:p>
          </p:txBody>
        </p:sp>
        <p:sp>
          <p:nvSpPr>
            <p:cNvPr id="37" name="Oval 35"/>
            <p:cNvSpPr>
              <a:spLocks noChangeArrowheads="1"/>
            </p:cNvSpPr>
            <p:nvPr/>
          </p:nvSpPr>
          <p:spPr bwMode="auto">
            <a:xfrm>
              <a:off x="2784" y="1632"/>
              <a:ext cx="48" cy="96"/>
            </a:xfrm>
            <a:prstGeom prst="ellipse">
              <a:avLst/>
            </a:prstGeom>
            <a:solidFill>
              <a:srgbClr val="CC0000"/>
            </a:solidFill>
            <a:ln w="12700">
              <a:solidFill>
                <a:schemeClr val="bg1"/>
              </a:solidFill>
              <a:round/>
              <a:headEnd/>
              <a:tailEnd/>
            </a:ln>
            <a:effectLst/>
          </p:spPr>
          <p:txBody>
            <a:bodyPr wrap="none" anchor="ctr">
              <a:prstTxWarp prst="textNoShape">
                <a:avLst/>
              </a:prstTxWarp>
            </a:bodyPr>
            <a:lstStyle/>
            <a:p>
              <a:pPr algn="ctr" eaLnBrk="1" hangingPunct="1"/>
              <a:endParaRPr lang="en-US">
                <a:latin typeface="Times New Roman" charset="0"/>
              </a:endParaRPr>
            </a:p>
          </p:txBody>
        </p:sp>
        <p:cxnSp>
          <p:nvCxnSpPr>
            <p:cNvPr id="38" name="AutoShape 36"/>
            <p:cNvCxnSpPr>
              <a:cxnSpLocks noChangeShapeType="1"/>
              <a:stCxn id="33" idx="6"/>
              <a:endCxn id="35" idx="1"/>
            </p:cNvCxnSpPr>
            <p:nvPr/>
          </p:nvCxnSpPr>
          <p:spPr bwMode="auto">
            <a:xfrm>
              <a:off x="2454" y="1344"/>
              <a:ext cx="145" cy="104"/>
            </a:xfrm>
            <a:prstGeom prst="straightConnector1">
              <a:avLst/>
            </a:prstGeom>
            <a:noFill/>
            <a:ln w="12700">
              <a:solidFill>
                <a:schemeClr val="bg1"/>
              </a:solidFill>
              <a:round/>
              <a:headEnd/>
              <a:tailEnd type="triangle" w="med" len="med"/>
            </a:ln>
            <a:effectLst/>
          </p:spPr>
        </p:cxnSp>
        <p:cxnSp>
          <p:nvCxnSpPr>
            <p:cNvPr id="39" name="AutoShape 37"/>
            <p:cNvCxnSpPr>
              <a:cxnSpLocks noChangeShapeType="1"/>
              <a:stCxn id="35" idx="1"/>
              <a:endCxn id="36" idx="2"/>
            </p:cNvCxnSpPr>
            <p:nvPr/>
          </p:nvCxnSpPr>
          <p:spPr bwMode="auto">
            <a:xfrm flipV="1">
              <a:off x="2599" y="1344"/>
              <a:ext cx="179" cy="104"/>
            </a:xfrm>
            <a:prstGeom prst="straightConnector1">
              <a:avLst/>
            </a:prstGeom>
            <a:noFill/>
            <a:ln w="12700">
              <a:solidFill>
                <a:schemeClr val="bg1"/>
              </a:solidFill>
              <a:round/>
              <a:headEnd/>
              <a:tailEnd type="triangle" w="med" len="med"/>
            </a:ln>
            <a:effectLst/>
          </p:spPr>
        </p:cxnSp>
        <p:cxnSp>
          <p:nvCxnSpPr>
            <p:cNvPr id="40" name="AutoShape 38"/>
            <p:cNvCxnSpPr>
              <a:cxnSpLocks noChangeShapeType="1"/>
              <a:stCxn id="35" idx="4"/>
              <a:endCxn id="34" idx="6"/>
            </p:cNvCxnSpPr>
            <p:nvPr/>
          </p:nvCxnSpPr>
          <p:spPr bwMode="auto">
            <a:xfrm flipH="1">
              <a:off x="2454" y="1542"/>
              <a:ext cx="162" cy="138"/>
            </a:xfrm>
            <a:prstGeom prst="straightConnector1">
              <a:avLst/>
            </a:prstGeom>
            <a:noFill/>
            <a:ln w="12700">
              <a:solidFill>
                <a:schemeClr val="bg1"/>
              </a:solidFill>
              <a:round/>
              <a:headEnd/>
              <a:tailEnd type="triangle" w="med" len="med"/>
            </a:ln>
            <a:effectLst/>
          </p:spPr>
        </p:cxnSp>
        <p:cxnSp>
          <p:nvCxnSpPr>
            <p:cNvPr id="41" name="AutoShape 39"/>
            <p:cNvCxnSpPr>
              <a:cxnSpLocks noChangeShapeType="1"/>
              <a:stCxn id="33" idx="6"/>
              <a:endCxn id="34" idx="7"/>
            </p:cNvCxnSpPr>
            <p:nvPr/>
          </p:nvCxnSpPr>
          <p:spPr bwMode="auto">
            <a:xfrm flipH="1">
              <a:off x="2441" y="1344"/>
              <a:ext cx="13" cy="296"/>
            </a:xfrm>
            <a:prstGeom prst="straightConnector1">
              <a:avLst/>
            </a:prstGeom>
            <a:noFill/>
            <a:ln w="12700">
              <a:solidFill>
                <a:schemeClr val="bg1"/>
              </a:solidFill>
              <a:round/>
              <a:headEnd/>
              <a:tailEnd type="triangle" w="med" len="med"/>
            </a:ln>
            <a:effectLst/>
          </p:spPr>
        </p:cxnSp>
        <p:cxnSp>
          <p:nvCxnSpPr>
            <p:cNvPr id="42" name="AutoShape 40"/>
            <p:cNvCxnSpPr>
              <a:cxnSpLocks noChangeShapeType="1"/>
              <a:stCxn id="35" idx="6"/>
              <a:endCxn id="37" idx="1"/>
            </p:cNvCxnSpPr>
            <p:nvPr/>
          </p:nvCxnSpPr>
          <p:spPr bwMode="auto">
            <a:xfrm>
              <a:off x="2646" y="1488"/>
              <a:ext cx="145" cy="152"/>
            </a:xfrm>
            <a:prstGeom prst="straightConnector1">
              <a:avLst/>
            </a:prstGeom>
            <a:noFill/>
            <a:ln w="12700">
              <a:solidFill>
                <a:schemeClr val="bg1"/>
              </a:solidFill>
              <a:round/>
              <a:headEnd/>
              <a:tailEnd type="triangle" w="med" len="med"/>
            </a:ln>
            <a:effectLst/>
          </p:spPr>
        </p:cxnSp>
        <p:cxnSp>
          <p:nvCxnSpPr>
            <p:cNvPr id="43" name="AutoShape 41"/>
            <p:cNvCxnSpPr>
              <a:cxnSpLocks noChangeShapeType="1"/>
              <a:stCxn id="37" idx="0"/>
              <a:endCxn id="36" idx="4"/>
            </p:cNvCxnSpPr>
            <p:nvPr/>
          </p:nvCxnSpPr>
          <p:spPr bwMode="auto">
            <a:xfrm flipV="1">
              <a:off x="2808" y="1398"/>
              <a:ext cx="0" cy="228"/>
            </a:xfrm>
            <a:prstGeom prst="straightConnector1">
              <a:avLst/>
            </a:prstGeom>
            <a:noFill/>
            <a:ln w="12700">
              <a:solidFill>
                <a:schemeClr val="bg1"/>
              </a:solidFill>
              <a:round/>
              <a:headEnd/>
              <a:tailEnd type="triangle" w="med" len="med"/>
            </a:ln>
            <a:effectLst/>
          </p:spPr>
        </p:cxnSp>
        <p:cxnSp>
          <p:nvCxnSpPr>
            <p:cNvPr id="44" name="AutoShape 42"/>
            <p:cNvCxnSpPr>
              <a:cxnSpLocks noChangeShapeType="1"/>
              <a:stCxn id="36" idx="2"/>
              <a:endCxn id="33" idx="6"/>
            </p:cNvCxnSpPr>
            <p:nvPr/>
          </p:nvCxnSpPr>
          <p:spPr bwMode="auto">
            <a:xfrm flipH="1">
              <a:off x="2454" y="1344"/>
              <a:ext cx="324" cy="0"/>
            </a:xfrm>
            <a:prstGeom prst="straightConnector1">
              <a:avLst/>
            </a:prstGeom>
            <a:noFill/>
            <a:ln w="12700">
              <a:solidFill>
                <a:schemeClr val="bg1"/>
              </a:solidFill>
              <a:round/>
              <a:headEnd/>
              <a:tailEnd type="triangle" w="med" len="med"/>
            </a:ln>
            <a:effectLst/>
          </p:spPr>
        </p:cxnSp>
        <p:cxnSp>
          <p:nvCxnSpPr>
            <p:cNvPr id="45" name="AutoShape 43"/>
            <p:cNvCxnSpPr>
              <a:cxnSpLocks noChangeShapeType="1"/>
              <a:stCxn id="34" idx="6"/>
              <a:endCxn id="37" idx="2"/>
            </p:cNvCxnSpPr>
            <p:nvPr/>
          </p:nvCxnSpPr>
          <p:spPr bwMode="auto">
            <a:xfrm>
              <a:off x="2454" y="1680"/>
              <a:ext cx="324" cy="0"/>
            </a:xfrm>
            <a:prstGeom prst="straightConnector1">
              <a:avLst/>
            </a:prstGeom>
            <a:noFill/>
            <a:ln w="12700">
              <a:solidFill>
                <a:schemeClr val="bg1"/>
              </a:solidFill>
              <a:round/>
              <a:headEnd/>
              <a:tailEnd type="triangle" w="med" len="med"/>
            </a:ln>
            <a:effectLst/>
          </p:spPr>
        </p:cxnSp>
      </p:grpSp>
      <p:pic>
        <p:nvPicPr>
          <p:cNvPr id="46" name="Picture 44"/>
          <p:cNvPicPr>
            <a:picLocks noChangeAspect="1" noChangeArrowheads="1"/>
          </p:cNvPicPr>
          <p:nvPr/>
        </p:nvPicPr>
        <p:blipFill>
          <a:blip r:embed="rId8"/>
          <a:srcRect l="11034" t="12035" r="10030" b="17384"/>
          <a:stretch>
            <a:fillRect/>
          </a:stretch>
        </p:blipFill>
        <p:spPr bwMode="auto">
          <a:xfrm>
            <a:off x="5386388" y="1111250"/>
            <a:ext cx="3529012" cy="2370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untitled"/>
          <p:cNvPicPr>
            <a:picLocks noChangeAspect="1" noChangeArrowheads="1"/>
          </p:cNvPicPr>
          <p:nvPr/>
        </p:nvPicPr>
        <p:blipFill>
          <a:blip r:embed="rId2"/>
          <a:srcRect/>
          <a:stretch>
            <a:fillRect/>
          </a:stretch>
        </p:blipFill>
        <p:spPr bwMode="auto">
          <a:xfrm>
            <a:off x="457200" y="438612"/>
            <a:ext cx="7924800" cy="6419388"/>
          </a:xfrm>
          <a:prstGeom prst="rect">
            <a:avLst/>
          </a:prstGeom>
          <a:noFill/>
          <a:ln w="9525">
            <a:noFill/>
            <a:miter lim="800000"/>
            <a:headEnd/>
            <a:tailEnd/>
          </a:ln>
        </p:spPr>
      </p:pic>
      <p:sp>
        <p:nvSpPr>
          <p:cNvPr id="322563" name="Rectangle 3"/>
          <p:cNvSpPr>
            <a:spLocks noGrp="1" noChangeArrowheads="1"/>
          </p:cNvSpPr>
          <p:nvPr>
            <p:ph type="title"/>
          </p:nvPr>
        </p:nvSpPr>
        <p:spPr>
          <a:xfrm>
            <a:off x="457200" y="0"/>
            <a:ext cx="8229600" cy="381000"/>
          </a:xfrm>
        </p:spPr>
        <p:txBody>
          <a:bodyPr>
            <a:normAutofit fontScale="90000"/>
          </a:bodyPr>
          <a:lstStyle/>
          <a:p>
            <a:pPr algn="ctr"/>
            <a:r>
              <a:rPr lang="en-US" sz="2800" dirty="0">
                <a:effectLst>
                  <a:outerShdw blurRad="38100" dist="38100" dir="2700000" algn="tl">
                    <a:srgbClr val="DDDDDD"/>
                  </a:outerShdw>
                </a:effectLst>
              </a:rPr>
              <a:t>   </a:t>
            </a:r>
            <a:r>
              <a:rPr lang="en-US" sz="2800" dirty="0" smtClean="0">
                <a:effectLst>
                  <a:outerShdw blurRad="38100" dist="38100" dir="2700000" algn="tl">
                    <a:srgbClr val="DDDDDD"/>
                  </a:outerShdw>
                </a:effectLst>
              </a:rPr>
              <a:t> </a:t>
            </a:r>
            <a:r>
              <a:rPr lang="en-US" sz="2800" dirty="0" err="1" smtClean="0">
                <a:effectLst>
                  <a:outerShdw blurRad="38100" dist="38100" dir="2700000" algn="tl">
                    <a:srgbClr val="DDDDDD"/>
                  </a:outerShdw>
                </a:effectLst>
              </a:rPr>
              <a:t>DOCTemplate</a:t>
            </a:r>
            <a:endParaRPr lang="en-US" sz="2800" dirty="0">
              <a:effectLst>
                <a:outerShdw blurRad="38100" dist="38100" dir="2700000" algn="tl">
                  <a:srgbClr val="DDDDDD"/>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6167117" cy="1143000"/>
          </a:xfrm>
        </p:spPr>
        <p:txBody>
          <a:bodyPr/>
          <a:lstStyle/>
          <a:p>
            <a:r>
              <a:rPr lang="en-US" dirty="0" smtClean="0"/>
              <a:t>Software Change</a:t>
            </a:r>
            <a:endParaRPr lang="en-US" dirty="0"/>
          </a:p>
        </p:txBody>
      </p:sp>
      <p:sp>
        <p:nvSpPr>
          <p:cNvPr id="3" name="Content Placeholder 2"/>
          <p:cNvSpPr>
            <a:spLocks noGrp="1"/>
          </p:cNvSpPr>
          <p:nvPr>
            <p:ph idx="1"/>
          </p:nvPr>
        </p:nvSpPr>
        <p:spPr>
          <a:xfrm>
            <a:off x="609600" y="1600200"/>
            <a:ext cx="7924800" cy="4876800"/>
          </a:xfrm>
        </p:spPr>
        <p:txBody>
          <a:bodyPr>
            <a:normAutofit lnSpcReduction="10000"/>
          </a:bodyPr>
          <a:lstStyle/>
          <a:p>
            <a:r>
              <a:rPr lang="en-US" dirty="0" smtClean="0"/>
              <a:t>Software Changes and </a:t>
            </a:r>
            <a:br>
              <a:rPr lang="en-US" dirty="0" smtClean="0"/>
            </a:br>
            <a:r>
              <a:rPr lang="en-US" dirty="0" smtClean="0"/>
              <a:t>Entropy Results</a:t>
            </a:r>
          </a:p>
          <a:p>
            <a:pPr lvl="1"/>
            <a:r>
              <a:rPr lang="en-US" dirty="0" smtClean="0"/>
              <a:t>Ripple-Effects of Software </a:t>
            </a:r>
            <a:br>
              <a:rPr lang="en-US" dirty="0" smtClean="0"/>
            </a:br>
            <a:r>
              <a:rPr lang="en-US" dirty="0" smtClean="0"/>
              <a:t>Changes</a:t>
            </a:r>
          </a:p>
          <a:p>
            <a:pPr lvl="1"/>
            <a:r>
              <a:rPr lang="en-US" dirty="0" smtClean="0"/>
              <a:t>Changes on Changes</a:t>
            </a:r>
          </a:p>
          <a:p>
            <a:pPr lvl="1"/>
            <a:r>
              <a:rPr lang="en-US" dirty="0" smtClean="0"/>
              <a:t>Hydra-Effect…</a:t>
            </a:r>
            <a:br>
              <a:rPr lang="en-US" dirty="0" smtClean="0"/>
            </a:br>
            <a:endParaRPr lang="en-US" dirty="0" smtClean="0"/>
          </a:p>
          <a:p>
            <a:r>
              <a:rPr lang="en-US" dirty="0" smtClean="0"/>
              <a:t>How do we get a handle on these changes?</a:t>
            </a:r>
            <a:br>
              <a:rPr lang="en-US" dirty="0" smtClean="0"/>
            </a:br>
            <a:endParaRPr lang="en-US" dirty="0" smtClean="0"/>
          </a:p>
          <a:p>
            <a:r>
              <a:rPr lang="en-US" dirty="0" smtClean="0"/>
              <a:t>What do we have to help us?</a:t>
            </a:r>
            <a:endParaRPr lang="en-US" dirty="0"/>
          </a:p>
        </p:txBody>
      </p:sp>
      <p:pic>
        <p:nvPicPr>
          <p:cNvPr id="192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6200"/>
            <a:ext cx="298836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2732782"/>
            <a:ext cx="2988365" cy="1077218"/>
          </a:xfrm>
          <a:prstGeom prst="rect">
            <a:avLst/>
          </a:prstGeom>
          <a:noFill/>
        </p:spPr>
        <p:txBody>
          <a:bodyPr wrap="square" rtlCol="0">
            <a:spAutoFit/>
          </a:bodyPr>
          <a:lstStyle/>
          <a:p>
            <a:r>
              <a:rPr lang="en-US" sz="1600" dirty="0" smtClean="0"/>
              <a:t>Symbol for Creative Entropy, a company who build iPhone and iPod apps.  </a:t>
            </a:r>
            <a:r>
              <a:rPr lang="en-US" sz="1600" dirty="0"/>
              <a:t>From http://www.creativeentropy.com/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rot="-5400000">
            <a:off x="5051425" y="3657600"/>
            <a:ext cx="4724400" cy="609600"/>
          </a:xfrm>
          <a:prstGeom prst="rect">
            <a:avLst/>
          </a:prstGeom>
          <a:solidFill>
            <a:srgbClr val="666699">
              <a:alpha val="50000"/>
            </a:srgbClr>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6699"/>
            </a:extrusionClr>
          </a:sp3d>
        </p:spPr>
        <p:txBody>
          <a:bodyPr wrap="none" anchor="ctr">
            <a:prstTxWarp prst="textNoShape">
              <a:avLst/>
            </a:prstTxWarp>
            <a:flatTx/>
          </a:bodyPr>
          <a:lstStyle/>
          <a:p>
            <a:pPr algn="ctr"/>
            <a:r>
              <a:rPr lang="en-US" b="1">
                <a:solidFill>
                  <a:srgbClr val="000066"/>
                </a:solidFill>
                <a:effectLst>
                  <a:outerShdw blurRad="38100" dist="38100" dir="2700000" algn="tl">
                    <a:srgbClr val="000000"/>
                  </a:outerShdw>
                </a:effectLst>
              </a:rPr>
              <a:t>TOE Analysis and Navigation</a:t>
            </a:r>
          </a:p>
        </p:txBody>
      </p:sp>
      <p:sp>
        <p:nvSpPr>
          <p:cNvPr id="318467" name="Rectangle 3"/>
          <p:cNvSpPr>
            <a:spLocks noChangeArrowheads="1"/>
          </p:cNvSpPr>
          <p:nvPr/>
        </p:nvSpPr>
        <p:spPr bwMode="auto">
          <a:xfrm>
            <a:off x="2155825" y="5715000"/>
            <a:ext cx="4854575" cy="609600"/>
          </a:xfrm>
          <a:prstGeom prst="rect">
            <a:avLst/>
          </a:prstGeom>
          <a:solidFill>
            <a:srgbClr val="666699"/>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6699"/>
            </a:extrusionClr>
          </a:sp3d>
        </p:spPr>
        <p:txBody>
          <a:bodyPr wrap="none" anchor="ctr">
            <a:prstTxWarp prst="textNoShape">
              <a:avLst/>
            </a:prstTxWarp>
            <a:flatTx/>
          </a:bodyPr>
          <a:lstStyle/>
          <a:p>
            <a:pPr algn="ctr"/>
            <a:r>
              <a:rPr lang="en-US" b="1">
                <a:solidFill>
                  <a:srgbClr val="FFFF99"/>
                </a:solidFill>
                <a:effectLst>
                  <a:outerShdw blurRad="38100" dist="38100" dir="2700000" algn="tl">
                    <a:srgbClr val="000000"/>
                  </a:outerShdw>
                </a:effectLst>
              </a:rPr>
              <a:t>Web and File System</a:t>
            </a:r>
          </a:p>
        </p:txBody>
      </p:sp>
      <p:sp>
        <p:nvSpPr>
          <p:cNvPr id="318468" name="Rectangle 4"/>
          <p:cNvSpPr>
            <a:spLocks noChangeArrowheads="1"/>
          </p:cNvSpPr>
          <p:nvPr/>
        </p:nvSpPr>
        <p:spPr bwMode="auto">
          <a:xfrm rot="-5400000">
            <a:off x="4708525" y="3314700"/>
            <a:ext cx="4038600" cy="609600"/>
          </a:xfrm>
          <a:prstGeom prst="rect">
            <a:avLst/>
          </a:prstGeom>
          <a:solidFill>
            <a:srgbClr val="9933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993366"/>
            </a:extrusionClr>
          </a:sp3d>
        </p:spPr>
        <p:txBody>
          <a:bodyPr wrap="none" anchor="ctr">
            <a:prstTxWarp prst="textNoShape">
              <a:avLst/>
            </a:prstTxWarp>
            <a:flatTx/>
          </a:bodyPr>
          <a:lstStyle/>
          <a:p>
            <a:pPr algn="ctr"/>
            <a:r>
              <a:rPr lang="en-US" b="1">
                <a:solidFill>
                  <a:srgbClr val="FFFF99"/>
                </a:solidFill>
                <a:effectLst>
                  <a:outerShdw blurRad="38100" dist="38100" dir="2700000" algn="tl">
                    <a:srgbClr val="000000"/>
                  </a:outerShdw>
                </a:effectLst>
              </a:rPr>
              <a:t>Browser(s) XML/VRML </a:t>
            </a:r>
          </a:p>
        </p:txBody>
      </p:sp>
      <p:sp>
        <p:nvSpPr>
          <p:cNvPr id="318469" name="Rectangle 5"/>
          <p:cNvSpPr>
            <a:spLocks noChangeArrowheads="1"/>
          </p:cNvSpPr>
          <p:nvPr/>
        </p:nvSpPr>
        <p:spPr bwMode="auto">
          <a:xfrm>
            <a:off x="2841625" y="5029200"/>
            <a:ext cx="3505200" cy="609600"/>
          </a:xfrm>
          <a:prstGeom prst="rect">
            <a:avLst/>
          </a:prstGeom>
          <a:solidFill>
            <a:srgbClr val="0066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66"/>
            </a:extrusionClr>
          </a:sp3d>
        </p:spPr>
        <p:txBody>
          <a:bodyPr wrap="none" anchor="ctr">
            <a:prstTxWarp prst="textNoShape">
              <a:avLst/>
            </a:prstTxWarp>
            <a:flatTx/>
          </a:bodyPr>
          <a:lstStyle/>
          <a:p>
            <a:pPr algn="ctr"/>
            <a:r>
              <a:rPr lang="en-US" b="1">
                <a:solidFill>
                  <a:srgbClr val="FFFF99"/>
                </a:solidFill>
                <a:effectLst>
                  <a:outerShdw blurRad="38100" dist="38100" dir="2700000" algn="tl">
                    <a:srgbClr val="000000"/>
                  </a:outerShdw>
                </a:effectLst>
              </a:rPr>
              <a:t>Dependency Database</a:t>
            </a:r>
          </a:p>
        </p:txBody>
      </p:sp>
      <p:sp>
        <p:nvSpPr>
          <p:cNvPr id="318470" name="Rectangle 6"/>
          <p:cNvSpPr>
            <a:spLocks noGrp="1" noChangeArrowheads="1"/>
          </p:cNvSpPr>
          <p:nvPr>
            <p:ph type="title"/>
          </p:nvPr>
        </p:nvSpPr>
        <p:spPr>
          <a:xfrm>
            <a:off x="457200" y="609600"/>
            <a:ext cx="8458200" cy="533400"/>
          </a:xfrm>
        </p:spPr>
        <p:txBody>
          <a:bodyPr>
            <a:normAutofit fontScale="90000"/>
          </a:bodyPr>
          <a:lstStyle/>
          <a:p>
            <a:r>
              <a:rPr lang="en-US" sz="3200" dirty="0" smtClean="0">
                <a:effectLst>
                  <a:outerShdw blurRad="38100" dist="38100" dir="2700000" algn="tl">
                    <a:srgbClr val="DDDDDD"/>
                  </a:outerShdw>
                </a:effectLst>
              </a:rPr>
              <a:t>The SIAVE </a:t>
            </a:r>
            <a:r>
              <a:rPr lang="en-US" sz="3200" dirty="0">
                <a:effectLst>
                  <a:outerShdw blurRad="38100" dist="38100" dir="2700000" algn="tl">
                    <a:srgbClr val="DDDDDD"/>
                  </a:outerShdw>
                </a:effectLst>
              </a:rPr>
              <a:t>Prototype </a:t>
            </a:r>
          </a:p>
        </p:txBody>
      </p:sp>
      <p:sp>
        <p:nvSpPr>
          <p:cNvPr id="318471" name="Rectangle 7"/>
          <p:cNvSpPr>
            <a:spLocks noChangeArrowheads="1"/>
          </p:cNvSpPr>
          <p:nvPr/>
        </p:nvSpPr>
        <p:spPr bwMode="auto">
          <a:xfrm>
            <a:off x="2841625" y="3810000"/>
            <a:ext cx="3505200" cy="1143000"/>
          </a:xfrm>
          <a:prstGeom prst="rect">
            <a:avLst/>
          </a:prstGeom>
          <a:solidFill>
            <a:srgbClr val="6666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6633"/>
            </a:extrusionClr>
          </a:sp3d>
        </p:spPr>
        <p:txBody>
          <a:bodyPr wrap="none" anchor="ctr">
            <a:prstTxWarp prst="textNoShape">
              <a:avLst/>
            </a:prstTxWarp>
            <a:flatTx/>
          </a:bodyPr>
          <a:lstStyle/>
          <a:p>
            <a:pPr algn="ctr"/>
            <a:r>
              <a:rPr lang="en-US" b="1">
                <a:solidFill>
                  <a:srgbClr val="FFFF99"/>
                </a:solidFill>
                <a:effectLst>
                  <a:outerShdw blurRad="38100" dist="38100" dir="2700000" algn="tl">
                    <a:srgbClr val="000000"/>
                  </a:outerShdw>
                </a:effectLst>
              </a:rPr>
              <a:t>Dependency Analyzer</a:t>
            </a:r>
          </a:p>
        </p:txBody>
      </p:sp>
      <p:sp>
        <p:nvSpPr>
          <p:cNvPr id="318472" name="Rectangle 8"/>
          <p:cNvSpPr>
            <a:spLocks noChangeArrowheads="1"/>
          </p:cNvSpPr>
          <p:nvPr/>
        </p:nvSpPr>
        <p:spPr bwMode="auto">
          <a:xfrm>
            <a:off x="2841625" y="2743200"/>
            <a:ext cx="3505200" cy="1143000"/>
          </a:xfrm>
          <a:prstGeom prst="rect">
            <a:avLst/>
          </a:prstGeom>
          <a:solidFill>
            <a:srgbClr val="9966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996633"/>
            </a:extrusionClr>
          </a:sp3d>
        </p:spPr>
        <p:txBody>
          <a:bodyPr wrap="none" anchor="ctr">
            <a:prstTxWarp prst="textNoShape">
              <a:avLst/>
            </a:prstTxWarp>
            <a:flatTx/>
          </a:bodyPr>
          <a:lstStyle/>
          <a:p>
            <a:pPr algn="ctr"/>
            <a:r>
              <a:rPr lang="en-US" b="1" dirty="0" smtClean="0">
                <a:solidFill>
                  <a:srgbClr val="FFFF99"/>
                </a:solidFill>
                <a:effectLst>
                  <a:outerShdw blurRad="38100" dist="38100" dir="2700000" algn="tl">
                    <a:srgbClr val="000000"/>
                  </a:outerShdw>
                </a:effectLst>
              </a:rPr>
              <a:t>DOC Conditioning</a:t>
            </a:r>
            <a:r>
              <a:rPr lang="en-US" b="1" dirty="0">
                <a:solidFill>
                  <a:srgbClr val="FFFF99"/>
                </a:solidFill>
                <a:effectLst>
                  <a:outerShdw blurRad="38100" dist="38100" dir="2700000" algn="tl">
                    <a:srgbClr val="000000"/>
                  </a:outerShdw>
                </a:effectLst>
              </a:rPr>
              <a:t/>
            </a:r>
            <a:br>
              <a:rPr lang="en-US" b="1" dirty="0">
                <a:solidFill>
                  <a:srgbClr val="FFFF99"/>
                </a:solidFill>
                <a:effectLst>
                  <a:outerShdw blurRad="38100" dist="38100" dir="2700000" algn="tl">
                    <a:srgbClr val="000000"/>
                  </a:outerShdw>
                </a:effectLst>
              </a:rPr>
            </a:br>
            <a:r>
              <a:rPr lang="en-US" b="1" dirty="0">
                <a:solidFill>
                  <a:srgbClr val="FFFF99"/>
                </a:solidFill>
                <a:effectLst>
                  <a:outerShdw blurRad="38100" dist="38100" dir="2700000" algn="tl">
                    <a:srgbClr val="000000"/>
                  </a:outerShdw>
                </a:effectLst>
              </a:rPr>
              <a:t>&amp; Capture Parsers</a:t>
            </a:r>
          </a:p>
        </p:txBody>
      </p:sp>
      <p:sp>
        <p:nvSpPr>
          <p:cNvPr id="318473" name="Rectangle 9"/>
          <p:cNvSpPr>
            <a:spLocks noChangeArrowheads="1"/>
          </p:cNvSpPr>
          <p:nvPr/>
        </p:nvSpPr>
        <p:spPr bwMode="auto">
          <a:xfrm>
            <a:off x="2841625" y="1600200"/>
            <a:ext cx="3505200" cy="1143000"/>
          </a:xfrm>
          <a:prstGeom prst="rect">
            <a:avLst/>
          </a:prstGeom>
          <a:solidFill>
            <a:srgbClr val="9933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993300"/>
            </a:extrusionClr>
          </a:sp3d>
        </p:spPr>
        <p:txBody>
          <a:bodyPr wrap="none" anchor="ctr">
            <a:prstTxWarp prst="textNoShape">
              <a:avLst/>
            </a:prstTxWarp>
            <a:flatTx/>
          </a:bodyPr>
          <a:lstStyle/>
          <a:p>
            <a:pPr algn="ctr"/>
            <a:r>
              <a:rPr lang="en-US" b="1">
                <a:solidFill>
                  <a:srgbClr val="FFFF99"/>
                </a:solidFill>
                <a:effectLst>
                  <a:outerShdw blurRad="38100" dist="38100" dir="2700000" algn="tl">
                    <a:srgbClr val="000000"/>
                  </a:outerShdw>
                </a:effectLst>
              </a:rPr>
              <a:t>CCTool</a:t>
            </a:r>
          </a:p>
        </p:txBody>
      </p:sp>
      <p:sp>
        <p:nvSpPr>
          <p:cNvPr id="318474" name="Rectangle 10"/>
          <p:cNvSpPr>
            <a:spLocks noChangeArrowheads="1"/>
          </p:cNvSpPr>
          <p:nvPr/>
        </p:nvSpPr>
        <p:spPr bwMode="auto">
          <a:xfrm rot="-5400000">
            <a:off x="441325" y="3314700"/>
            <a:ext cx="4038600" cy="609600"/>
          </a:xfrm>
          <a:prstGeom prst="rect">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prstTxWarp prst="textNoShape">
              <a:avLst/>
            </a:prstTxWarp>
            <a:flatTx/>
          </a:bodyPr>
          <a:lstStyle/>
          <a:p>
            <a:pPr algn="ctr"/>
            <a:r>
              <a:rPr lang="en-US" b="1">
                <a:solidFill>
                  <a:schemeClr val="bg1"/>
                </a:solidFill>
                <a:effectLst>
                  <a:outerShdw blurRad="38100" dist="38100" dir="2700000" algn="tl">
                    <a:srgbClr val="000000"/>
                  </a:outerShdw>
                </a:effectLst>
              </a:rPr>
              <a:t>Dependency IA Model</a:t>
            </a:r>
          </a:p>
        </p:txBody>
      </p:sp>
      <p:sp>
        <p:nvSpPr>
          <p:cNvPr id="318475" name="Rectangle 11"/>
          <p:cNvSpPr>
            <a:spLocks noChangeArrowheads="1"/>
          </p:cNvSpPr>
          <p:nvPr/>
        </p:nvSpPr>
        <p:spPr bwMode="auto">
          <a:xfrm rot="-5400000">
            <a:off x="-609600" y="3657600"/>
            <a:ext cx="4724400" cy="609600"/>
          </a:xfrm>
          <a:prstGeom prst="rect">
            <a:avLst/>
          </a:prstGeom>
          <a:solidFill>
            <a:srgbClr val="FFCC66">
              <a:alpha val="50000"/>
            </a:srgbClr>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CC66"/>
            </a:extrusionClr>
          </a:sp3d>
        </p:spPr>
        <p:txBody>
          <a:bodyPr wrap="none" anchor="ctr">
            <a:prstTxWarp prst="textNoShape">
              <a:avLst/>
            </a:prstTxWarp>
            <a:flatTx/>
          </a:bodyPr>
          <a:lstStyle/>
          <a:p>
            <a:pPr algn="ctr"/>
            <a:r>
              <a:rPr lang="en-US" b="1">
                <a:solidFill>
                  <a:srgbClr val="663300"/>
                </a:solidFill>
                <a:effectLst>
                  <a:outerShdw blurRad="38100" dist="38100" dir="2700000" algn="tl">
                    <a:srgbClr val="000000"/>
                  </a:outerShdw>
                </a:effectLst>
              </a:rPr>
              <a:t>TOE Conditioning &amp; Capture </a:t>
            </a:r>
          </a:p>
        </p:txBody>
      </p:sp>
      <p:sp>
        <p:nvSpPr>
          <p:cNvPr id="318476" name="Text Box 12"/>
          <p:cNvSpPr txBox="1">
            <a:spLocks noChangeArrowheads="1"/>
          </p:cNvSpPr>
          <p:nvPr/>
        </p:nvSpPr>
        <p:spPr bwMode="auto">
          <a:xfrm>
            <a:off x="6400800" y="76200"/>
            <a:ext cx="27432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1"/>
                </a:solidFill>
              </a:rPr>
              <a:t>Basic Architecture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normAutofit fontScale="90000"/>
          </a:bodyPr>
          <a:lstStyle/>
          <a:p>
            <a:r>
              <a:rPr lang="en-US" dirty="0" smtClean="0"/>
              <a:t>Assignment and Milestone Reminders</a:t>
            </a:r>
            <a:endParaRPr lang="en-US" dirty="0"/>
          </a:p>
        </p:txBody>
      </p:sp>
      <p:sp>
        <p:nvSpPr>
          <p:cNvPr id="371715" name="Rectangle 3"/>
          <p:cNvSpPr>
            <a:spLocks noGrp="1" noChangeArrowheads="1"/>
          </p:cNvSpPr>
          <p:nvPr>
            <p:ph idx="1"/>
          </p:nvPr>
        </p:nvSpPr>
        <p:spPr>
          <a:xfrm>
            <a:off x="685800" y="1447800"/>
            <a:ext cx="8001000" cy="5334000"/>
          </a:xfrm>
        </p:spPr>
        <p:txBody>
          <a:bodyPr>
            <a:normAutofit/>
          </a:bodyPr>
          <a:lstStyle/>
          <a:p>
            <a:pPr marL="0" indent="0">
              <a:buNone/>
            </a:pPr>
            <a:r>
              <a:rPr lang="en-US" dirty="0" smtClean="0"/>
              <a:t>Journal / Milestone entries for this week –</a:t>
            </a:r>
          </a:p>
          <a:p>
            <a:r>
              <a:rPr lang="en-US" dirty="0" smtClean="0"/>
              <a:t>Let’s look at the updated assignments, under </a:t>
            </a:r>
            <a:r>
              <a:rPr lang="en-US" dirty="0" err="1" smtClean="0"/>
              <a:t>ProjectWork</a:t>
            </a:r>
            <a:r>
              <a:rPr lang="en-US" dirty="0" smtClean="0"/>
              <a:t>!</a:t>
            </a:r>
          </a:p>
        </p:txBody>
      </p:sp>
    </p:spTree>
    <p:extLst>
      <p:ext uri="{BB962C8B-B14F-4D97-AF65-F5344CB8AC3E}">
        <p14:creationId xmlns:p14="http://schemas.microsoft.com/office/powerpoint/2010/main" val="329842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73047"/>
            <a:ext cx="8322441" cy="552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8754" name="Rectangle 1026"/>
          <p:cNvSpPr>
            <a:spLocks noGrp="1" noChangeArrowheads="1"/>
          </p:cNvSpPr>
          <p:nvPr>
            <p:ph type="title"/>
          </p:nvPr>
        </p:nvSpPr>
        <p:spPr>
          <a:xfrm>
            <a:off x="457200" y="-228600"/>
            <a:ext cx="8229600" cy="1143000"/>
          </a:xfrm>
        </p:spPr>
        <p:txBody>
          <a:bodyPr/>
          <a:lstStyle/>
          <a:p>
            <a:r>
              <a:rPr lang="en-US" dirty="0"/>
              <a:t>Software Change Impact Analysis</a:t>
            </a:r>
          </a:p>
        </p:txBody>
      </p:sp>
      <p:sp>
        <p:nvSpPr>
          <p:cNvPr id="1098755" name="Rectangle 1027"/>
          <p:cNvSpPr>
            <a:spLocks noGrp="1" noChangeArrowheads="1"/>
          </p:cNvSpPr>
          <p:nvPr>
            <p:ph idx="1"/>
          </p:nvPr>
        </p:nvSpPr>
        <p:spPr>
          <a:xfrm>
            <a:off x="609600" y="990600"/>
            <a:ext cx="8229600" cy="5334000"/>
          </a:xfrm>
        </p:spPr>
        <p:txBody>
          <a:bodyPr>
            <a:normAutofit lnSpcReduction="10000"/>
          </a:bodyPr>
          <a:lstStyle/>
          <a:p>
            <a:pPr>
              <a:lnSpc>
                <a:spcPct val="95000"/>
              </a:lnSpc>
            </a:pPr>
            <a:r>
              <a:rPr lang="en-US" b="1" u="sng" dirty="0" smtClean="0"/>
              <a:t>Definition</a:t>
            </a:r>
            <a:r>
              <a:rPr lang="en-US" b="1" dirty="0" smtClean="0"/>
              <a:t>: Software </a:t>
            </a:r>
            <a:r>
              <a:rPr lang="en-US" b="1" dirty="0"/>
              <a:t>Change Impact Analysis (SCIA) identifies potential effects of proposed software </a:t>
            </a:r>
            <a:r>
              <a:rPr lang="en-US" b="1" dirty="0" smtClean="0"/>
              <a:t>changes</a:t>
            </a:r>
            <a:br>
              <a:rPr lang="en-US" b="1" dirty="0" smtClean="0"/>
            </a:br>
            <a:endParaRPr lang="en-US" b="1" dirty="0" smtClean="0"/>
          </a:p>
          <a:p>
            <a:pPr>
              <a:lnSpc>
                <a:spcPct val="95000"/>
              </a:lnSpc>
            </a:pPr>
            <a:r>
              <a:rPr lang="en-US" b="1" dirty="0"/>
              <a:t>Most SCIA approaches use </a:t>
            </a:r>
            <a:r>
              <a:rPr lang="en-US" b="1" dirty="0" smtClean="0"/>
              <a:t>structure, semantics, and/or change histories </a:t>
            </a:r>
            <a:r>
              <a:rPr lang="en-US" b="1" dirty="0"/>
              <a:t>to identify software change </a:t>
            </a:r>
            <a:r>
              <a:rPr lang="en-US" b="1" dirty="0" smtClean="0"/>
              <a:t>impacts</a:t>
            </a:r>
            <a:br>
              <a:rPr lang="en-US" b="1" dirty="0" smtClean="0"/>
            </a:br>
            <a:endParaRPr lang="en-US" b="1" dirty="0" smtClean="0"/>
          </a:p>
          <a:p>
            <a:pPr>
              <a:lnSpc>
                <a:spcPct val="95000"/>
              </a:lnSpc>
            </a:pPr>
            <a:r>
              <a:rPr lang="en-US" b="1" dirty="0"/>
              <a:t>Current analyses largely identify potential effects of changes with requirements traceability and source code dependencies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8755">
                                            <p:txEl>
                                              <p:pRg st="1" end="1"/>
                                            </p:txEl>
                                          </p:spTgt>
                                        </p:tgtEl>
                                        <p:attrNameLst>
                                          <p:attrName>style.visibility</p:attrName>
                                        </p:attrNameLst>
                                      </p:cBhvr>
                                      <p:to>
                                        <p:strVal val="visible"/>
                                      </p:to>
                                    </p:set>
                                    <p:anim calcmode="lin" valueType="num">
                                      <p:cBhvr additive="base">
                                        <p:cTn id="7" dur="500" fill="hold"/>
                                        <p:tgtEl>
                                          <p:spTgt spid="10987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87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98755">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8755">
                                            <p:txEl>
                                              <p:pRg st="2" end="2"/>
                                            </p:txEl>
                                          </p:spTgt>
                                        </p:tgtEl>
                                        <p:attrNameLst>
                                          <p:attrName>style.visibility</p:attrName>
                                        </p:attrNameLst>
                                      </p:cBhvr>
                                      <p:to>
                                        <p:strVal val="visible"/>
                                      </p:to>
                                    </p:set>
                                    <p:anim calcmode="lin" valueType="num">
                                      <p:cBhvr additive="base">
                                        <p:cTn id="13" dur="500" fill="hold"/>
                                        <p:tgtEl>
                                          <p:spTgt spid="10987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87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9875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1026"/>
          <p:cNvSpPr>
            <a:spLocks noGrp="1" noChangeArrowheads="1"/>
          </p:cNvSpPr>
          <p:nvPr>
            <p:ph type="title"/>
          </p:nvPr>
        </p:nvSpPr>
        <p:spPr>
          <a:xfrm>
            <a:off x="152400" y="76200"/>
            <a:ext cx="8839200" cy="533400"/>
          </a:xfrm>
        </p:spPr>
        <p:txBody>
          <a:bodyPr/>
          <a:lstStyle/>
          <a:p>
            <a:r>
              <a:rPr lang="en-US" sz="2800"/>
              <a:t>Software Change Impact Analysis Approaches</a:t>
            </a:r>
          </a:p>
        </p:txBody>
      </p:sp>
      <p:graphicFrame>
        <p:nvGraphicFramePr>
          <p:cNvPr id="1097731" name="Object 1027">
            <a:hlinkClick r:id="" action="ppaction://ole?verb=0"/>
          </p:cNvPr>
          <p:cNvGraphicFramePr>
            <a:graphicFrameLocks/>
          </p:cNvGraphicFramePr>
          <p:nvPr/>
        </p:nvGraphicFramePr>
        <p:xfrm>
          <a:off x="152400" y="1143000"/>
          <a:ext cx="8915400" cy="5410200"/>
        </p:xfrm>
        <a:graphic>
          <a:graphicData uri="http://schemas.openxmlformats.org/presentationml/2006/ole">
            <mc:AlternateContent xmlns:mc="http://schemas.openxmlformats.org/markup-compatibility/2006">
              <mc:Choice xmlns:v="urn:schemas-microsoft-com:vml" Requires="v">
                <p:oleObj spid="_x0000_s177187" name="Document" r:id="rId4" imgW="4267080" imgH="2333520" progId="Word.Document.8">
                  <p:embed/>
                </p:oleObj>
              </mc:Choice>
              <mc:Fallback>
                <p:oleObj name="Document" r:id="rId4" imgW="4267080" imgH="2333520" progId="Word.Documen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43000"/>
                        <a:ext cx="8915400" cy="5410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a:xfrm>
            <a:off x="381000" y="-228600"/>
            <a:ext cx="8229600" cy="1143000"/>
          </a:xfrm>
        </p:spPr>
        <p:txBody>
          <a:bodyPr/>
          <a:lstStyle/>
          <a:p>
            <a:r>
              <a:rPr lang="en-US" dirty="0"/>
              <a:t>Impact Analysis is Iterative</a:t>
            </a:r>
          </a:p>
        </p:txBody>
      </p:sp>
      <p:sp>
        <p:nvSpPr>
          <p:cNvPr id="1100803" name="AutoShape 3"/>
          <p:cNvSpPr>
            <a:spLocks noChangeArrowheads="1"/>
          </p:cNvSpPr>
          <p:nvPr/>
        </p:nvSpPr>
        <p:spPr bwMode="auto">
          <a:xfrm>
            <a:off x="762000" y="1295400"/>
            <a:ext cx="6553200" cy="4495800"/>
          </a:xfrm>
          <a:prstGeom prst="roundRect">
            <a:avLst>
              <a:gd name="adj" fmla="val 16667"/>
            </a:avLst>
          </a:prstGeom>
          <a:solidFill>
            <a:schemeClr val="hlink">
              <a:alpha val="50000"/>
            </a:schemeClr>
          </a:solidFill>
          <a:ln w="9525">
            <a:solidFill>
              <a:schemeClr val="tx1"/>
            </a:solidFill>
            <a:prstDash val="dash"/>
            <a:round/>
            <a:headEnd/>
            <a:tailEnd/>
          </a:ln>
          <a:effectLst/>
        </p:spPr>
        <p:txBody>
          <a:bodyPr wrap="none" anchor="ctr">
            <a:prstTxWarp prst="textNoShape">
              <a:avLst/>
            </a:prstTxWarp>
          </a:bodyPr>
          <a:lstStyle/>
          <a:p>
            <a:endParaRPr lang="en-US"/>
          </a:p>
        </p:txBody>
      </p:sp>
      <p:sp>
        <p:nvSpPr>
          <p:cNvPr id="1100804" name="Line 4"/>
          <p:cNvSpPr>
            <a:spLocks noChangeShapeType="1"/>
          </p:cNvSpPr>
          <p:nvPr/>
        </p:nvSpPr>
        <p:spPr bwMode="auto">
          <a:xfrm flipH="1" flipV="1">
            <a:off x="2146300" y="3698875"/>
            <a:ext cx="444500" cy="114300"/>
          </a:xfrm>
          <a:prstGeom prst="line">
            <a:avLst/>
          </a:prstGeom>
          <a:noFill/>
          <a:ln w="25400">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1100805" name="Rectangle 5"/>
          <p:cNvSpPr>
            <a:spLocks noChangeArrowheads="1"/>
          </p:cNvSpPr>
          <p:nvPr/>
        </p:nvSpPr>
        <p:spPr bwMode="auto">
          <a:xfrm>
            <a:off x="857250" y="3124200"/>
            <a:ext cx="1606550" cy="835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lnSpc>
                <a:spcPct val="90000"/>
              </a:lnSpc>
            </a:pPr>
            <a:r>
              <a:rPr lang="en-US" sz="1800">
                <a:latin typeface="Arial" charset="0"/>
              </a:rPr>
              <a:t>False Positive</a:t>
            </a:r>
          </a:p>
          <a:p>
            <a:pPr algn="ctr">
              <a:lnSpc>
                <a:spcPct val="90000"/>
              </a:lnSpc>
            </a:pPr>
            <a:r>
              <a:rPr lang="en-US" sz="1800">
                <a:latin typeface="Arial" charset="0"/>
              </a:rPr>
              <a:t>Impact Set</a:t>
            </a:r>
          </a:p>
          <a:p>
            <a:pPr algn="ctr">
              <a:lnSpc>
                <a:spcPct val="90000"/>
              </a:lnSpc>
            </a:pPr>
            <a:r>
              <a:rPr lang="en-US" sz="1800">
                <a:latin typeface="Arial" charset="0"/>
              </a:rPr>
              <a:t>(FPIS)</a:t>
            </a:r>
          </a:p>
        </p:txBody>
      </p:sp>
      <p:sp>
        <p:nvSpPr>
          <p:cNvPr id="1100806" name="Rectangle 6"/>
          <p:cNvSpPr>
            <a:spLocks noChangeArrowheads="1"/>
          </p:cNvSpPr>
          <p:nvPr/>
        </p:nvSpPr>
        <p:spPr bwMode="auto">
          <a:xfrm>
            <a:off x="6961188" y="5638800"/>
            <a:ext cx="2032000" cy="28416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pPr>
            <a:r>
              <a:rPr lang="en-US" sz="1400" b="1">
                <a:latin typeface="Arial" charset="0"/>
              </a:rPr>
              <a:t>AIS = CIS + DIS - FPIS</a:t>
            </a:r>
          </a:p>
        </p:txBody>
      </p:sp>
      <p:sp>
        <p:nvSpPr>
          <p:cNvPr id="1100807" name="Line 7"/>
          <p:cNvSpPr>
            <a:spLocks noChangeShapeType="1"/>
          </p:cNvSpPr>
          <p:nvPr/>
        </p:nvSpPr>
        <p:spPr bwMode="auto">
          <a:xfrm flipH="1" flipV="1">
            <a:off x="4806950" y="4616450"/>
            <a:ext cx="444500" cy="114300"/>
          </a:xfrm>
          <a:prstGeom prst="line">
            <a:avLst/>
          </a:prstGeom>
          <a:noFill/>
          <a:ln w="25400">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1100808" name="Rectangle 8"/>
          <p:cNvSpPr>
            <a:spLocks noChangeArrowheads="1"/>
          </p:cNvSpPr>
          <p:nvPr/>
        </p:nvSpPr>
        <p:spPr bwMode="auto">
          <a:xfrm>
            <a:off x="3657600" y="4041775"/>
            <a:ext cx="1327150" cy="835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lnSpc>
                <a:spcPct val="90000"/>
              </a:lnSpc>
            </a:pPr>
            <a:r>
              <a:rPr lang="en-US" sz="1800">
                <a:latin typeface="Arial" charset="0"/>
              </a:rPr>
              <a:t>Discovered</a:t>
            </a:r>
          </a:p>
          <a:p>
            <a:pPr algn="ctr">
              <a:lnSpc>
                <a:spcPct val="90000"/>
              </a:lnSpc>
            </a:pPr>
            <a:r>
              <a:rPr lang="en-US" sz="1800">
                <a:latin typeface="Arial" charset="0"/>
              </a:rPr>
              <a:t>Impact Set</a:t>
            </a:r>
          </a:p>
          <a:p>
            <a:pPr algn="ctr">
              <a:lnSpc>
                <a:spcPct val="90000"/>
              </a:lnSpc>
            </a:pPr>
            <a:r>
              <a:rPr lang="en-US" sz="1800">
                <a:latin typeface="Arial" charset="0"/>
              </a:rPr>
              <a:t>(DIS)</a:t>
            </a:r>
          </a:p>
        </p:txBody>
      </p:sp>
      <p:sp>
        <p:nvSpPr>
          <p:cNvPr id="1100811" name="Rectangle 11"/>
          <p:cNvSpPr>
            <a:spLocks noChangeArrowheads="1"/>
          </p:cNvSpPr>
          <p:nvPr/>
        </p:nvSpPr>
        <p:spPr bwMode="auto">
          <a:xfrm>
            <a:off x="7710488" y="1447800"/>
            <a:ext cx="1281112" cy="1094788"/>
          </a:xfrm>
          <a:prstGeom prst="rect">
            <a:avLst/>
          </a:prstGeom>
          <a:noFill/>
          <a:ln w="28575">
            <a:noFill/>
            <a:miter lim="800000"/>
            <a:headEnd/>
            <a:tailEnd/>
          </a:ln>
          <a:effectLst/>
        </p:spPr>
        <p:txBody>
          <a:bodyPr lIns="92075" tIns="46038" rIns="92075" bIns="46038">
            <a:prstTxWarp prst="textNoShape">
              <a:avLst/>
            </a:prstTxWarp>
            <a:spAutoFit/>
          </a:bodyPr>
          <a:lstStyle/>
          <a:p>
            <a:pPr algn="ctr">
              <a:lnSpc>
                <a:spcPct val="90000"/>
              </a:lnSpc>
            </a:pPr>
            <a:r>
              <a:rPr lang="en-US" sz="1800" b="1" dirty="0">
                <a:latin typeface="Arial" charset="0"/>
              </a:rPr>
              <a:t>Starting</a:t>
            </a:r>
          </a:p>
          <a:p>
            <a:pPr algn="ctr">
              <a:lnSpc>
                <a:spcPct val="90000"/>
              </a:lnSpc>
            </a:pPr>
            <a:r>
              <a:rPr lang="en-US" sz="1800" b="1" dirty="0">
                <a:latin typeface="Arial" charset="0"/>
              </a:rPr>
              <a:t>Impact Set</a:t>
            </a:r>
          </a:p>
          <a:p>
            <a:pPr algn="ctr">
              <a:lnSpc>
                <a:spcPct val="90000"/>
              </a:lnSpc>
            </a:pPr>
            <a:r>
              <a:rPr lang="en-US" sz="1800" b="1" dirty="0">
                <a:latin typeface="Arial" charset="0"/>
              </a:rPr>
              <a:t>(SIS)</a:t>
            </a:r>
          </a:p>
        </p:txBody>
      </p:sp>
      <p:sp>
        <p:nvSpPr>
          <p:cNvPr id="1100813" name="AutoShape 13"/>
          <p:cNvSpPr>
            <a:spLocks noChangeArrowheads="1"/>
          </p:cNvSpPr>
          <p:nvPr/>
        </p:nvSpPr>
        <p:spPr bwMode="auto">
          <a:xfrm>
            <a:off x="1219200" y="1371600"/>
            <a:ext cx="1633538" cy="1187450"/>
          </a:xfrm>
          <a:prstGeom prst="roundRect">
            <a:avLst>
              <a:gd name="adj" fmla="val 12495"/>
            </a:avLst>
          </a:prstGeom>
          <a:solidFill>
            <a:srgbClr val="FFFF99"/>
          </a:solidFill>
          <a:ln w="25400">
            <a:solidFill>
              <a:schemeClr val="tx1"/>
            </a:solidFill>
            <a:round/>
            <a:headEnd/>
            <a:tailEnd/>
          </a:ln>
          <a:effectLst/>
        </p:spPr>
        <p:txBody>
          <a:bodyPr wrap="none" lIns="92075" tIns="46038" rIns="92075" bIns="46038">
            <a:prstTxWarp prst="textNoShape">
              <a:avLst/>
            </a:prstTxWarp>
            <a:spAutoFit/>
          </a:bodyPr>
          <a:lstStyle/>
          <a:p>
            <a:pPr algn="ctr">
              <a:lnSpc>
                <a:spcPct val="90000"/>
              </a:lnSpc>
            </a:pPr>
            <a:r>
              <a:rPr lang="en-US" sz="1800">
                <a:latin typeface="Arial" charset="0"/>
              </a:rPr>
              <a:t>Examine</a:t>
            </a:r>
          </a:p>
          <a:p>
            <a:pPr algn="ctr">
              <a:lnSpc>
                <a:spcPct val="90000"/>
              </a:lnSpc>
            </a:pPr>
            <a:r>
              <a:rPr lang="en-US" sz="1800">
                <a:latin typeface="Arial" charset="0"/>
              </a:rPr>
              <a:t>Software and</a:t>
            </a:r>
          </a:p>
          <a:p>
            <a:pPr algn="ctr">
              <a:lnSpc>
                <a:spcPct val="90000"/>
              </a:lnSpc>
            </a:pPr>
            <a:r>
              <a:rPr lang="en-US" sz="1800">
                <a:latin typeface="Arial" charset="0"/>
              </a:rPr>
              <a:t>Change</a:t>
            </a:r>
          </a:p>
          <a:p>
            <a:pPr algn="ctr">
              <a:lnSpc>
                <a:spcPct val="90000"/>
              </a:lnSpc>
            </a:pPr>
            <a:r>
              <a:rPr lang="en-US" sz="1800">
                <a:latin typeface="Arial" charset="0"/>
              </a:rPr>
              <a:t>Specification</a:t>
            </a:r>
          </a:p>
        </p:txBody>
      </p:sp>
      <p:sp>
        <p:nvSpPr>
          <p:cNvPr id="1100814" name="Rectangle 14"/>
          <p:cNvSpPr>
            <a:spLocks noChangeArrowheads="1"/>
          </p:cNvSpPr>
          <p:nvPr/>
        </p:nvSpPr>
        <p:spPr bwMode="auto">
          <a:xfrm>
            <a:off x="107950" y="762000"/>
            <a:ext cx="1844675"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r>
              <a:rPr lang="en-US" sz="1600" b="1" dirty="0">
                <a:latin typeface="Arial" charset="0"/>
              </a:rPr>
              <a:t>Software Change</a:t>
            </a:r>
          </a:p>
          <a:p>
            <a:pPr algn="ctr"/>
            <a:r>
              <a:rPr lang="en-US" sz="1600" b="1" dirty="0">
                <a:latin typeface="Arial" charset="0"/>
              </a:rPr>
              <a:t>Proposals</a:t>
            </a:r>
          </a:p>
        </p:txBody>
      </p:sp>
      <p:cxnSp>
        <p:nvCxnSpPr>
          <p:cNvPr id="1100816" name="AutoShape 16"/>
          <p:cNvCxnSpPr>
            <a:cxnSpLocks noChangeShapeType="1"/>
            <a:stCxn id="1100813" idx="3"/>
            <a:endCxn id="1100811" idx="1"/>
          </p:cNvCxnSpPr>
          <p:nvPr/>
        </p:nvCxnSpPr>
        <p:spPr bwMode="auto">
          <a:xfrm>
            <a:off x="2852738" y="1965325"/>
            <a:ext cx="4857750" cy="29869"/>
          </a:xfrm>
          <a:prstGeom prst="straightConnector1">
            <a:avLst/>
          </a:prstGeom>
          <a:noFill/>
          <a:ln w="28575">
            <a:solidFill>
              <a:schemeClr val="tx1"/>
            </a:solidFill>
            <a:round/>
            <a:headEnd/>
            <a:tailEnd type="triangle" w="lg" len="lg"/>
          </a:ln>
          <a:effectLst/>
        </p:spPr>
      </p:cxnSp>
      <p:cxnSp>
        <p:nvCxnSpPr>
          <p:cNvPr id="1100818" name="AutoShape 18"/>
          <p:cNvCxnSpPr>
            <a:cxnSpLocks noChangeShapeType="1"/>
            <a:endCxn id="1100813" idx="1"/>
          </p:cNvCxnSpPr>
          <p:nvPr/>
        </p:nvCxnSpPr>
        <p:spPr bwMode="auto">
          <a:xfrm rot="5400000" flipV="1">
            <a:off x="563563" y="1322387"/>
            <a:ext cx="635000" cy="650875"/>
          </a:xfrm>
          <a:prstGeom prst="curvedConnector4">
            <a:avLst>
              <a:gd name="adj1" fmla="val 22995"/>
              <a:gd name="adj2" fmla="val 4144"/>
            </a:avLst>
          </a:prstGeom>
          <a:noFill/>
          <a:ln w="28575">
            <a:solidFill>
              <a:schemeClr val="tx1"/>
            </a:solidFill>
            <a:round/>
            <a:headEnd/>
            <a:tailEnd type="triangle" w="lg" len="lg"/>
          </a:ln>
          <a:effectLst/>
        </p:spPr>
      </p:cxnSp>
      <p:grpSp>
        <p:nvGrpSpPr>
          <p:cNvPr id="30" name="Group 29"/>
          <p:cNvGrpSpPr/>
          <p:nvPr/>
        </p:nvGrpSpPr>
        <p:grpSpPr>
          <a:xfrm>
            <a:off x="2865438" y="1965325"/>
            <a:ext cx="6196760" cy="1790052"/>
            <a:chOff x="2865438" y="1965325"/>
            <a:chExt cx="6196760" cy="1790052"/>
          </a:xfrm>
        </p:grpSpPr>
        <p:sp>
          <p:nvSpPr>
            <p:cNvPr id="1100809" name="Rectangle 9"/>
            <p:cNvSpPr>
              <a:spLocks noChangeArrowheads="1"/>
            </p:cNvSpPr>
            <p:nvPr/>
          </p:nvSpPr>
          <p:spPr bwMode="auto">
            <a:xfrm>
              <a:off x="7708900" y="2909888"/>
              <a:ext cx="1353298" cy="845489"/>
            </a:xfrm>
            <a:prstGeom prst="rect">
              <a:avLst/>
            </a:prstGeom>
            <a:noFill/>
            <a:ln w="28575">
              <a:noFill/>
              <a:miter lim="800000"/>
              <a:headEnd/>
              <a:tailEnd/>
            </a:ln>
            <a:effectLst/>
          </p:spPr>
          <p:txBody>
            <a:bodyPr wrap="none" lIns="92075" tIns="46038" rIns="92075" bIns="46038">
              <a:prstTxWarp prst="textNoShape">
                <a:avLst/>
              </a:prstTxWarp>
              <a:spAutoFit/>
            </a:bodyPr>
            <a:lstStyle/>
            <a:p>
              <a:pPr algn="ctr">
                <a:lnSpc>
                  <a:spcPct val="90000"/>
                </a:lnSpc>
              </a:pPr>
              <a:r>
                <a:rPr lang="en-US" sz="1800" b="1">
                  <a:latin typeface="Arial" charset="0"/>
                </a:rPr>
                <a:t>Candidate</a:t>
              </a:r>
            </a:p>
            <a:p>
              <a:pPr algn="ctr">
                <a:lnSpc>
                  <a:spcPct val="90000"/>
                </a:lnSpc>
              </a:pPr>
              <a:r>
                <a:rPr lang="en-US" sz="1800" b="1">
                  <a:latin typeface="Arial" charset="0"/>
                </a:rPr>
                <a:t>Impact Set</a:t>
              </a:r>
            </a:p>
            <a:p>
              <a:pPr algn="ctr">
                <a:lnSpc>
                  <a:spcPct val="90000"/>
                </a:lnSpc>
              </a:pPr>
              <a:r>
                <a:rPr lang="en-US" sz="1800" b="1">
                  <a:latin typeface="Arial" charset="0"/>
                </a:rPr>
                <a:t>(CIS)</a:t>
              </a:r>
            </a:p>
          </p:txBody>
        </p:sp>
        <p:grpSp>
          <p:nvGrpSpPr>
            <p:cNvPr id="28" name="Group 27"/>
            <p:cNvGrpSpPr/>
            <p:nvPr/>
          </p:nvGrpSpPr>
          <p:grpSpPr>
            <a:xfrm>
              <a:off x="2865438" y="1965325"/>
              <a:ext cx="4843462" cy="1774825"/>
              <a:chOff x="2865438" y="1965325"/>
              <a:chExt cx="4843462" cy="1774825"/>
            </a:xfrm>
          </p:grpSpPr>
          <p:sp>
            <p:nvSpPr>
              <p:cNvPr id="1100815" name="AutoShape 15"/>
              <p:cNvSpPr>
                <a:spLocks noChangeArrowheads="1"/>
              </p:cNvSpPr>
              <p:nvPr/>
            </p:nvSpPr>
            <p:spPr bwMode="auto">
              <a:xfrm>
                <a:off x="3657600" y="2819400"/>
                <a:ext cx="1155700" cy="920750"/>
              </a:xfrm>
              <a:prstGeom prst="roundRect">
                <a:avLst>
                  <a:gd name="adj" fmla="val 12495"/>
                </a:avLst>
              </a:prstGeom>
              <a:solidFill>
                <a:schemeClr val="accent3"/>
              </a:solidFill>
              <a:ln w="25400">
                <a:solidFill>
                  <a:schemeClr val="tx1"/>
                </a:solidFill>
                <a:round/>
                <a:headEnd/>
                <a:tailEnd/>
              </a:ln>
              <a:effectLst/>
            </p:spPr>
            <p:txBody>
              <a:bodyPr wrap="none" lIns="92075" tIns="46038" rIns="92075" bIns="46038">
                <a:prstTxWarp prst="textNoShape">
                  <a:avLst/>
                </a:prstTxWarp>
                <a:spAutoFit/>
              </a:bodyPr>
              <a:lstStyle/>
              <a:p>
                <a:pPr algn="ctr">
                  <a:lnSpc>
                    <a:spcPct val="90000"/>
                  </a:lnSpc>
                </a:pPr>
                <a:r>
                  <a:rPr lang="en-US" sz="1800">
                    <a:latin typeface="Arial" charset="0"/>
                  </a:rPr>
                  <a:t>Trace</a:t>
                </a:r>
              </a:p>
              <a:p>
                <a:pPr algn="ctr">
                  <a:lnSpc>
                    <a:spcPct val="90000"/>
                  </a:lnSpc>
                </a:pPr>
                <a:r>
                  <a:rPr lang="en-US" sz="1800">
                    <a:latin typeface="Arial" charset="0"/>
                  </a:rPr>
                  <a:t>Potential</a:t>
                </a:r>
              </a:p>
              <a:p>
                <a:pPr algn="ctr">
                  <a:lnSpc>
                    <a:spcPct val="90000"/>
                  </a:lnSpc>
                </a:pPr>
                <a:r>
                  <a:rPr lang="en-US" sz="1800">
                    <a:latin typeface="Arial" charset="0"/>
                  </a:rPr>
                  <a:t>Impacts</a:t>
                </a:r>
              </a:p>
            </p:txBody>
          </p:sp>
          <p:cxnSp>
            <p:nvCxnSpPr>
              <p:cNvPr id="1100817" name="AutoShape 17"/>
              <p:cNvCxnSpPr>
                <a:cxnSpLocks noChangeShapeType="1"/>
                <a:stCxn id="1100813" idx="3"/>
                <a:endCxn id="1100815" idx="1"/>
              </p:cNvCxnSpPr>
              <p:nvPr/>
            </p:nvCxnSpPr>
            <p:spPr bwMode="auto">
              <a:xfrm>
                <a:off x="2865438" y="1965325"/>
                <a:ext cx="779462" cy="1314450"/>
              </a:xfrm>
              <a:prstGeom prst="curvedConnector3">
                <a:avLst>
                  <a:gd name="adj1" fmla="val 49898"/>
                </a:avLst>
              </a:prstGeom>
              <a:noFill/>
              <a:ln w="28575">
                <a:solidFill>
                  <a:schemeClr val="tx1"/>
                </a:solidFill>
                <a:round/>
                <a:headEnd/>
                <a:tailEnd type="triangle" w="lg" len="lg"/>
              </a:ln>
              <a:effectLst/>
            </p:spPr>
          </p:cxnSp>
          <p:cxnSp>
            <p:nvCxnSpPr>
              <p:cNvPr id="1100820" name="AutoShape 20"/>
              <p:cNvCxnSpPr>
                <a:cxnSpLocks noChangeShapeType="1"/>
                <a:stCxn id="1100815" idx="3"/>
                <a:endCxn id="1100809" idx="1"/>
              </p:cNvCxnSpPr>
              <p:nvPr/>
            </p:nvCxnSpPr>
            <p:spPr bwMode="auto">
              <a:xfrm>
                <a:off x="4813300" y="3279775"/>
                <a:ext cx="2895600" cy="52858"/>
              </a:xfrm>
              <a:prstGeom prst="straightConnector1">
                <a:avLst/>
              </a:prstGeom>
              <a:noFill/>
              <a:ln w="28575">
                <a:solidFill>
                  <a:schemeClr val="tx1"/>
                </a:solidFill>
                <a:round/>
                <a:headEnd/>
                <a:tailEnd type="triangle" w="lg" len="lg"/>
              </a:ln>
              <a:effectLst/>
            </p:spPr>
          </p:cxnSp>
        </p:grpSp>
      </p:grpSp>
      <p:grpSp>
        <p:nvGrpSpPr>
          <p:cNvPr id="31" name="Group 30"/>
          <p:cNvGrpSpPr/>
          <p:nvPr/>
        </p:nvGrpSpPr>
        <p:grpSpPr>
          <a:xfrm>
            <a:off x="5700713" y="4183711"/>
            <a:ext cx="3388473" cy="845489"/>
            <a:chOff x="5700713" y="4183711"/>
            <a:chExt cx="3388473" cy="845489"/>
          </a:xfrm>
        </p:grpSpPr>
        <p:sp>
          <p:nvSpPr>
            <p:cNvPr id="1100812" name="Rectangle 12"/>
            <p:cNvSpPr>
              <a:spLocks noChangeArrowheads="1"/>
            </p:cNvSpPr>
            <p:nvPr/>
          </p:nvSpPr>
          <p:spPr bwMode="auto">
            <a:xfrm>
              <a:off x="7735888" y="4183711"/>
              <a:ext cx="1353298" cy="845489"/>
            </a:xfrm>
            <a:prstGeom prst="rect">
              <a:avLst/>
            </a:prstGeom>
            <a:noFill/>
            <a:ln w="28575">
              <a:noFill/>
              <a:miter lim="800000"/>
              <a:headEnd/>
              <a:tailEnd/>
            </a:ln>
            <a:effectLst/>
          </p:spPr>
          <p:txBody>
            <a:bodyPr wrap="none" lIns="92075" tIns="46038" rIns="92075" bIns="46038">
              <a:prstTxWarp prst="textNoShape">
                <a:avLst/>
              </a:prstTxWarp>
              <a:spAutoFit/>
            </a:bodyPr>
            <a:lstStyle/>
            <a:p>
              <a:pPr algn="ctr">
                <a:lnSpc>
                  <a:spcPct val="90000"/>
                </a:lnSpc>
              </a:pPr>
              <a:r>
                <a:rPr lang="en-US" sz="1800" b="1" dirty="0">
                  <a:latin typeface="Arial" charset="0"/>
                </a:rPr>
                <a:t>Actual</a:t>
              </a:r>
            </a:p>
            <a:p>
              <a:pPr algn="ctr">
                <a:lnSpc>
                  <a:spcPct val="90000"/>
                </a:lnSpc>
              </a:pPr>
              <a:r>
                <a:rPr lang="en-US" sz="1800" b="1" dirty="0">
                  <a:latin typeface="Arial" charset="0"/>
                </a:rPr>
                <a:t>Impact Set</a:t>
              </a:r>
            </a:p>
            <a:p>
              <a:pPr algn="ctr">
                <a:lnSpc>
                  <a:spcPct val="90000"/>
                </a:lnSpc>
              </a:pPr>
              <a:r>
                <a:rPr lang="en-US" sz="1800" b="1" dirty="0">
                  <a:latin typeface="Arial" charset="0"/>
                </a:rPr>
                <a:t>(AIS)</a:t>
              </a:r>
            </a:p>
          </p:txBody>
        </p:sp>
        <p:cxnSp>
          <p:nvCxnSpPr>
            <p:cNvPr id="1100821" name="AutoShape 21"/>
            <p:cNvCxnSpPr>
              <a:cxnSpLocks noChangeShapeType="1"/>
              <a:stCxn id="1100810" idx="3"/>
              <a:endCxn id="1100812" idx="1"/>
            </p:cNvCxnSpPr>
            <p:nvPr/>
          </p:nvCxnSpPr>
          <p:spPr bwMode="auto">
            <a:xfrm>
              <a:off x="6858000" y="4560888"/>
              <a:ext cx="877888" cy="45568"/>
            </a:xfrm>
            <a:prstGeom prst="straightConnector1">
              <a:avLst/>
            </a:prstGeom>
            <a:noFill/>
            <a:ln w="28575">
              <a:solidFill>
                <a:schemeClr val="tx1"/>
              </a:solidFill>
              <a:round/>
              <a:headEnd/>
              <a:tailEnd type="triangle" w="lg" len="lg"/>
            </a:ln>
            <a:effectLst/>
          </p:spPr>
        </p:cxnSp>
        <p:cxnSp>
          <p:nvCxnSpPr>
            <p:cNvPr id="1100822" name="AutoShape 22"/>
            <p:cNvCxnSpPr>
              <a:cxnSpLocks noChangeShapeType="1"/>
              <a:stCxn id="1100810" idx="3"/>
              <a:endCxn id="1100810" idx="1"/>
            </p:cNvCxnSpPr>
            <p:nvPr/>
          </p:nvCxnSpPr>
          <p:spPr bwMode="auto">
            <a:xfrm flipH="1">
              <a:off x="5700713" y="4560888"/>
              <a:ext cx="1171575" cy="1587"/>
            </a:xfrm>
            <a:prstGeom prst="curvedConnector5">
              <a:avLst>
                <a:gd name="adj1" fmla="val -23444"/>
                <a:gd name="adj2" fmla="val 52600000"/>
                <a:gd name="adj3" fmla="val 149454"/>
              </a:avLst>
            </a:prstGeom>
            <a:noFill/>
            <a:ln w="28575">
              <a:solidFill>
                <a:schemeClr val="tx1"/>
              </a:solidFill>
              <a:round/>
              <a:headEnd/>
              <a:tailEnd type="triangle" w="lg" len="lg"/>
            </a:ln>
            <a:effectLst/>
          </p:spPr>
        </p:cxnSp>
      </p:grpSp>
      <p:grpSp>
        <p:nvGrpSpPr>
          <p:cNvPr id="29" name="Group 28"/>
          <p:cNvGrpSpPr/>
          <p:nvPr/>
        </p:nvGrpSpPr>
        <p:grpSpPr>
          <a:xfrm>
            <a:off x="3644900" y="3279775"/>
            <a:ext cx="3227388" cy="1727200"/>
            <a:chOff x="3644900" y="3279775"/>
            <a:chExt cx="3227388" cy="1727200"/>
          </a:xfrm>
        </p:grpSpPr>
        <p:sp>
          <p:nvSpPr>
            <p:cNvPr id="1100810" name="AutoShape 10"/>
            <p:cNvSpPr>
              <a:spLocks noChangeArrowheads="1"/>
            </p:cNvSpPr>
            <p:nvPr/>
          </p:nvSpPr>
          <p:spPr bwMode="auto">
            <a:xfrm>
              <a:off x="5715000" y="4114800"/>
              <a:ext cx="1143000" cy="892175"/>
            </a:xfrm>
            <a:prstGeom prst="roundRect">
              <a:avLst>
                <a:gd name="adj" fmla="val 6014"/>
              </a:avLst>
            </a:prstGeom>
            <a:solidFill>
              <a:srgbClr val="CCFFCC"/>
            </a:solidFill>
            <a:ln w="28575">
              <a:solidFill>
                <a:schemeClr val="tx1"/>
              </a:solidFill>
              <a:round/>
              <a:headEnd/>
              <a:tailEnd/>
            </a:ln>
            <a:effectLst/>
          </p:spPr>
          <p:txBody>
            <a:bodyPr wrap="none" lIns="92075" tIns="46038" rIns="92075" bIns="46038">
              <a:prstTxWarp prst="textNoShape">
                <a:avLst/>
              </a:prstTxWarp>
              <a:spAutoFit/>
            </a:bodyPr>
            <a:lstStyle/>
            <a:p>
              <a:pPr algn="ctr">
                <a:lnSpc>
                  <a:spcPct val="90000"/>
                </a:lnSpc>
              </a:pPr>
              <a:r>
                <a:rPr lang="en-US" sz="1800">
                  <a:latin typeface="Arial" charset="0"/>
                </a:rPr>
                <a:t>Perform</a:t>
              </a:r>
            </a:p>
            <a:p>
              <a:pPr algn="ctr">
                <a:lnSpc>
                  <a:spcPct val="90000"/>
                </a:lnSpc>
              </a:pPr>
              <a:r>
                <a:rPr lang="en-US" sz="1800">
                  <a:latin typeface="Arial" charset="0"/>
                </a:rPr>
                <a:t>Software</a:t>
              </a:r>
            </a:p>
            <a:p>
              <a:pPr algn="ctr">
                <a:lnSpc>
                  <a:spcPct val="90000"/>
                </a:lnSpc>
              </a:pPr>
              <a:r>
                <a:rPr lang="en-US" sz="1800">
                  <a:latin typeface="Arial" charset="0"/>
                </a:rPr>
                <a:t>Change</a:t>
              </a:r>
            </a:p>
          </p:txBody>
        </p:sp>
        <p:cxnSp>
          <p:nvCxnSpPr>
            <p:cNvPr id="1100819" name="AutoShape 19"/>
            <p:cNvCxnSpPr>
              <a:cxnSpLocks noChangeShapeType="1"/>
              <a:stCxn id="1100815" idx="3"/>
              <a:endCxn id="1100810" idx="1"/>
            </p:cNvCxnSpPr>
            <p:nvPr/>
          </p:nvCxnSpPr>
          <p:spPr bwMode="auto">
            <a:xfrm>
              <a:off x="4826000" y="3279775"/>
              <a:ext cx="874713" cy="1281113"/>
            </a:xfrm>
            <a:prstGeom prst="curvedConnector3">
              <a:avLst>
                <a:gd name="adj1" fmla="val 50093"/>
              </a:avLst>
            </a:prstGeom>
            <a:noFill/>
            <a:ln w="28575">
              <a:solidFill>
                <a:schemeClr val="tx1"/>
              </a:solidFill>
              <a:round/>
              <a:headEnd/>
              <a:tailEnd type="triangle" w="med" len="med"/>
            </a:ln>
            <a:effectLst/>
          </p:spPr>
        </p:cxnSp>
        <p:cxnSp>
          <p:nvCxnSpPr>
            <p:cNvPr id="1100823" name="AutoShape 23"/>
            <p:cNvCxnSpPr>
              <a:cxnSpLocks noChangeShapeType="1"/>
              <a:stCxn id="1100810" idx="3"/>
              <a:endCxn id="1100815" idx="1"/>
            </p:cNvCxnSpPr>
            <p:nvPr/>
          </p:nvCxnSpPr>
          <p:spPr bwMode="auto">
            <a:xfrm flipH="1" flipV="1">
              <a:off x="3644900" y="3279775"/>
              <a:ext cx="3227388" cy="1281113"/>
            </a:xfrm>
            <a:prstGeom prst="curvedConnector5">
              <a:avLst>
                <a:gd name="adj1" fmla="val -10528"/>
                <a:gd name="adj2" fmla="val -85009"/>
                <a:gd name="adj3" fmla="val 139301"/>
              </a:avLst>
            </a:prstGeom>
            <a:noFill/>
            <a:ln w="28575">
              <a:solidFill>
                <a:schemeClr val="tx1"/>
              </a:solidFill>
              <a:round/>
              <a:headEnd/>
              <a:tailEnd type="triangle" w="lg" len="lg"/>
            </a:ln>
            <a:effectLst/>
          </p:spPr>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9" name="Rectangle 5"/>
          <p:cNvSpPr>
            <a:spLocks noGrp="1" noChangeArrowheads="1"/>
          </p:cNvSpPr>
          <p:nvPr>
            <p:ph type="title"/>
          </p:nvPr>
        </p:nvSpPr>
        <p:spPr>
          <a:xfrm>
            <a:off x="609600" y="76200"/>
            <a:ext cx="7848600" cy="533400"/>
          </a:xfrm>
        </p:spPr>
        <p:txBody>
          <a:bodyPr>
            <a:noAutofit/>
          </a:bodyPr>
          <a:lstStyle/>
          <a:p>
            <a:pPr algn="ctr"/>
            <a:r>
              <a:rPr lang="en-US" sz="3600" dirty="0"/>
              <a:t>Traceability View of Life Cycle Objects</a:t>
            </a:r>
          </a:p>
        </p:txBody>
      </p:sp>
      <p:grpSp>
        <p:nvGrpSpPr>
          <p:cNvPr id="2" name="Group 2"/>
          <p:cNvGrpSpPr>
            <a:grpSpLocks/>
          </p:cNvGrpSpPr>
          <p:nvPr/>
        </p:nvGrpSpPr>
        <p:grpSpPr bwMode="auto">
          <a:xfrm>
            <a:off x="5029200" y="685800"/>
            <a:ext cx="1543050" cy="5181600"/>
            <a:chOff x="3168" y="432"/>
            <a:chExt cx="972" cy="3264"/>
          </a:xfrm>
        </p:grpSpPr>
        <p:sp>
          <p:nvSpPr>
            <p:cNvPr id="1106947" name="Rectangle 3"/>
            <p:cNvSpPr>
              <a:spLocks noChangeArrowheads="1"/>
            </p:cNvSpPr>
            <p:nvPr/>
          </p:nvSpPr>
          <p:spPr bwMode="auto">
            <a:xfrm>
              <a:off x="3168" y="960"/>
              <a:ext cx="960" cy="2736"/>
            </a:xfrm>
            <a:prstGeom prst="rect">
              <a:avLst/>
            </a:prstGeom>
            <a:solidFill>
              <a:srgbClr val="FFFF99">
                <a:alpha val="50000"/>
              </a:srgbClr>
            </a:solidFill>
            <a:ln w="9525"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1106948" name="Rectangle 4"/>
            <p:cNvSpPr>
              <a:spLocks noChangeArrowheads="1"/>
            </p:cNvSpPr>
            <p:nvPr/>
          </p:nvSpPr>
          <p:spPr bwMode="auto">
            <a:xfrm>
              <a:off x="3168" y="432"/>
              <a:ext cx="972" cy="577"/>
            </a:xfrm>
            <a:prstGeom prst="rect">
              <a:avLst/>
            </a:prstGeom>
            <a:noFill/>
            <a:ln w="9525">
              <a:noFill/>
              <a:miter lim="800000"/>
              <a:headEnd/>
              <a:tailEnd/>
            </a:ln>
            <a:effectLst/>
          </p:spPr>
          <p:txBody>
            <a:bodyPr wrap="none">
              <a:prstTxWarp prst="textNoShape">
                <a:avLst/>
              </a:prstTxWarp>
              <a:spAutoFit/>
            </a:bodyPr>
            <a:lstStyle/>
            <a:p>
              <a:pPr algn="ctr"/>
              <a:r>
                <a:rPr lang="en-US" sz="1800" b="1">
                  <a:solidFill>
                    <a:srgbClr val="990000"/>
                  </a:solidFill>
                  <a:latin typeface="Arial" charset="0"/>
                </a:rPr>
                <a:t>Program</a:t>
              </a:r>
              <a:br>
                <a:rPr lang="en-US" sz="1800" b="1">
                  <a:solidFill>
                    <a:srgbClr val="990000"/>
                  </a:solidFill>
                  <a:latin typeface="Arial" charset="0"/>
                </a:rPr>
              </a:br>
              <a:r>
                <a:rPr lang="en-US" sz="1800" b="1">
                  <a:solidFill>
                    <a:srgbClr val="990000"/>
                  </a:solidFill>
                  <a:latin typeface="Arial" charset="0"/>
                </a:rPr>
                <a:t>Dependence</a:t>
              </a:r>
            </a:p>
            <a:p>
              <a:pPr algn="ctr"/>
              <a:r>
                <a:rPr lang="en-US" sz="1800" b="1">
                  <a:solidFill>
                    <a:srgbClr val="990000"/>
                  </a:solidFill>
                  <a:latin typeface="Arial" charset="0"/>
                </a:rPr>
                <a:t>Graphs</a:t>
              </a:r>
            </a:p>
          </p:txBody>
        </p:sp>
      </p:grpSp>
      <p:grpSp>
        <p:nvGrpSpPr>
          <p:cNvPr id="3" name="Group 6"/>
          <p:cNvGrpSpPr>
            <a:grpSpLocks/>
          </p:cNvGrpSpPr>
          <p:nvPr/>
        </p:nvGrpSpPr>
        <p:grpSpPr bwMode="auto">
          <a:xfrm>
            <a:off x="4364038" y="2239963"/>
            <a:ext cx="2058987" cy="3087687"/>
            <a:chOff x="2749" y="1411"/>
            <a:chExt cx="1297" cy="1945"/>
          </a:xfrm>
        </p:grpSpPr>
        <p:sp>
          <p:nvSpPr>
            <p:cNvPr id="1106951" name="AutoShape 7"/>
            <p:cNvSpPr>
              <a:spLocks noChangeAspect="1" noChangeArrowheads="1"/>
            </p:cNvSpPr>
            <p:nvPr/>
          </p:nvSpPr>
          <p:spPr bwMode="auto">
            <a:xfrm>
              <a:off x="3268" y="1411"/>
              <a:ext cx="778" cy="389"/>
            </a:xfrm>
            <a:prstGeom prst="roundRect">
              <a:avLst>
                <a:gd name="adj" fmla="val 16667"/>
              </a:avLst>
            </a:prstGeom>
            <a:solidFill>
              <a:srgbClr val="993300"/>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FFFF99"/>
                  </a:solidFill>
                  <a:effectLst>
                    <a:outerShdw blurRad="38100" dist="38100" dir="2700000" algn="tl">
                      <a:srgbClr val="000000"/>
                    </a:outerShdw>
                  </a:effectLst>
                  <a:latin typeface="Arial" charset="0"/>
                </a:rPr>
                <a:t>Code 1</a:t>
              </a:r>
            </a:p>
          </p:txBody>
        </p:sp>
        <p:sp>
          <p:nvSpPr>
            <p:cNvPr id="1106952" name="AutoShape 8"/>
            <p:cNvSpPr>
              <a:spLocks noChangeAspect="1" noChangeArrowheads="1"/>
            </p:cNvSpPr>
            <p:nvPr/>
          </p:nvSpPr>
          <p:spPr bwMode="auto">
            <a:xfrm>
              <a:off x="3268" y="2189"/>
              <a:ext cx="778" cy="389"/>
            </a:xfrm>
            <a:prstGeom prst="roundRect">
              <a:avLst>
                <a:gd name="adj" fmla="val 16667"/>
              </a:avLst>
            </a:prstGeom>
            <a:solidFill>
              <a:srgbClr val="993300"/>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FFFF99"/>
                  </a:solidFill>
                  <a:effectLst>
                    <a:outerShdw blurRad="38100" dist="38100" dir="2700000" algn="tl">
                      <a:srgbClr val="000000"/>
                    </a:outerShdw>
                  </a:effectLst>
                  <a:latin typeface="Arial" charset="0"/>
                </a:rPr>
                <a:t>Code 2</a:t>
              </a:r>
            </a:p>
          </p:txBody>
        </p:sp>
        <p:sp>
          <p:nvSpPr>
            <p:cNvPr id="1106953" name="AutoShape 9"/>
            <p:cNvSpPr>
              <a:spLocks noChangeAspect="1" noChangeArrowheads="1"/>
            </p:cNvSpPr>
            <p:nvPr/>
          </p:nvSpPr>
          <p:spPr bwMode="auto">
            <a:xfrm>
              <a:off x="3268" y="3001"/>
              <a:ext cx="778" cy="355"/>
            </a:xfrm>
            <a:prstGeom prst="roundRect">
              <a:avLst>
                <a:gd name="adj" fmla="val 16667"/>
              </a:avLst>
            </a:prstGeom>
            <a:solidFill>
              <a:srgbClr val="993300"/>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FFFF99"/>
                  </a:solidFill>
                  <a:effectLst>
                    <a:outerShdw blurRad="38100" dist="38100" dir="2700000" algn="tl">
                      <a:srgbClr val="000000"/>
                    </a:outerShdw>
                  </a:effectLst>
                  <a:latin typeface="Arial" charset="0"/>
                </a:rPr>
                <a:t>Code 3</a:t>
              </a:r>
            </a:p>
          </p:txBody>
        </p:sp>
        <p:sp>
          <p:nvSpPr>
            <p:cNvPr id="1106954" name="Line 10"/>
            <p:cNvSpPr>
              <a:spLocks noChangeAspect="1" noChangeShapeType="1"/>
            </p:cNvSpPr>
            <p:nvPr/>
          </p:nvSpPr>
          <p:spPr bwMode="auto">
            <a:xfrm>
              <a:off x="2749" y="3226"/>
              <a:ext cx="519" cy="0"/>
            </a:xfrm>
            <a:prstGeom prst="line">
              <a:avLst/>
            </a:prstGeom>
            <a:noFill/>
            <a:ln w="9525">
              <a:solidFill>
                <a:srgbClr val="000000"/>
              </a:solidFill>
              <a:prstDash val="dash"/>
              <a:round/>
              <a:headEnd/>
              <a:tailEnd type="triangle" w="med" len="med"/>
            </a:ln>
            <a:effectLst/>
          </p:spPr>
          <p:txBody>
            <a:bodyPr>
              <a:prstTxWarp prst="textNoShape">
                <a:avLst/>
              </a:prstTxWarp>
            </a:bodyPr>
            <a:lstStyle/>
            <a:p>
              <a:endParaRPr lang="en-US"/>
            </a:p>
          </p:txBody>
        </p:sp>
        <p:sp>
          <p:nvSpPr>
            <p:cNvPr id="1106955" name="Line 11"/>
            <p:cNvSpPr>
              <a:spLocks noChangeAspect="1" noChangeShapeType="1"/>
            </p:cNvSpPr>
            <p:nvPr/>
          </p:nvSpPr>
          <p:spPr bwMode="auto">
            <a:xfrm>
              <a:off x="2749" y="1541"/>
              <a:ext cx="519"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56" name="Line 12"/>
            <p:cNvSpPr>
              <a:spLocks noChangeAspect="1" noChangeShapeType="1"/>
            </p:cNvSpPr>
            <p:nvPr/>
          </p:nvSpPr>
          <p:spPr bwMode="auto">
            <a:xfrm>
              <a:off x="2749" y="1671"/>
              <a:ext cx="130"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57" name="Line 13"/>
            <p:cNvSpPr>
              <a:spLocks noChangeAspect="1" noChangeShapeType="1"/>
            </p:cNvSpPr>
            <p:nvPr/>
          </p:nvSpPr>
          <p:spPr bwMode="auto">
            <a:xfrm>
              <a:off x="2879" y="1671"/>
              <a:ext cx="0" cy="648"/>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58" name="Line 14"/>
            <p:cNvSpPr>
              <a:spLocks noChangeAspect="1" noChangeShapeType="1"/>
            </p:cNvSpPr>
            <p:nvPr/>
          </p:nvSpPr>
          <p:spPr bwMode="auto">
            <a:xfrm>
              <a:off x="2879" y="2319"/>
              <a:ext cx="389"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59" name="Line 15"/>
            <p:cNvSpPr>
              <a:spLocks noChangeAspect="1" noChangeShapeType="1"/>
            </p:cNvSpPr>
            <p:nvPr/>
          </p:nvSpPr>
          <p:spPr bwMode="auto">
            <a:xfrm>
              <a:off x="2749" y="2448"/>
              <a:ext cx="130"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60" name="Line 16"/>
            <p:cNvSpPr>
              <a:spLocks noChangeAspect="1" noChangeShapeType="1"/>
            </p:cNvSpPr>
            <p:nvPr/>
          </p:nvSpPr>
          <p:spPr bwMode="auto">
            <a:xfrm>
              <a:off x="2879" y="2448"/>
              <a:ext cx="0" cy="649"/>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61" name="Line 17"/>
            <p:cNvSpPr>
              <a:spLocks noChangeAspect="1" noChangeShapeType="1"/>
            </p:cNvSpPr>
            <p:nvPr/>
          </p:nvSpPr>
          <p:spPr bwMode="auto">
            <a:xfrm>
              <a:off x="2879" y="3097"/>
              <a:ext cx="389"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grpSp>
      <p:sp>
        <p:nvSpPr>
          <p:cNvPr id="1106962" name="AutoShape 18"/>
          <p:cNvSpPr>
            <a:spLocks noChangeAspect="1" noChangeArrowheads="1"/>
          </p:cNvSpPr>
          <p:nvPr/>
        </p:nvSpPr>
        <p:spPr bwMode="auto">
          <a:xfrm>
            <a:off x="1071563" y="2857500"/>
            <a:ext cx="1235075" cy="617538"/>
          </a:xfrm>
          <a:prstGeom prst="roundRect">
            <a:avLst>
              <a:gd name="adj" fmla="val 16667"/>
            </a:avLst>
          </a:prstGeom>
          <a:solidFill>
            <a:srgbClr val="9999FF"/>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FFFF99"/>
                </a:solidFill>
                <a:effectLst>
                  <a:outerShdw blurRad="38100" dist="38100" dir="2700000" algn="tl">
                    <a:srgbClr val="000000"/>
                  </a:outerShdw>
                </a:effectLst>
                <a:latin typeface="Arial" charset="0"/>
              </a:rPr>
              <a:t>Req’t 1</a:t>
            </a:r>
          </a:p>
        </p:txBody>
      </p:sp>
      <p:sp>
        <p:nvSpPr>
          <p:cNvPr id="1106963" name="AutoShape 19"/>
          <p:cNvSpPr>
            <a:spLocks noChangeAspect="1" noChangeArrowheads="1"/>
          </p:cNvSpPr>
          <p:nvPr/>
        </p:nvSpPr>
        <p:spPr bwMode="auto">
          <a:xfrm>
            <a:off x="1071563" y="4298950"/>
            <a:ext cx="1235075" cy="617538"/>
          </a:xfrm>
          <a:prstGeom prst="roundRect">
            <a:avLst>
              <a:gd name="adj" fmla="val 16667"/>
            </a:avLst>
          </a:prstGeom>
          <a:solidFill>
            <a:srgbClr val="9999FF"/>
          </a:solidFill>
          <a:ln w="9525">
            <a:solidFill>
              <a:schemeClr val="tx1"/>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FFFF99"/>
                </a:solidFill>
                <a:effectLst>
                  <a:outerShdw blurRad="38100" dist="38100" dir="2700000" algn="tl">
                    <a:srgbClr val="000000"/>
                  </a:outerShdw>
                </a:effectLst>
                <a:latin typeface="Arial" charset="0"/>
              </a:rPr>
              <a:t>Req’t 2</a:t>
            </a:r>
          </a:p>
        </p:txBody>
      </p:sp>
      <p:grpSp>
        <p:nvGrpSpPr>
          <p:cNvPr id="4" name="Group 20"/>
          <p:cNvGrpSpPr>
            <a:grpSpLocks/>
          </p:cNvGrpSpPr>
          <p:nvPr/>
        </p:nvGrpSpPr>
        <p:grpSpPr bwMode="auto">
          <a:xfrm>
            <a:off x="1689100" y="1828800"/>
            <a:ext cx="6997700" cy="3910013"/>
            <a:chOff x="1064" y="1152"/>
            <a:chExt cx="4408" cy="2463"/>
          </a:xfrm>
        </p:grpSpPr>
        <p:sp>
          <p:nvSpPr>
            <p:cNvPr id="1106965" name="AutoShape 21"/>
            <p:cNvSpPr>
              <a:spLocks noChangeAspect="1" noChangeArrowheads="1"/>
            </p:cNvSpPr>
            <p:nvPr/>
          </p:nvSpPr>
          <p:spPr bwMode="auto">
            <a:xfrm>
              <a:off x="4564" y="1411"/>
              <a:ext cx="649" cy="389"/>
            </a:xfrm>
            <a:prstGeom prst="roundRect">
              <a:avLst>
                <a:gd name="adj" fmla="val 16667"/>
              </a:avLst>
            </a:prstGeom>
            <a:solidFill>
              <a:srgbClr val="FFFF99"/>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993300"/>
                  </a:solidFill>
                  <a:latin typeface="Arial" charset="0"/>
                </a:rPr>
                <a:t>Test 1</a:t>
              </a:r>
            </a:p>
          </p:txBody>
        </p:sp>
        <p:sp>
          <p:nvSpPr>
            <p:cNvPr id="1106966" name="AutoShape 22"/>
            <p:cNvSpPr>
              <a:spLocks noChangeAspect="1" noChangeArrowheads="1"/>
            </p:cNvSpPr>
            <p:nvPr/>
          </p:nvSpPr>
          <p:spPr bwMode="auto">
            <a:xfrm>
              <a:off x="4564" y="2162"/>
              <a:ext cx="649" cy="416"/>
            </a:xfrm>
            <a:prstGeom prst="roundRect">
              <a:avLst>
                <a:gd name="adj" fmla="val 16667"/>
              </a:avLst>
            </a:prstGeom>
            <a:solidFill>
              <a:srgbClr val="FFFF99"/>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993300"/>
                  </a:solidFill>
                  <a:latin typeface="Arial" charset="0"/>
                </a:rPr>
                <a:t>Test 2</a:t>
              </a:r>
            </a:p>
          </p:txBody>
        </p:sp>
        <p:sp>
          <p:nvSpPr>
            <p:cNvPr id="1106967" name="AutoShape 23"/>
            <p:cNvSpPr>
              <a:spLocks noChangeAspect="1" noChangeArrowheads="1"/>
            </p:cNvSpPr>
            <p:nvPr/>
          </p:nvSpPr>
          <p:spPr bwMode="auto">
            <a:xfrm>
              <a:off x="4564" y="2967"/>
              <a:ext cx="649" cy="389"/>
            </a:xfrm>
            <a:prstGeom prst="roundRect">
              <a:avLst>
                <a:gd name="adj" fmla="val 16667"/>
              </a:avLst>
            </a:prstGeom>
            <a:solidFill>
              <a:srgbClr val="FFFF99"/>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993300"/>
                  </a:solidFill>
                  <a:latin typeface="Arial" charset="0"/>
                </a:rPr>
                <a:t>Test 3</a:t>
              </a:r>
            </a:p>
          </p:txBody>
        </p:sp>
        <p:sp>
          <p:nvSpPr>
            <p:cNvPr id="1106968" name="Line 24"/>
            <p:cNvSpPr>
              <a:spLocks noChangeAspect="1" noChangeShapeType="1"/>
            </p:cNvSpPr>
            <p:nvPr/>
          </p:nvSpPr>
          <p:spPr bwMode="auto">
            <a:xfrm>
              <a:off x="4046" y="1541"/>
              <a:ext cx="518"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69" name="Line 25"/>
            <p:cNvSpPr>
              <a:spLocks noChangeAspect="1" noChangeShapeType="1"/>
            </p:cNvSpPr>
            <p:nvPr/>
          </p:nvSpPr>
          <p:spPr bwMode="auto">
            <a:xfrm>
              <a:off x="4046" y="2319"/>
              <a:ext cx="518"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70" name="Line 26"/>
            <p:cNvSpPr>
              <a:spLocks noChangeAspect="1" noChangeShapeType="1"/>
            </p:cNvSpPr>
            <p:nvPr/>
          </p:nvSpPr>
          <p:spPr bwMode="auto">
            <a:xfrm>
              <a:off x="4046" y="3226"/>
              <a:ext cx="518" cy="0"/>
            </a:xfrm>
            <a:prstGeom prst="line">
              <a:avLst/>
            </a:prstGeom>
            <a:noFill/>
            <a:ln w="9525">
              <a:solidFill>
                <a:srgbClr val="000000"/>
              </a:solidFill>
              <a:prstDash val="dash"/>
              <a:round/>
              <a:headEnd/>
              <a:tailEnd type="triangle" w="med" len="med"/>
            </a:ln>
            <a:effectLst/>
          </p:spPr>
          <p:txBody>
            <a:bodyPr>
              <a:prstTxWarp prst="textNoShape">
                <a:avLst/>
              </a:prstTxWarp>
            </a:bodyPr>
            <a:lstStyle/>
            <a:p>
              <a:endParaRPr lang="en-US"/>
            </a:p>
          </p:txBody>
        </p:sp>
        <p:sp>
          <p:nvSpPr>
            <p:cNvPr id="1106971" name="Line 27"/>
            <p:cNvSpPr>
              <a:spLocks noChangeAspect="1" noChangeShapeType="1"/>
            </p:cNvSpPr>
            <p:nvPr/>
          </p:nvSpPr>
          <p:spPr bwMode="auto">
            <a:xfrm>
              <a:off x="4046" y="3097"/>
              <a:ext cx="130"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72" name="Line 28"/>
            <p:cNvSpPr>
              <a:spLocks noChangeAspect="1" noChangeShapeType="1"/>
            </p:cNvSpPr>
            <p:nvPr/>
          </p:nvSpPr>
          <p:spPr bwMode="auto">
            <a:xfrm flipV="1">
              <a:off x="4176" y="2448"/>
              <a:ext cx="0" cy="649"/>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73" name="Line 29"/>
            <p:cNvSpPr>
              <a:spLocks noChangeAspect="1" noChangeShapeType="1"/>
            </p:cNvSpPr>
            <p:nvPr/>
          </p:nvSpPr>
          <p:spPr bwMode="auto">
            <a:xfrm>
              <a:off x="4176" y="2448"/>
              <a:ext cx="388"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74" name="Line 30"/>
            <p:cNvSpPr>
              <a:spLocks noChangeAspect="1" noChangeShapeType="1"/>
            </p:cNvSpPr>
            <p:nvPr/>
          </p:nvSpPr>
          <p:spPr bwMode="auto">
            <a:xfrm flipV="1">
              <a:off x="4824" y="1152"/>
              <a:ext cx="0" cy="259"/>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75" name="Line 31"/>
            <p:cNvSpPr>
              <a:spLocks noChangeAspect="1" noChangeShapeType="1"/>
            </p:cNvSpPr>
            <p:nvPr/>
          </p:nvSpPr>
          <p:spPr bwMode="auto">
            <a:xfrm flipH="1">
              <a:off x="1064" y="1152"/>
              <a:ext cx="3760"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76" name="Line 32"/>
            <p:cNvSpPr>
              <a:spLocks noChangeAspect="1" noChangeShapeType="1"/>
            </p:cNvSpPr>
            <p:nvPr/>
          </p:nvSpPr>
          <p:spPr bwMode="auto">
            <a:xfrm>
              <a:off x="5213" y="2319"/>
              <a:ext cx="259"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77" name="Line 33"/>
            <p:cNvSpPr>
              <a:spLocks noChangeAspect="1" noChangeShapeType="1"/>
            </p:cNvSpPr>
            <p:nvPr/>
          </p:nvSpPr>
          <p:spPr bwMode="auto">
            <a:xfrm>
              <a:off x="5472" y="2319"/>
              <a:ext cx="0" cy="1296"/>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78" name="Line 34"/>
            <p:cNvSpPr>
              <a:spLocks noChangeAspect="1" noChangeShapeType="1"/>
            </p:cNvSpPr>
            <p:nvPr/>
          </p:nvSpPr>
          <p:spPr bwMode="auto">
            <a:xfrm flipH="1">
              <a:off x="1064" y="3615"/>
              <a:ext cx="4408"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79" name="Line 35"/>
            <p:cNvSpPr>
              <a:spLocks noChangeAspect="1" noChangeShapeType="1"/>
            </p:cNvSpPr>
            <p:nvPr/>
          </p:nvSpPr>
          <p:spPr bwMode="auto">
            <a:xfrm>
              <a:off x="1064" y="1152"/>
              <a:ext cx="0" cy="64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80" name="Line 36"/>
            <p:cNvSpPr>
              <a:spLocks noChangeAspect="1" noChangeShapeType="1"/>
            </p:cNvSpPr>
            <p:nvPr/>
          </p:nvSpPr>
          <p:spPr bwMode="auto">
            <a:xfrm flipV="1">
              <a:off x="1064" y="3097"/>
              <a:ext cx="0" cy="51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grpSp>
      <p:sp>
        <p:nvSpPr>
          <p:cNvPr id="1106981" name="AutoShape 37"/>
          <p:cNvSpPr>
            <a:spLocks noChangeAspect="1" noChangeArrowheads="1"/>
          </p:cNvSpPr>
          <p:nvPr/>
        </p:nvSpPr>
        <p:spPr bwMode="auto">
          <a:xfrm>
            <a:off x="152400" y="1066800"/>
            <a:ext cx="1524000" cy="617538"/>
          </a:xfrm>
          <a:prstGeom prst="roundRect">
            <a:avLst>
              <a:gd name="adj" fmla="val 16667"/>
            </a:avLst>
          </a:prstGeom>
          <a:solidFill>
            <a:srgbClr val="FFFF99"/>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lgn="ctr"/>
            <a:r>
              <a:rPr lang="en-US" sz="1800" b="1">
                <a:solidFill>
                  <a:srgbClr val="990000"/>
                </a:solidFill>
                <a:latin typeface="Arial" charset="0"/>
              </a:rPr>
              <a:t>Initial Change Set</a:t>
            </a:r>
          </a:p>
        </p:txBody>
      </p:sp>
      <p:cxnSp>
        <p:nvCxnSpPr>
          <p:cNvPr id="1106982" name="AutoShape 38"/>
          <p:cNvCxnSpPr>
            <a:cxnSpLocks noChangeShapeType="1"/>
            <a:stCxn id="1106981" idx="2"/>
            <a:endCxn id="1106962" idx="1"/>
          </p:cNvCxnSpPr>
          <p:nvPr/>
        </p:nvCxnSpPr>
        <p:spPr bwMode="auto">
          <a:xfrm rot="16200000" flipH="1">
            <a:off x="251619" y="2347119"/>
            <a:ext cx="1482725" cy="157163"/>
          </a:xfrm>
          <a:prstGeom prst="bentConnector2">
            <a:avLst/>
          </a:prstGeom>
          <a:noFill/>
          <a:ln w="28575">
            <a:solidFill>
              <a:schemeClr val="tx1"/>
            </a:solidFill>
            <a:miter lim="800000"/>
            <a:headEnd/>
            <a:tailEnd type="triangle" w="med" len="med"/>
          </a:ln>
          <a:effectLst/>
        </p:spPr>
      </p:cxnSp>
      <p:sp>
        <p:nvSpPr>
          <p:cNvPr id="1106983" name="Line 39"/>
          <p:cNvSpPr>
            <a:spLocks noChangeAspect="1" noChangeShapeType="1"/>
          </p:cNvSpPr>
          <p:nvPr/>
        </p:nvSpPr>
        <p:spPr bwMode="auto">
          <a:xfrm>
            <a:off x="1689100" y="3475038"/>
            <a:ext cx="0" cy="823912"/>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grpSp>
        <p:nvGrpSpPr>
          <p:cNvPr id="5" name="Group 40"/>
          <p:cNvGrpSpPr>
            <a:grpSpLocks/>
          </p:cNvGrpSpPr>
          <p:nvPr/>
        </p:nvGrpSpPr>
        <p:grpSpPr bwMode="auto">
          <a:xfrm>
            <a:off x="2306638" y="2239963"/>
            <a:ext cx="2112962" cy="3087687"/>
            <a:chOff x="1453" y="1411"/>
            <a:chExt cx="1331" cy="1945"/>
          </a:xfrm>
        </p:grpSpPr>
        <p:sp>
          <p:nvSpPr>
            <p:cNvPr id="1106985" name="Line 41"/>
            <p:cNvSpPr>
              <a:spLocks noChangeAspect="1" noChangeShapeType="1"/>
            </p:cNvSpPr>
            <p:nvPr/>
          </p:nvSpPr>
          <p:spPr bwMode="auto">
            <a:xfrm>
              <a:off x="2360" y="1800"/>
              <a:ext cx="0" cy="389"/>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86" name="Line 42"/>
            <p:cNvSpPr>
              <a:spLocks noChangeAspect="1" noChangeShapeType="1"/>
            </p:cNvSpPr>
            <p:nvPr/>
          </p:nvSpPr>
          <p:spPr bwMode="auto">
            <a:xfrm>
              <a:off x="2101" y="1800"/>
              <a:ext cx="0" cy="259"/>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87" name="Line 43"/>
            <p:cNvSpPr>
              <a:spLocks noChangeAspect="1" noChangeShapeType="1"/>
            </p:cNvSpPr>
            <p:nvPr/>
          </p:nvSpPr>
          <p:spPr bwMode="auto">
            <a:xfrm flipH="1">
              <a:off x="1842" y="2059"/>
              <a:ext cx="259"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88" name="Line 44"/>
            <p:cNvSpPr>
              <a:spLocks noChangeAspect="1" noChangeShapeType="1"/>
            </p:cNvSpPr>
            <p:nvPr/>
          </p:nvSpPr>
          <p:spPr bwMode="auto">
            <a:xfrm>
              <a:off x="1842" y="2059"/>
              <a:ext cx="0" cy="649"/>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89" name="Line 45"/>
            <p:cNvSpPr>
              <a:spLocks noChangeAspect="1" noChangeShapeType="1"/>
            </p:cNvSpPr>
            <p:nvPr/>
          </p:nvSpPr>
          <p:spPr bwMode="auto">
            <a:xfrm>
              <a:off x="1842" y="2708"/>
              <a:ext cx="518"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90" name="Line 46"/>
            <p:cNvSpPr>
              <a:spLocks noChangeAspect="1" noChangeShapeType="1"/>
            </p:cNvSpPr>
            <p:nvPr/>
          </p:nvSpPr>
          <p:spPr bwMode="auto">
            <a:xfrm>
              <a:off x="2360" y="2708"/>
              <a:ext cx="0" cy="259"/>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91" name="Line 47"/>
            <p:cNvSpPr>
              <a:spLocks noChangeAspect="1" noChangeShapeType="1"/>
            </p:cNvSpPr>
            <p:nvPr/>
          </p:nvSpPr>
          <p:spPr bwMode="auto">
            <a:xfrm flipH="1">
              <a:off x="1712" y="2319"/>
              <a:ext cx="259" cy="0"/>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1106992" name="Line 48"/>
            <p:cNvSpPr>
              <a:spLocks noChangeAspect="1" noChangeShapeType="1"/>
            </p:cNvSpPr>
            <p:nvPr/>
          </p:nvSpPr>
          <p:spPr bwMode="auto">
            <a:xfrm flipV="1">
              <a:off x="1712" y="2059"/>
              <a:ext cx="0" cy="26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93" name="Line 49"/>
            <p:cNvSpPr>
              <a:spLocks noChangeAspect="1" noChangeShapeType="1"/>
            </p:cNvSpPr>
            <p:nvPr/>
          </p:nvSpPr>
          <p:spPr bwMode="auto">
            <a:xfrm flipH="1">
              <a:off x="1453" y="2059"/>
              <a:ext cx="259"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94" name="Line 50"/>
            <p:cNvSpPr>
              <a:spLocks noChangeAspect="1" noChangeShapeType="1"/>
            </p:cNvSpPr>
            <p:nvPr/>
          </p:nvSpPr>
          <p:spPr bwMode="auto">
            <a:xfrm>
              <a:off x="1453" y="1930"/>
              <a:ext cx="259"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95" name="Line 51"/>
            <p:cNvSpPr>
              <a:spLocks noChangeAspect="1" noChangeShapeType="1"/>
            </p:cNvSpPr>
            <p:nvPr/>
          </p:nvSpPr>
          <p:spPr bwMode="auto">
            <a:xfrm flipV="1">
              <a:off x="1712" y="1541"/>
              <a:ext cx="0" cy="389"/>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106996" name="Line 52"/>
            <p:cNvSpPr>
              <a:spLocks noChangeAspect="1" noChangeShapeType="1"/>
            </p:cNvSpPr>
            <p:nvPr/>
          </p:nvSpPr>
          <p:spPr bwMode="auto">
            <a:xfrm>
              <a:off x="1712" y="1541"/>
              <a:ext cx="259"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106997" name="Line 53"/>
            <p:cNvSpPr>
              <a:spLocks noChangeAspect="1" noChangeShapeType="1"/>
            </p:cNvSpPr>
            <p:nvPr/>
          </p:nvSpPr>
          <p:spPr bwMode="auto">
            <a:xfrm>
              <a:off x="1453" y="2967"/>
              <a:ext cx="259" cy="0"/>
            </a:xfrm>
            <a:prstGeom prst="line">
              <a:avLst/>
            </a:prstGeom>
            <a:noFill/>
            <a:ln w="9525">
              <a:solidFill>
                <a:srgbClr val="000000"/>
              </a:solidFill>
              <a:prstDash val="dash"/>
              <a:round/>
              <a:headEnd/>
              <a:tailEnd/>
            </a:ln>
            <a:effectLst/>
          </p:spPr>
          <p:txBody>
            <a:bodyPr>
              <a:prstTxWarp prst="textNoShape">
                <a:avLst/>
              </a:prstTxWarp>
            </a:bodyPr>
            <a:lstStyle/>
            <a:p>
              <a:endParaRPr lang="en-US"/>
            </a:p>
          </p:txBody>
        </p:sp>
        <p:sp>
          <p:nvSpPr>
            <p:cNvPr id="1106998" name="Line 54"/>
            <p:cNvSpPr>
              <a:spLocks noChangeAspect="1" noChangeShapeType="1"/>
            </p:cNvSpPr>
            <p:nvPr/>
          </p:nvSpPr>
          <p:spPr bwMode="auto">
            <a:xfrm>
              <a:off x="1712" y="2967"/>
              <a:ext cx="0" cy="259"/>
            </a:xfrm>
            <a:prstGeom prst="line">
              <a:avLst/>
            </a:prstGeom>
            <a:noFill/>
            <a:ln w="9525">
              <a:solidFill>
                <a:srgbClr val="000000"/>
              </a:solidFill>
              <a:prstDash val="dash"/>
              <a:round/>
              <a:headEnd/>
              <a:tailEnd/>
            </a:ln>
            <a:effectLst/>
          </p:spPr>
          <p:txBody>
            <a:bodyPr>
              <a:prstTxWarp prst="textNoShape">
                <a:avLst/>
              </a:prstTxWarp>
            </a:bodyPr>
            <a:lstStyle/>
            <a:p>
              <a:endParaRPr lang="en-US"/>
            </a:p>
          </p:txBody>
        </p:sp>
        <p:sp>
          <p:nvSpPr>
            <p:cNvPr id="1106999" name="Line 55"/>
            <p:cNvSpPr>
              <a:spLocks noChangeAspect="1" noChangeShapeType="1"/>
            </p:cNvSpPr>
            <p:nvPr/>
          </p:nvSpPr>
          <p:spPr bwMode="auto">
            <a:xfrm>
              <a:off x="1712" y="3226"/>
              <a:ext cx="259" cy="0"/>
            </a:xfrm>
            <a:prstGeom prst="line">
              <a:avLst/>
            </a:prstGeom>
            <a:noFill/>
            <a:ln w="9525">
              <a:solidFill>
                <a:srgbClr val="000000"/>
              </a:solidFill>
              <a:prstDash val="dash"/>
              <a:round/>
              <a:headEnd/>
              <a:tailEnd type="triangle" w="med" len="med"/>
            </a:ln>
            <a:effectLst/>
          </p:spPr>
          <p:txBody>
            <a:bodyPr>
              <a:prstTxWarp prst="textNoShape">
                <a:avLst/>
              </a:prstTxWarp>
            </a:bodyPr>
            <a:lstStyle/>
            <a:p>
              <a:endParaRPr lang="en-US"/>
            </a:p>
          </p:txBody>
        </p:sp>
        <p:sp>
          <p:nvSpPr>
            <p:cNvPr id="1107000" name="AutoShape 56"/>
            <p:cNvSpPr>
              <a:spLocks noChangeAspect="1" noChangeArrowheads="1"/>
            </p:cNvSpPr>
            <p:nvPr/>
          </p:nvSpPr>
          <p:spPr bwMode="auto">
            <a:xfrm>
              <a:off x="1971" y="1411"/>
              <a:ext cx="813" cy="389"/>
            </a:xfrm>
            <a:prstGeom prst="roundRect">
              <a:avLst>
                <a:gd name="adj" fmla="val 16667"/>
              </a:avLst>
            </a:prstGeom>
            <a:solidFill>
              <a:srgbClr val="666699"/>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FFFF99"/>
                  </a:solidFill>
                  <a:effectLst>
                    <a:outerShdw blurRad="38100" dist="38100" dir="2700000" algn="tl">
                      <a:srgbClr val="000000"/>
                    </a:outerShdw>
                  </a:effectLst>
                  <a:latin typeface="Arial" charset="0"/>
                </a:rPr>
                <a:t>Design1</a:t>
              </a:r>
            </a:p>
          </p:txBody>
        </p:sp>
        <p:sp>
          <p:nvSpPr>
            <p:cNvPr id="1107001" name="AutoShape 57"/>
            <p:cNvSpPr>
              <a:spLocks noChangeAspect="1" noChangeArrowheads="1"/>
            </p:cNvSpPr>
            <p:nvPr/>
          </p:nvSpPr>
          <p:spPr bwMode="auto">
            <a:xfrm>
              <a:off x="1971" y="2189"/>
              <a:ext cx="813" cy="389"/>
            </a:xfrm>
            <a:prstGeom prst="roundRect">
              <a:avLst>
                <a:gd name="adj" fmla="val 16667"/>
              </a:avLst>
            </a:prstGeom>
            <a:solidFill>
              <a:srgbClr val="666699"/>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FFFF99"/>
                  </a:solidFill>
                  <a:effectLst>
                    <a:outerShdw blurRad="38100" dist="38100" dir="2700000" algn="tl">
                      <a:srgbClr val="000000"/>
                    </a:outerShdw>
                  </a:effectLst>
                  <a:latin typeface="Arial" charset="0"/>
                </a:rPr>
                <a:t>Design2</a:t>
              </a:r>
            </a:p>
          </p:txBody>
        </p:sp>
        <p:sp>
          <p:nvSpPr>
            <p:cNvPr id="1107002" name="AutoShape 58"/>
            <p:cNvSpPr>
              <a:spLocks noChangeAspect="1" noChangeArrowheads="1"/>
            </p:cNvSpPr>
            <p:nvPr/>
          </p:nvSpPr>
          <p:spPr bwMode="auto">
            <a:xfrm>
              <a:off x="1971" y="2967"/>
              <a:ext cx="813" cy="389"/>
            </a:xfrm>
            <a:prstGeom prst="roundRect">
              <a:avLst>
                <a:gd name="adj" fmla="val 16667"/>
              </a:avLst>
            </a:prstGeom>
            <a:solidFill>
              <a:srgbClr val="666699"/>
            </a:solidFill>
            <a:ln w="9525">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r>
                <a:rPr lang="en-US" sz="2000" b="1">
                  <a:solidFill>
                    <a:srgbClr val="FFFF99"/>
                  </a:solidFill>
                  <a:effectLst>
                    <a:outerShdw blurRad="38100" dist="38100" dir="2700000" algn="tl">
                      <a:srgbClr val="000000"/>
                    </a:outerShdw>
                  </a:effectLst>
                  <a:latin typeface="Arial" charset="0"/>
                </a:rPr>
                <a:t>Design3</a:t>
              </a:r>
            </a:p>
          </p:txBody>
        </p:sp>
      </p:grpSp>
      <p:grpSp>
        <p:nvGrpSpPr>
          <p:cNvPr id="6" name="Group 59"/>
          <p:cNvGrpSpPr>
            <a:grpSpLocks/>
          </p:cNvGrpSpPr>
          <p:nvPr/>
        </p:nvGrpSpPr>
        <p:grpSpPr bwMode="auto">
          <a:xfrm>
            <a:off x="1905000" y="5715000"/>
            <a:ext cx="2414588" cy="701675"/>
            <a:chOff x="1200" y="3600"/>
            <a:chExt cx="1521" cy="442"/>
          </a:xfrm>
        </p:grpSpPr>
        <p:sp>
          <p:nvSpPr>
            <p:cNvPr id="1107004" name="Rectangle 60"/>
            <p:cNvSpPr>
              <a:spLocks noChangeArrowheads="1"/>
            </p:cNvSpPr>
            <p:nvPr/>
          </p:nvSpPr>
          <p:spPr bwMode="auto">
            <a:xfrm>
              <a:off x="1200" y="3792"/>
              <a:ext cx="1521"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990000"/>
                  </a:solidFill>
                  <a:latin typeface="Arial" charset="0"/>
                </a:rPr>
                <a:t>Type and Strength</a:t>
              </a:r>
            </a:p>
          </p:txBody>
        </p:sp>
        <p:sp>
          <p:nvSpPr>
            <p:cNvPr id="1107005" name="Line 61"/>
            <p:cNvSpPr>
              <a:spLocks noChangeShapeType="1"/>
            </p:cNvSpPr>
            <p:nvPr/>
          </p:nvSpPr>
          <p:spPr bwMode="auto">
            <a:xfrm>
              <a:off x="1728" y="3648"/>
              <a:ext cx="144" cy="24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1107006" name="Oval 62"/>
            <p:cNvSpPr>
              <a:spLocks noChangeArrowheads="1"/>
            </p:cNvSpPr>
            <p:nvPr/>
          </p:nvSpPr>
          <p:spPr bwMode="auto">
            <a:xfrm>
              <a:off x="1680" y="3600"/>
              <a:ext cx="48" cy="4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Impact 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Up to this point, we have talked about static impact analysis…</a:t>
            </a:r>
            <a:br>
              <a:rPr lang="en-US" dirty="0" smtClean="0"/>
            </a:br>
            <a:endParaRPr lang="en-US" dirty="0" smtClean="0"/>
          </a:p>
          <a:p>
            <a:r>
              <a:rPr lang="en-US" dirty="0" smtClean="0"/>
              <a:t>Note that the accuracy is highly dependent on the representation form (code and configuration)</a:t>
            </a:r>
          </a:p>
          <a:p>
            <a:pPr lvl="1"/>
            <a:r>
              <a:rPr lang="en-US" dirty="0" smtClean="0"/>
              <a:t>Generally, more formal, more accurate</a:t>
            </a:r>
          </a:p>
          <a:p>
            <a:pPr lvl="1"/>
            <a:r>
              <a:rPr lang="en-US" dirty="0" smtClean="0"/>
              <a:t>With precision of formal methods, the structural impact analysis is very accurate</a:t>
            </a:r>
          </a:p>
          <a:p>
            <a:pPr lvl="1"/>
            <a:r>
              <a:rPr lang="en-US" dirty="0" smtClean="0"/>
              <a:t>With the less formal representations like interpretive languages (e.g., Python), less accurate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533400"/>
          </a:xfrm>
        </p:spPr>
        <p:txBody>
          <a:bodyPr>
            <a:noAutofit/>
          </a:bodyPr>
          <a:lstStyle/>
          <a:p>
            <a:pPr algn="ctr"/>
            <a:r>
              <a:rPr lang="en-US" sz="3600" dirty="0" smtClean="0"/>
              <a:t>Structure and Semantics in Impact Analysis</a:t>
            </a:r>
            <a:endParaRPr lang="en-US" sz="3600" dirty="0"/>
          </a:p>
        </p:txBody>
      </p:sp>
      <p:sp>
        <p:nvSpPr>
          <p:cNvPr id="3" name="Content Placeholder 2"/>
          <p:cNvSpPr>
            <a:spLocks noGrp="1"/>
          </p:cNvSpPr>
          <p:nvPr>
            <p:ph idx="1"/>
          </p:nvPr>
        </p:nvSpPr>
        <p:spPr>
          <a:xfrm>
            <a:off x="381000" y="990600"/>
            <a:ext cx="7772400" cy="5257800"/>
          </a:xfrm>
        </p:spPr>
        <p:txBody>
          <a:bodyPr>
            <a:normAutofit lnSpcReduction="10000"/>
          </a:bodyPr>
          <a:lstStyle/>
          <a:p>
            <a:r>
              <a:rPr lang="en-US" dirty="0" smtClean="0"/>
              <a:t>Structure largely from representation form</a:t>
            </a:r>
            <a:br>
              <a:rPr lang="en-US" dirty="0" smtClean="0"/>
            </a:br>
            <a:endParaRPr lang="en-US" dirty="0" smtClean="0"/>
          </a:p>
          <a:p>
            <a:r>
              <a:rPr lang="en-US" dirty="0" smtClean="0"/>
              <a:t>Semantics gleaned from naming and language constructs</a:t>
            </a:r>
          </a:p>
          <a:p>
            <a:pPr lvl="1"/>
            <a:r>
              <a:rPr lang="en-US" dirty="0" smtClean="0"/>
              <a:t>Objects with meaningful names</a:t>
            </a:r>
          </a:p>
          <a:p>
            <a:pPr lvl="1"/>
            <a:r>
              <a:rPr lang="en-US" dirty="0" smtClean="0"/>
              <a:t>Language idioms like class, method,</a:t>
            </a:r>
            <a:br>
              <a:rPr lang="en-US" dirty="0" smtClean="0"/>
            </a:br>
            <a:r>
              <a:rPr lang="en-US" dirty="0" smtClean="0"/>
              <a:t>message, etc. give clues to meaning</a:t>
            </a:r>
            <a:br>
              <a:rPr lang="en-US" dirty="0" smtClean="0"/>
            </a:br>
            <a:endParaRPr lang="en-US" dirty="0" smtClean="0"/>
          </a:p>
          <a:p>
            <a:r>
              <a:rPr lang="en-US" dirty="0" smtClean="0"/>
              <a:t>Search techniques on semantics</a:t>
            </a:r>
          </a:p>
          <a:p>
            <a:pPr lvl="1"/>
            <a:r>
              <a:rPr lang="en-US" dirty="0" smtClean="0"/>
              <a:t>Simple </a:t>
            </a:r>
            <a:r>
              <a:rPr lang="en-US" dirty="0" err="1" smtClean="0"/>
              <a:t>grep</a:t>
            </a:r>
            <a:endParaRPr lang="en-US" dirty="0" smtClean="0"/>
          </a:p>
          <a:p>
            <a:pPr lvl="1"/>
            <a:r>
              <a:rPr lang="en-US" dirty="0" smtClean="0"/>
              <a:t>Sophisticated heuristically guided techniques</a:t>
            </a:r>
            <a:endParaRPr lang="en-US" dirty="0"/>
          </a:p>
        </p:txBody>
      </p:sp>
      <p:pic>
        <p:nvPicPr>
          <p:cNvPr id="5" name="Picture 4"/>
          <p:cNvPicPr>
            <a:picLocks noChangeAspect="1"/>
          </p:cNvPicPr>
          <p:nvPr/>
        </p:nvPicPr>
        <p:blipFill>
          <a:blip r:embed="rId3"/>
          <a:srcRect l="5236" t="2988" r="1309"/>
          <a:stretch>
            <a:fillRect/>
          </a:stretch>
        </p:blipFill>
        <p:spPr>
          <a:xfrm>
            <a:off x="6591678" y="2514600"/>
            <a:ext cx="2399922" cy="2183292"/>
          </a:xfrm>
          <a:prstGeom prst="rect">
            <a:avLst/>
          </a:prstGeom>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Impact Analysis</a:t>
            </a:r>
            <a:endParaRPr lang="en-US" dirty="0"/>
          </a:p>
        </p:txBody>
      </p:sp>
      <p:sp>
        <p:nvSpPr>
          <p:cNvPr id="3" name="Content Placeholder 2"/>
          <p:cNvSpPr>
            <a:spLocks noGrp="1"/>
          </p:cNvSpPr>
          <p:nvPr>
            <p:ph idx="1"/>
          </p:nvPr>
        </p:nvSpPr>
        <p:spPr>
          <a:xfrm>
            <a:off x="685800" y="762000"/>
            <a:ext cx="8153400" cy="5486400"/>
          </a:xfrm>
        </p:spPr>
        <p:txBody>
          <a:bodyPr/>
          <a:lstStyle/>
          <a:p>
            <a:r>
              <a:rPr lang="en-US" dirty="0" smtClean="0"/>
              <a:t>Based on software runtime data and dynamic/interactive behaviors of the system</a:t>
            </a:r>
          </a:p>
          <a:p>
            <a:pPr lvl="1"/>
            <a:r>
              <a:rPr lang="en-US" dirty="0" smtClean="0"/>
              <a:t>Depends on a set of executions of the system</a:t>
            </a:r>
          </a:p>
          <a:p>
            <a:pPr lvl="1"/>
            <a:r>
              <a:rPr lang="en-US" dirty="0" smtClean="0"/>
              <a:t>Capturing these in a usable form can be tricky</a:t>
            </a:r>
          </a:p>
          <a:p>
            <a:r>
              <a:rPr lang="en-US" dirty="0" smtClean="0"/>
              <a:t>Tend to produce more precise results than static approaches</a:t>
            </a:r>
          </a:p>
          <a:p>
            <a:endParaRPr lang="en-US" dirty="0"/>
          </a:p>
        </p:txBody>
      </p:sp>
      <p:sp>
        <p:nvSpPr>
          <p:cNvPr id="5" name="AutoShape 4"/>
          <p:cNvSpPr>
            <a:spLocks noChangeArrowheads="1"/>
          </p:cNvSpPr>
          <p:nvPr/>
        </p:nvSpPr>
        <p:spPr bwMode="auto">
          <a:xfrm>
            <a:off x="1066800" y="5105400"/>
            <a:ext cx="1371600" cy="685800"/>
          </a:xfrm>
          <a:prstGeom prst="flowChartAlternateProcess">
            <a:avLst/>
          </a:prstGeom>
          <a:noFill/>
          <a:ln w="9525">
            <a:solidFill>
              <a:schemeClr val="tx1"/>
            </a:solidFill>
            <a:miter lim="800000"/>
            <a:headEnd/>
            <a:tailEnd/>
          </a:ln>
          <a:effectLst/>
        </p:spPr>
        <p:txBody>
          <a:bodyPr wrap="none" anchor="ctr">
            <a:prstTxWarp prst="textNoShape">
              <a:avLst/>
            </a:prstTxWarp>
          </a:bodyPr>
          <a:lstStyle/>
          <a:p>
            <a:endParaRPr lang="en-US" sz="2800" b="1">
              <a:latin typeface="Arial"/>
              <a:cs typeface="Arial"/>
            </a:endParaRPr>
          </a:p>
        </p:txBody>
      </p:sp>
      <p:sp>
        <p:nvSpPr>
          <p:cNvPr id="6" name="Text Box 5"/>
          <p:cNvSpPr txBox="1">
            <a:spLocks noChangeArrowheads="1"/>
          </p:cNvSpPr>
          <p:nvPr/>
        </p:nvSpPr>
        <p:spPr bwMode="auto">
          <a:xfrm>
            <a:off x="1219200" y="5130224"/>
            <a:ext cx="1463040" cy="58477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600" b="1" dirty="0">
                <a:latin typeface="Arial"/>
                <a:cs typeface="Arial"/>
              </a:rPr>
              <a:t>Changes requested</a:t>
            </a:r>
          </a:p>
        </p:txBody>
      </p:sp>
      <p:sp>
        <p:nvSpPr>
          <p:cNvPr id="12" name="AutoShape 11"/>
          <p:cNvSpPr>
            <a:spLocks noChangeArrowheads="1"/>
          </p:cNvSpPr>
          <p:nvPr/>
        </p:nvSpPr>
        <p:spPr bwMode="auto">
          <a:xfrm>
            <a:off x="7315200" y="5029200"/>
            <a:ext cx="914400" cy="762000"/>
          </a:xfrm>
          <a:prstGeom prst="flowChartAlternateProcess">
            <a:avLst/>
          </a:prstGeom>
          <a:noFill/>
          <a:ln w="9525">
            <a:solidFill>
              <a:schemeClr val="tx1"/>
            </a:solidFill>
            <a:miter lim="800000"/>
            <a:headEnd/>
            <a:tailEnd/>
          </a:ln>
          <a:effectLst/>
        </p:spPr>
        <p:txBody>
          <a:bodyPr wrap="none" anchor="ctr">
            <a:prstTxWarp prst="textNoShape">
              <a:avLst/>
            </a:prstTxWarp>
          </a:bodyPr>
          <a:lstStyle/>
          <a:p>
            <a:endParaRPr lang="en-US" sz="2800" b="1">
              <a:latin typeface="Arial"/>
              <a:cs typeface="Arial"/>
            </a:endParaRPr>
          </a:p>
        </p:txBody>
      </p:sp>
      <p:sp>
        <p:nvSpPr>
          <p:cNvPr id="13" name="Text Box 12"/>
          <p:cNvSpPr txBox="1">
            <a:spLocks noChangeArrowheads="1"/>
          </p:cNvSpPr>
          <p:nvPr/>
        </p:nvSpPr>
        <p:spPr bwMode="auto">
          <a:xfrm>
            <a:off x="7376160" y="5105400"/>
            <a:ext cx="1005840" cy="58477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600" b="1" dirty="0">
                <a:latin typeface="Arial"/>
                <a:cs typeface="Arial"/>
              </a:rPr>
              <a:t>Impact Set</a:t>
            </a:r>
          </a:p>
        </p:txBody>
      </p:sp>
      <p:grpSp>
        <p:nvGrpSpPr>
          <p:cNvPr id="4" name="Group 3"/>
          <p:cNvGrpSpPr/>
          <p:nvPr/>
        </p:nvGrpSpPr>
        <p:grpSpPr>
          <a:xfrm>
            <a:off x="3048000" y="4114800"/>
            <a:ext cx="1752600" cy="2362200"/>
            <a:chOff x="3276600" y="4114800"/>
            <a:chExt cx="1752600" cy="2362200"/>
          </a:xfrm>
        </p:grpSpPr>
        <p:sp>
          <p:nvSpPr>
            <p:cNvPr id="11" name="AutoShape 10"/>
            <p:cNvSpPr>
              <a:spLocks noChangeArrowheads="1"/>
            </p:cNvSpPr>
            <p:nvPr/>
          </p:nvSpPr>
          <p:spPr bwMode="auto">
            <a:xfrm>
              <a:off x="3276600" y="4114800"/>
              <a:ext cx="1737360" cy="2362200"/>
            </a:xfrm>
            <a:prstGeom prst="flowChartAlternateProcess">
              <a:avLst/>
            </a:prstGeom>
            <a:solidFill>
              <a:schemeClr val="accent6">
                <a:lumMod val="20000"/>
                <a:lumOff val="80000"/>
              </a:schemeClr>
            </a:solidFill>
            <a:ln w="9525">
              <a:solidFill>
                <a:schemeClr val="tx1"/>
              </a:solidFill>
              <a:miter lim="800000"/>
              <a:headEnd/>
              <a:tailEnd/>
            </a:ln>
            <a:effectLst/>
          </p:spPr>
          <p:txBody>
            <a:bodyPr wrap="none" anchor="ctr">
              <a:prstTxWarp prst="textNoShape">
                <a:avLst/>
              </a:prstTxWarp>
            </a:bodyPr>
            <a:lstStyle/>
            <a:p>
              <a:endParaRPr lang="en-US" sz="2800" b="1">
                <a:latin typeface="Arial"/>
                <a:cs typeface="Arial"/>
              </a:endParaRPr>
            </a:p>
          </p:txBody>
        </p:sp>
        <p:sp>
          <p:nvSpPr>
            <p:cNvPr id="7" name="AutoShape 6"/>
            <p:cNvSpPr>
              <a:spLocks noChangeArrowheads="1"/>
            </p:cNvSpPr>
            <p:nvPr/>
          </p:nvSpPr>
          <p:spPr bwMode="auto">
            <a:xfrm>
              <a:off x="3505200" y="4191000"/>
              <a:ext cx="1097280" cy="762000"/>
            </a:xfrm>
            <a:prstGeom prst="flowChartAlternateProcess">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sz="2800" b="1">
                <a:latin typeface="Arial"/>
                <a:cs typeface="Arial"/>
              </a:endParaRPr>
            </a:p>
          </p:txBody>
        </p:sp>
        <p:sp>
          <p:nvSpPr>
            <p:cNvPr id="8" name="Text Box 7"/>
            <p:cNvSpPr txBox="1">
              <a:spLocks noChangeArrowheads="1"/>
            </p:cNvSpPr>
            <p:nvPr/>
          </p:nvSpPr>
          <p:spPr bwMode="auto">
            <a:xfrm>
              <a:off x="3581400" y="4114800"/>
              <a:ext cx="1097280" cy="83099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600" b="1" dirty="0">
                  <a:latin typeface="Arial"/>
                  <a:cs typeface="Arial"/>
                </a:rPr>
                <a:t>Execute software system</a:t>
              </a:r>
            </a:p>
          </p:txBody>
        </p:sp>
        <p:sp>
          <p:nvSpPr>
            <p:cNvPr id="9" name="AutoShape 8"/>
            <p:cNvSpPr>
              <a:spLocks noChangeArrowheads="1"/>
            </p:cNvSpPr>
            <p:nvPr/>
          </p:nvSpPr>
          <p:spPr bwMode="auto">
            <a:xfrm>
              <a:off x="3429000" y="5257800"/>
              <a:ext cx="1371600" cy="1066800"/>
            </a:xfrm>
            <a:prstGeom prst="flowChartAlternateProcess">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sz="2800" b="1">
                <a:latin typeface="Arial"/>
                <a:cs typeface="Arial"/>
              </a:endParaRPr>
            </a:p>
          </p:txBody>
        </p:sp>
        <p:sp>
          <p:nvSpPr>
            <p:cNvPr id="10" name="Text Box 9"/>
            <p:cNvSpPr txBox="1">
              <a:spLocks noChangeArrowheads="1"/>
            </p:cNvSpPr>
            <p:nvPr/>
          </p:nvSpPr>
          <p:spPr bwMode="auto">
            <a:xfrm>
              <a:off x="3657600" y="5257800"/>
              <a:ext cx="1371600" cy="107721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600" b="1" dirty="0">
                  <a:latin typeface="Arial"/>
                  <a:cs typeface="Arial"/>
                </a:rPr>
                <a:t>Collect system runtime data</a:t>
              </a:r>
            </a:p>
          </p:txBody>
        </p:sp>
        <p:sp>
          <p:nvSpPr>
            <p:cNvPr id="15" name="Line 14"/>
            <p:cNvSpPr>
              <a:spLocks noChangeShapeType="1"/>
            </p:cNvSpPr>
            <p:nvPr/>
          </p:nvSpPr>
          <p:spPr bwMode="auto">
            <a:xfrm flipV="1">
              <a:off x="4038600" y="4953000"/>
              <a:ext cx="0" cy="304800"/>
            </a:xfrm>
            <a:prstGeom prst="line">
              <a:avLst/>
            </a:prstGeom>
            <a:noFill/>
            <a:ln w="9525">
              <a:solidFill>
                <a:schemeClr val="tx1"/>
              </a:solidFill>
              <a:round/>
              <a:headEnd type="triangle"/>
              <a:tailEnd type="none" w="med" len="med"/>
            </a:ln>
            <a:effectLst/>
          </p:spPr>
          <p:txBody>
            <a:bodyPr>
              <a:prstTxWarp prst="textNoShape">
                <a:avLst/>
              </a:prstTxWarp>
            </a:bodyPr>
            <a:lstStyle/>
            <a:p>
              <a:endParaRPr lang="en-US" sz="2800" b="1">
                <a:latin typeface="Arial"/>
                <a:cs typeface="Arial"/>
              </a:endParaRPr>
            </a:p>
          </p:txBody>
        </p:sp>
      </p:grpSp>
      <p:sp>
        <p:nvSpPr>
          <p:cNvPr id="16" name="Line 15"/>
          <p:cNvSpPr>
            <a:spLocks noChangeShapeType="1"/>
          </p:cNvSpPr>
          <p:nvPr/>
        </p:nvSpPr>
        <p:spPr bwMode="auto">
          <a:xfrm>
            <a:off x="2438400" y="5486400"/>
            <a:ext cx="457200" cy="0"/>
          </a:xfrm>
          <a:prstGeom prst="line">
            <a:avLst/>
          </a:prstGeom>
          <a:noFill/>
          <a:ln w="19050" cap="flat" cmpd="sng" algn="ctr">
            <a:solidFill>
              <a:schemeClr val="tx1"/>
            </a:solidFill>
            <a:prstDash val="solid"/>
            <a:round/>
            <a:headEnd type="none" w="med" len="med"/>
            <a:tailEnd type="triangle" w="lg" len="lg"/>
          </a:ln>
          <a:effectLst/>
        </p:spPr>
        <p:txBody>
          <a:bodyPr>
            <a:prstTxWarp prst="textNoShape">
              <a:avLst/>
            </a:prstTxWarp>
          </a:bodyPr>
          <a:lstStyle/>
          <a:p>
            <a:endParaRPr lang="en-US" sz="2800" b="1">
              <a:latin typeface="Arial"/>
              <a:cs typeface="Arial"/>
            </a:endParaRPr>
          </a:p>
        </p:txBody>
      </p:sp>
      <p:sp>
        <p:nvSpPr>
          <p:cNvPr id="17" name="Line 16"/>
          <p:cNvSpPr>
            <a:spLocks noChangeShapeType="1"/>
          </p:cNvSpPr>
          <p:nvPr/>
        </p:nvSpPr>
        <p:spPr bwMode="auto">
          <a:xfrm>
            <a:off x="6934200" y="5410200"/>
            <a:ext cx="381000" cy="0"/>
          </a:xfrm>
          <a:prstGeom prst="line">
            <a:avLst/>
          </a:prstGeom>
          <a:noFill/>
          <a:ln w="19050" cap="flat" cmpd="sng" algn="ctr">
            <a:solidFill>
              <a:schemeClr val="tx1"/>
            </a:solidFill>
            <a:prstDash val="solid"/>
            <a:round/>
            <a:headEnd type="none" w="med" len="med"/>
            <a:tailEnd type="triangle" w="lg" len="lg"/>
          </a:ln>
          <a:effectLst/>
        </p:spPr>
        <p:txBody>
          <a:bodyPr>
            <a:prstTxWarp prst="textNoShape">
              <a:avLst/>
            </a:prstTxWarp>
          </a:bodyPr>
          <a:lstStyle/>
          <a:p>
            <a:endParaRPr lang="en-US" sz="2800" b="1">
              <a:latin typeface="Arial"/>
              <a:cs typeface="Arial"/>
            </a:endParaRPr>
          </a:p>
        </p:txBody>
      </p:sp>
      <p:grpSp>
        <p:nvGrpSpPr>
          <p:cNvPr id="23" name="Group 22"/>
          <p:cNvGrpSpPr/>
          <p:nvPr/>
        </p:nvGrpSpPr>
        <p:grpSpPr>
          <a:xfrm>
            <a:off x="4800600" y="4724400"/>
            <a:ext cx="2286000" cy="1371600"/>
            <a:chOff x="4800600" y="4724400"/>
            <a:chExt cx="2286000" cy="1371600"/>
          </a:xfrm>
        </p:grpSpPr>
        <p:sp>
          <p:nvSpPr>
            <p:cNvPr id="18" name="AutoShape 17"/>
            <p:cNvSpPr>
              <a:spLocks noChangeArrowheads="1"/>
            </p:cNvSpPr>
            <p:nvPr/>
          </p:nvSpPr>
          <p:spPr bwMode="auto">
            <a:xfrm>
              <a:off x="5410200" y="4724400"/>
              <a:ext cx="1554480" cy="1371600"/>
            </a:xfrm>
            <a:prstGeom prst="flowChartAlternateProcess">
              <a:avLst/>
            </a:prstGeom>
            <a:solidFill>
              <a:srgbClr val="CCFFCC"/>
            </a:solidFill>
            <a:ln w="9525">
              <a:solidFill>
                <a:schemeClr val="tx1"/>
              </a:solidFill>
              <a:miter lim="800000"/>
              <a:headEnd/>
              <a:tailEnd/>
            </a:ln>
            <a:effectLst/>
          </p:spPr>
          <p:txBody>
            <a:bodyPr wrap="none" anchor="ctr">
              <a:prstTxWarp prst="textNoShape">
                <a:avLst/>
              </a:prstTxWarp>
            </a:bodyPr>
            <a:lstStyle/>
            <a:p>
              <a:endParaRPr lang="en-US" sz="2800" b="1">
                <a:latin typeface="Arial"/>
                <a:cs typeface="Arial"/>
              </a:endParaRPr>
            </a:p>
          </p:txBody>
        </p:sp>
        <p:sp>
          <p:nvSpPr>
            <p:cNvPr id="19" name="Text Box 18"/>
            <p:cNvSpPr txBox="1">
              <a:spLocks noChangeArrowheads="1"/>
            </p:cNvSpPr>
            <p:nvPr/>
          </p:nvSpPr>
          <p:spPr bwMode="auto">
            <a:xfrm>
              <a:off x="5532120" y="4724400"/>
              <a:ext cx="1554480" cy="132343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600" b="1" dirty="0">
                  <a:latin typeface="Arial"/>
                  <a:cs typeface="Arial"/>
                </a:rPr>
                <a:t>Analyze runtime relationships of program entities</a:t>
              </a:r>
            </a:p>
          </p:txBody>
        </p:sp>
        <p:sp>
          <p:nvSpPr>
            <p:cNvPr id="20" name="Line 19"/>
            <p:cNvSpPr>
              <a:spLocks noChangeShapeType="1"/>
            </p:cNvSpPr>
            <p:nvPr/>
          </p:nvSpPr>
          <p:spPr bwMode="auto">
            <a:xfrm>
              <a:off x="4800600" y="5410200"/>
              <a:ext cx="640080" cy="0"/>
            </a:xfrm>
            <a:prstGeom prst="line">
              <a:avLst/>
            </a:prstGeom>
            <a:noFill/>
            <a:ln w="19050" cap="flat" cmpd="sng" algn="ctr">
              <a:solidFill>
                <a:schemeClr val="tx1"/>
              </a:solidFill>
              <a:prstDash val="solid"/>
              <a:round/>
              <a:headEnd type="none" w="med" len="med"/>
              <a:tailEnd type="triangle" w="lg" len="lg"/>
            </a:ln>
            <a:effectLst/>
          </p:spPr>
          <p:txBody>
            <a:bodyPr>
              <a:prstTxWarp prst="textNoShape">
                <a:avLst/>
              </a:prstTxWarp>
            </a:bodyPr>
            <a:lstStyle/>
            <a:p>
              <a:endParaRPr lang="en-US" sz="2800" b="1">
                <a:latin typeface="Arial"/>
                <a:cs typeface="Arial"/>
              </a:endParaRPr>
            </a:p>
          </p:txBody>
        </p:sp>
      </p:grpSp>
      <p:sp>
        <p:nvSpPr>
          <p:cNvPr id="21" name="AutoShape 20"/>
          <p:cNvSpPr>
            <a:spLocks noChangeArrowheads="1"/>
          </p:cNvSpPr>
          <p:nvPr/>
        </p:nvSpPr>
        <p:spPr bwMode="auto">
          <a:xfrm>
            <a:off x="2895600" y="4038600"/>
            <a:ext cx="4191000" cy="2514600"/>
          </a:xfrm>
          <a:prstGeom prst="flowChartAlternateProcess">
            <a:avLst/>
          </a:prstGeom>
          <a:noFill/>
          <a:ln w="9525">
            <a:solidFill>
              <a:schemeClr val="tx1"/>
            </a:solidFill>
            <a:miter lim="800000"/>
            <a:headEnd/>
            <a:tailEnd/>
          </a:ln>
          <a:effectLst/>
        </p:spPr>
        <p:txBody>
          <a:bodyPr wrap="none" anchor="ctr">
            <a:prstTxWarp prst="textNoShape">
              <a:avLst/>
            </a:prstTxWarp>
          </a:bodyPr>
          <a:lstStyle/>
          <a:p>
            <a:endParaRPr lang="en-US" sz="2800" b="1">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47240</TotalTime>
  <Words>1866</Words>
  <Application>Microsoft Office PowerPoint</Application>
  <PresentationFormat>On-screen Show (4:3)</PresentationFormat>
  <Paragraphs>369</Paragraphs>
  <Slides>21</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Document</vt:lpstr>
      <vt:lpstr>ClipArt</vt:lpstr>
      <vt:lpstr>Software Maintenance and Evolution CSSE 575: Session 5, Part 3  Software Change Impact Analysis</vt:lpstr>
      <vt:lpstr>Software Change</vt:lpstr>
      <vt:lpstr>Software Change Impact Analysis</vt:lpstr>
      <vt:lpstr>Software Change Impact Analysis Approaches</vt:lpstr>
      <vt:lpstr>Impact Analysis is Iterative</vt:lpstr>
      <vt:lpstr>Traceability View of Life Cycle Objects</vt:lpstr>
      <vt:lpstr>Static Impact Analysis</vt:lpstr>
      <vt:lpstr>Structure and Semantics in Impact Analysis</vt:lpstr>
      <vt:lpstr>Dynamic Impact Analysis</vt:lpstr>
      <vt:lpstr>Change Histories for Impact Analysis</vt:lpstr>
      <vt:lpstr>Application of Impact Analysis</vt:lpstr>
      <vt:lpstr>Inside &amp; Outside Impacts Collide - Dates with Disaster</vt:lpstr>
      <vt:lpstr>Key Year 2000 Compliance Activities</vt:lpstr>
      <vt:lpstr>Date Conversion Approaches</vt:lpstr>
      <vt:lpstr>Where is Impact Analysis going?</vt:lpstr>
      <vt:lpstr>Ryder &amp; Tip Article – on Impacts</vt:lpstr>
      <vt:lpstr>Article - What are “atomic changes”?</vt:lpstr>
      <vt:lpstr>Software Impact Analysis Virtual Environment (SIAVE)</vt:lpstr>
      <vt:lpstr>    DOCTemplate</vt:lpstr>
      <vt:lpstr>The SIAVE Prototype </vt:lpstr>
      <vt:lpstr>Assignment and Milestone Reminders</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Windows User</cp:lastModifiedBy>
  <cp:revision>178</cp:revision>
  <cp:lastPrinted>2010-05-13T14:23:20Z</cp:lastPrinted>
  <dcterms:created xsi:type="dcterms:W3CDTF">2010-05-10T02:14:26Z</dcterms:created>
  <dcterms:modified xsi:type="dcterms:W3CDTF">2014-01-15T18:17:24Z</dcterms:modified>
</cp:coreProperties>
</file>