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44"/>
  </p:notesMasterIdLst>
  <p:handoutMasterIdLst>
    <p:handoutMasterId r:id="rId45"/>
  </p:handoutMasterIdLst>
  <p:sldIdLst>
    <p:sldId id="259" r:id="rId2"/>
    <p:sldId id="751" r:id="rId3"/>
    <p:sldId id="752" r:id="rId4"/>
    <p:sldId id="753" r:id="rId5"/>
    <p:sldId id="754" r:id="rId6"/>
    <p:sldId id="755" r:id="rId7"/>
    <p:sldId id="730" r:id="rId8"/>
    <p:sldId id="762" r:id="rId9"/>
    <p:sldId id="734" r:id="rId10"/>
    <p:sldId id="765" r:id="rId11"/>
    <p:sldId id="735" r:id="rId12"/>
    <p:sldId id="766" r:id="rId13"/>
    <p:sldId id="767" r:id="rId14"/>
    <p:sldId id="763" r:id="rId15"/>
    <p:sldId id="737" r:id="rId16"/>
    <p:sldId id="738" r:id="rId17"/>
    <p:sldId id="739" r:id="rId18"/>
    <p:sldId id="736" r:id="rId19"/>
    <p:sldId id="759" r:id="rId20"/>
    <p:sldId id="760" r:id="rId21"/>
    <p:sldId id="742" r:id="rId22"/>
    <p:sldId id="743" r:id="rId23"/>
    <p:sldId id="744" r:id="rId24"/>
    <p:sldId id="745" r:id="rId25"/>
    <p:sldId id="746" r:id="rId26"/>
    <p:sldId id="747" r:id="rId27"/>
    <p:sldId id="748" r:id="rId28"/>
    <p:sldId id="750" r:id="rId29"/>
    <p:sldId id="756" r:id="rId30"/>
    <p:sldId id="757" r:id="rId31"/>
    <p:sldId id="758" r:id="rId32"/>
    <p:sldId id="761" r:id="rId33"/>
    <p:sldId id="764" r:id="rId34"/>
    <p:sldId id="768" r:id="rId35"/>
    <p:sldId id="769" r:id="rId36"/>
    <p:sldId id="773" r:id="rId37"/>
    <p:sldId id="774" r:id="rId38"/>
    <p:sldId id="775" r:id="rId39"/>
    <p:sldId id="776" r:id="rId40"/>
    <p:sldId id="770" r:id="rId41"/>
    <p:sldId id="771" r:id="rId42"/>
    <p:sldId id="772" r:id="rId43"/>
  </p:sldIdLst>
  <p:sldSz cx="9144000" cy="6858000" type="screen4x3"/>
  <p:notesSz cx="7315200" cy="9601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1015" autoAdjust="0"/>
  </p:normalViewPr>
  <p:slideViewPr>
    <p:cSldViewPr>
      <p:cViewPr>
        <p:scale>
          <a:sx n="44" d="100"/>
          <a:sy n="44" d="100"/>
        </p:scale>
        <p:origin x="-139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36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210A6-499B-2A44-949D-F19C77BA9957}" type="slidenum">
              <a:rPr lang="en-US"/>
              <a:pPr/>
              <a:t>11</a:t>
            </a:fld>
            <a:endParaRPr lang="en-US"/>
          </a:p>
        </p:txBody>
      </p:sp>
      <p:sp>
        <p:nvSpPr>
          <p:cNvPr id="86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static model visualizations that help</a:t>
            </a:r>
            <a:r>
              <a:rPr lang="en-US" baseline="0" dirty="0" smtClean="0"/>
              <a:t> with understanding a software code base?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Stanislaw </a:t>
            </a:r>
            <a:r>
              <a:rPr lang="en-US" dirty="0" err="1" smtClean="0"/>
              <a:t>Jarzabek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i="1" baseline="0" dirty="0" smtClean="0"/>
              <a:t>Effective Software Maintenance and Evolution:  A Reuse-Based Approach.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Auerbach</a:t>
            </a:r>
            <a:r>
              <a:rPr lang="en-US" baseline="0" dirty="0" smtClean="0"/>
              <a:t>, 2007, ISBN 0-8493-3592-2.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26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Jarzabek’s</a:t>
            </a:r>
            <a:r>
              <a:rPr lang="en-US" dirty="0" smtClean="0"/>
              <a:t>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“The </a:t>
            </a:r>
            <a:r>
              <a:rPr lang="en-US" dirty="0" err="1" smtClean="0"/>
              <a:t>Rigi</a:t>
            </a:r>
            <a:r>
              <a:rPr lang="en-US" dirty="0" smtClean="0"/>
              <a:t> Reverse Engineering </a:t>
            </a:r>
            <a:r>
              <a:rPr lang="en-US" dirty="0" err="1" smtClean="0"/>
              <a:t>Environnment</a:t>
            </a:r>
            <a:r>
              <a:rPr lang="en-US" baseline="0" dirty="0" smtClean="0"/>
              <a:t>,” by </a:t>
            </a:r>
            <a:r>
              <a:rPr lang="en-US" baseline="0" dirty="0" err="1" smtClean="0"/>
              <a:t>Holger</a:t>
            </a:r>
            <a:r>
              <a:rPr lang="en-US" baseline="0" dirty="0" smtClean="0"/>
              <a:t> M. </a:t>
            </a:r>
            <a:r>
              <a:rPr lang="en-US" baseline="0" dirty="0" err="1" smtClean="0"/>
              <a:t>Kienle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Hausi</a:t>
            </a:r>
            <a:r>
              <a:rPr lang="en-US" baseline="0" dirty="0" smtClean="0"/>
              <a:t> A. Muller, “rigi-wasdett2008-paper06.pdf” under Resources on the course web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6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48F1-A00A-CB4B-AC68-6A2E59B9D267}" type="slidenum">
              <a:rPr lang="en-US"/>
              <a:pPr/>
              <a:t>15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 nodes except classes, methods, constructors and typecasts have been filtered out and a layout algorithm applied.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387E9-D173-7247-9B18-9671C7C8C46B}" type="slidenum">
              <a:rPr lang="en-US"/>
              <a:pPr/>
              <a:t>16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Methods are collapsed into their classes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All the casts inside a class are attached to that class…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D83AAA-017E-DD4C-9E67-F9B865A77DA8}" type="slidenum">
              <a:rPr lang="en-US"/>
              <a:pPr/>
              <a:t>17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…but a class node can be opened to show the members inside with their cast nodes attached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11F28-BD93-DD4C-962F-178ED9719E2F}" type="slidenum">
              <a:rPr lang="en-US"/>
              <a:pPr/>
              <a:t>18</a:t>
            </a:fld>
            <a:endParaRPr lang="en-US"/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some dynamic model visualizations that help</a:t>
            </a:r>
            <a:r>
              <a:rPr lang="en-US" baseline="0" dirty="0" smtClean="0"/>
              <a:t> with understanding a software code base?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Visualizations are often built</a:t>
            </a:r>
            <a:r>
              <a:rPr lang="en-US" baseline="0" dirty="0" smtClean="0"/>
              <a:t> into the software environment – </a:t>
            </a:r>
            <a:r>
              <a:rPr lang="en-US" baseline="0" dirty="0" err="1" smtClean="0"/>
              <a:t>jGRASP</a:t>
            </a:r>
            <a:r>
              <a:rPr lang="en-US" baseline="0" dirty="0" smtClean="0"/>
              <a:t> is an IDE that exemplifies this.</a:t>
            </a:r>
          </a:p>
          <a:p>
            <a:pPr marL="171450" indent="-171450">
              <a:buFont typeface="Wingdings"/>
              <a:buChar char="à"/>
            </a:pPr>
            <a:r>
              <a:rPr lang="en-US" dirty="0" smtClean="0"/>
              <a:t>See tutorial on </a:t>
            </a:r>
            <a:r>
              <a:rPr lang="en-US" dirty="0" err="1" smtClean="0"/>
              <a:t>jGrasp</a:t>
            </a:r>
            <a:r>
              <a:rPr lang="en-US" dirty="0" smtClean="0"/>
              <a:t> out under Resources.</a:t>
            </a:r>
          </a:p>
          <a:p>
            <a:pPr marL="171450" indent="-171450">
              <a:buFont typeface="Wingdings"/>
              <a:buChar char="à"/>
            </a:pPr>
            <a:r>
              <a:rPr lang="en-US" dirty="0" smtClean="0"/>
              <a:t>It’s an open-source competitor</a:t>
            </a:r>
            <a:r>
              <a:rPr lang="en-US" baseline="0" dirty="0" smtClean="0"/>
              <a:t> of Eclipse, which also has plug-in tools for UML creation from code,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three applications of Reversing?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3D17D-B9A6-8F46-A0A5-47A1FCEE5A2A}" type="slidenum">
              <a:rPr lang="en-US"/>
              <a:pPr/>
              <a:t>2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you start when</a:t>
            </a:r>
            <a:r>
              <a:rPr lang="en-US" baseline="0" dirty="0" smtClean="0"/>
              <a:t> reverse engineering a tangible product like a mechanical pencil? [[by examining the structure and operation of the pencil]]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really need to have</a:t>
            </a:r>
            <a:r>
              <a:rPr lang="en-US" baseline="0" dirty="0" smtClean="0"/>
              <a:t> good patterns at the lower levels to identify and extract.</a:t>
            </a:r>
          </a:p>
          <a:p>
            <a:r>
              <a:rPr lang="en-US" baseline="0" dirty="0" smtClean="0"/>
              <a:t>Where do you get the best traction for reversing? [[In small simple situations… the larger more sophisticated situations can become untenable]]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True or </a:t>
            </a:r>
            <a:r>
              <a:rPr lang="en-US" b="1" baseline="0" dirty="0" smtClean="0"/>
              <a:t>False</a:t>
            </a:r>
            <a:r>
              <a:rPr lang="en-US" baseline="0" dirty="0" smtClean="0"/>
              <a:t>: The results from the </a:t>
            </a:r>
            <a:r>
              <a:rPr lang="en-US" baseline="0" dirty="0" err="1" smtClean="0"/>
              <a:t>decompiler</a:t>
            </a:r>
            <a:r>
              <a:rPr lang="en-US" baseline="0" dirty="0" smtClean="0"/>
              <a:t> are readily readable for use in other programs.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OllyDbg</a:t>
            </a:r>
            <a:r>
              <a:rPr lang="en-US" dirty="0" smtClean="0"/>
              <a:t> is a 32-bit</a:t>
            </a:r>
            <a:r>
              <a:rPr lang="en-US" baseline="0" dirty="0" smtClean="0"/>
              <a:t> assembler level analyzing debugger for Microsoft Windows.  See http://www.ollydbg.de/.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9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Exposed software interfaces allows development of interoperable software that runs on the platform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Advantage: increases sales penetration on platform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Disadvantage: if the competition offers a product on the same platform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Legal case: Sega vs. Accolade </a:t>
            </a:r>
            <a:r>
              <a:rPr lang="en-US" baseline="0" dirty="0" smtClean="0"/>
              <a:t> -- </a:t>
            </a:r>
            <a:r>
              <a:rPr lang="en-US" dirty="0" smtClean="0"/>
              <a:t>Ruled in favor of Accolade as they did not violate code copyright of Sega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Competition benefited market customers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Court essentially authorized reversing for the purpose of interoperability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legal</a:t>
            </a:r>
            <a:r>
              <a:rPr lang="en-US" baseline="0" dirty="0" smtClean="0"/>
              <a:t> from the perspective of competition for doing Reversing?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Some have claimed that intermediate copies during RE </a:t>
            </a:r>
            <a:r>
              <a:rPr lang="en-US" dirty="0" err="1" smtClean="0"/>
              <a:t>decompilation</a:t>
            </a:r>
            <a:r>
              <a:rPr lang="en-US" dirty="0" smtClean="0"/>
              <a:t> violates copyright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These claims have not held in court because intermediate copies are created when a program is installed from a CD onto a hard disk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Paper is “revEngToolp125-merdes.pdf” under Resources</a:t>
            </a:r>
            <a:r>
              <a:rPr lang="en-US" baseline="0" dirty="0" smtClean="0"/>
              <a:t> on course web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62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</a:t>
            </a:r>
            <a:r>
              <a:rPr lang="en-US" baseline="0" dirty="0" smtClean="0"/>
              <a:t> image from http://programmer.97things.oreilly.com/wiki/index.php/Matthias_Merdes.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51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were optional reading – see schedule for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85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 picture from http://www.users.muohio.edu/gannodg/Site/Welcome.html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9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E438E-5900-8245-B0B9-77B89697C528}" type="slidenum">
              <a:rPr lang="en-US"/>
              <a:pPr/>
              <a:t>3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take it apart, like in the “secrets of the universe” joke (prior</a:t>
            </a:r>
            <a:r>
              <a:rPr lang="en-US" baseline="0" dirty="0" smtClean="0"/>
              <a:t> lecture)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http://www.lyee-project.soft.iwate-pu.ac.jp/somet_05/PresenSlides/sep28_M.Graham.pdf</a:t>
            </a:r>
          </a:p>
          <a:p>
            <a:r>
              <a:rPr lang="en-US" dirty="0" smtClean="0"/>
              <a:t>Author picture from</a:t>
            </a:r>
            <a:r>
              <a:rPr lang="en-US" baseline="0" dirty="0" smtClean="0"/>
              <a:t> http://arnetminer.org/person/-/806660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24D20-5029-6642-9DF9-4D44EE1BD8BA}" type="slidenum">
              <a:rPr lang="en-US"/>
              <a:pPr/>
              <a:t>4</a:t>
            </a:fld>
            <a:endParaRPr lang="en-US"/>
          </a:p>
        </p:txBody>
      </p:sp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04FAF-1DEA-4441-9EE5-3BB05F1687F7}" type="slidenum">
              <a:rPr lang="en-US"/>
              <a:pPr/>
              <a:t>5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63DA4-18D2-B345-8B71-959A95D77EE9}" type="slidenum">
              <a:rPr lang="en-US"/>
              <a:pPr/>
              <a:t>6</a:t>
            </a:fld>
            <a:endParaRPr lang="en-US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are software and tangible products similar in trying to glean the properties that will enable you to forward engineer the product? [[there is an underlying assumption that your information will be abstract and often incomplete. However, the amount of measurable information on a hard product will probably be higher]].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D99F3-47C2-4D43-8947-111FEECF9EA7}" type="slidenum">
              <a:rPr lang="en-US"/>
              <a:pPr/>
              <a:t>7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was introduced at end of prior slide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ACCC6-B92B-5749-BC6F-39B565196570}" type="slidenum">
              <a:rPr lang="en-US"/>
              <a:pPr/>
              <a:t>9</a:t>
            </a:fld>
            <a:endParaRPr lang="en-US"/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Visualizing software artifacts and elements </a:t>
            </a:r>
            <a:r>
              <a:rPr lang="en-US" baseline="0" dirty="0" smtClean="0"/>
              <a:t>are critical to </a:t>
            </a:r>
            <a:r>
              <a:rPr lang="en-US" dirty="0" smtClean="0"/>
              <a:t>Program Understanding.</a:t>
            </a:r>
            <a:r>
              <a:rPr lang="en-US" baseline="0" dirty="0" smtClean="0"/>
              <a:t> What are examples of helpful dynamic views? [[events and sequencing]]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9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0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342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0"/>
            <a:ext cx="6375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5, Part </a:t>
            </a: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2</a:t>
            </a:r>
            <a: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Reverse Engineering Tools and Techniques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33800"/>
            <a:ext cx="64008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Cell: (937) 657-3885</a:t>
            </a:r>
            <a:br>
              <a:rPr lang="en-US" sz="2400" dirty="0">
                <a:ea typeface="ＭＳ Ｐゴシック"/>
                <a:cs typeface="ＭＳ Ｐゴシック"/>
              </a:rPr>
            </a:br>
            <a:r>
              <a:rPr lang="en-US" sz="24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2" y="754940"/>
            <a:ext cx="2179637" cy="267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5301" y="3429000"/>
            <a:ext cx="23748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Above</a:t>
            </a:r>
            <a:r>
              <a:rPr lang="en-US" sz="1400" dirty="0" smtClean="0"/>
              <a:t> – Things to do while reverse-engineering your mechanical pencil.  </a:t>
            </a:r>
            <a:r>
              <a:rPr lang="en-US" sz="1400" dirty="0"/>
              <a:t>From http://</a:t>
            </a:r>
            <a:r>
              <a:rPr lang="en-US" sz="1400" dirty="0" smtClean="0"/>
              <a:t>gmbhnews.com/view/DavesMechanicalPencils.html.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gaining “views” is a goal…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Like what you do during normal maintenance</a:t>
            </a:r>
          </a:p>
          <a:p>
            <a:r>
              <a:rPr lang="en-US" dirty="0" smtClean="0"/>
              <a:t>Only more so</a:t>
            </a:r>
          </a:p>
          <a:p>
            <a:r>
              <a:rPr lang="en-US" dirty="0" smtClean="0"/>
              <a:t>If you’re trying to redo a whole system, it’s impossible to keep all the relationships in your head!</a:t>
            </a:r>
          </a:p>
          <a:p>
            <a:pPr lvl="1"/>
            <a:r>
              <a:rPr lang="en-US" dirty="0" smtClean="0"/>
              <a:t>Or even, say, recovering “what a component does”</a:t>
            </a:r>
          </a:p>
          <a:p>
            <a:r>
              <a:rPr lang="en-US" dirty="0" smtClean="0"/>
              <a:t>If you’re holding the source code –</a:t>
            </a:r>
          </a:p>
          <a:p>
            <a:pPr lvl="1"/>
            <a:r>
              <a:rPr lang="en-US" dirty="0" smtClean="0"/>
              <a:t>Automation of design recovery, etc., is wonderful!</a:t>
            </a:r>
          </a:p>
          <a:p>
            <a:pPr lvl="1"/>
            <a:r>
              <a:rPr lang="en-US" dirty="0" smtClean="0"/>
              <a:t>Over time, the documented design tends to become disconnected from the actual code.</a:t>
            </a:r>
          </a:p>
          <a:p>
            <a:pPr lvl="1"/>
            <a:r>
              <a:rPr lang="en-US" dirty="0" smtClean="0"/>
              <a:t>See the tools described next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Visualizing Static Models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14450"/>
            <a:ext cx="4876800" cy="46291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Examine static structure</a:t>
            </a:r>
            <a:r>
              <a:rPr lang="en-US" dirty="0"/>
              <a:t>, architecture </a:t>
            </a:r>
            <a:endParaRPr lang="en-US" sz="3200" dirty="0" smtClean="0"/>
          </a:p>
          <a:p>
            <a:pPr lvl="1"/>
            <a:r>
              <a:rPr lang="en-US" dirty="0" smtClean="0"/>
              <a:t>Relationships between software artifacts</a:t>
            </a:r>
            <a:r>
              <a:rPr lang="fi-FI" dirty="0" smtClean="0"/>
              <a:t/>
            </a:r>
            <a:br>
              <a:rPr lang="fi-FI" dirty="0" smtClean="0"/>
            </a:br>
            <a:endParaRPr lang="en-US" sz="2800" dirty="0" smtClean="0"/>
          </a:p>
          <a:p>
            <a:pPr>
              <a:buNone/>
            </a:pPr>
            <a:r>
              <a:rPr lang="en-US" dirty="0" smtClean="0"/>
              <a:t>	Visualization</a:t>
            </a:r>
            <a:r>
              <a:rPr lang="en-US" dirty="0"/>
              <a:t>:</a:t>
            </a:r>
            <a:endParaRPr lang="en-US" sz="3200" dirty="0" smtClean="0"/>
          </a:p>
          <a:p>
            <a:pPr lvl="1"/>
            <a:r>
              <a:rPr lang="fi-FI" dirty="0" err="1"/>
              <a:t>C</a:t>
            </a:r>
            <a:r>
              <a:rPr lang="fi-FI" dirty="0" err="1" smtClean="0"/>
              <a:t>lass</a:t>
            </a:r>
            <a:r>
              <a:rPr lang="fi-FI" dirty="0" smtClean="0"/>
              <a:t> </a:t>
            </a:r>
            <a:r>
              <a:rPr lang="fi-FI" dirty="0" err="1"/>
              <a:t>diagrams</a:t>
            </a:r>
            <a:endParaRPr lang="en-US" dirty="0" smtClean="0"/>
          </a:p>
          <a:p>
            <a:pPr lvl="1"/>
            <a:r>
              <a:rPr lang="fi-FI" dirty="0" err="1" smtClean="0"/>
              <a:t>Hierarchical</a:t>
            </a:r>
            <a:r>
              <a:rPr lang="fi-FI" dirty="0" smtClean="0"/>
              <a:t> </a:t>
            </a:r>
            <a:r>
              <a:rPr lang="fi-FI" dirty="0" err="1" smtClean="0"/>
              <a:t>graphs</a:t>
            </a:r>
            <a:endParaRPr lang="fi-FI" dirty="0" smtClean="0"/>
          </a:p>
          <a:p>
            <a:pPr lvl="1"/>
            <a:r>
              <a:rPr lang="fi-FI" dirty="0" err="1" smtClean="0"/>
              <a:t>Program</a:t>
            </a:r>
            <a:r>
              <a:rPr lang="fi-FI" dirty="0" smtClean="0"/>
              <a:t> </a:t>
            </a:r>
            <a:r>
              <a:rPr lang="fi-FI" dirty="0" err="1" smtClean="0"/>
              <a:t>Dependence</a:t>
            </a:r>
            <a:r>
              <a:rPr lang="fi-FI" dirty="0" smtClean="0"/>
              <a:t> </a:t>
            </a:r>
            <a:r>
              <a:rPr lang="fi-FI" dirty="0" err="1" smtClean="0"/>
              <a:t>Graphs</a:t>
            </a:r>
            <a:r>
              <a:rPr lang="fi-FI" dirty="0" smtClean="0"/>
              <a:t> (PDG)</a:t>
            </a:r>
            <a:endParaRPr lang="en-US" dirty="0"/>
          </a:p>
        </p:txBody>
      </p:sp>
      <p:pic>
        <p:nvPicPr>
          <p:cNvPr id="849924" name="Picture 4" descr="rigi1"/>
          <p:cNvPicPr>
            <a:picLocks noChangeAspect="1" noChangeArrowheads="1"/>
          </p:cNvPicPr>
          <p:nvPr/>
        </p:nvPicPr>
        <p:blipFill>
          <a:blip r:embed="rId3"/>
          <a:srcRect l="3334" t="10747" r="10001" b="21495"/>
          <a:stretch>
            <a:fillRect/>
          </a:stretch>
        </p:blipFill>
        <p:spPr bwMode="auto">
          <a:xfrm>
            <a:off x="5257800" y="1861523"/>
            <a:ext cx="3124200" cy="227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49925" name="Picture 5" descr="rigi2"/>
          <p:cNvPicPr>
            <a:picLocks noChangeAspect="1" noChangeArrowheads="1"/>
          </p:cNvPicPr>
          <p:nvPr/>
        </p:nvPicPr>
        <p:blipFill>
          <a:blip r:embed="rId4"/>
          <a:srcRect l="2780" t="8471" r="11120" b="19765"/>
          <a:stretch>
            <a:fillRect/>
          </a:stretch>
        </p:blipFill>
        <p:spPr bwMode="auto">
          <a:xfrm>
            <a:off x="6477000" y="3766523"/>
            <a:ext cx="2190087" cy="17960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tool (or human) uses </a:t>
            </a:r>
            <a:r>
              <a:rPr lang="en-US" dirty="0" err="1" smtClean="0"/>
              <a:t>heurstics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H-1 : A globally declared data structure, say DS-X, directly referred to by two or more procedural modules is considered a possible element of data representation for some program object X.</a:t>
            </a:r>
          </a:p>
          <a:p>
            <a:r>
              <a:rPr lang="en-US" dirty="0" smtClean="0"/>
              <a:t>H-2 : Any procedural module that uses or modifies DS-X should be considered a candidate method for object X.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operations to apply them…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O-1 : Apply rule H-1 to find candidate data representations for objects.</a:t>
            </a:r>
          </a:p>
          <a:p>
            <a:r>
              <a:rPr lang="en-US" dirty="0" smtClean="0"/>
              <a:t>O-2 : A domain expert examines candidates, selects one of the data representations, say, DS-X, and decides whether or not it forms a basis for a sound object.  To help in making the decision, the domain expert views procedural modules that refer to DS-X (rule H-2).</a:t>
            </a:r>
          </a:p>
          <a:p>
            <a:r>
              <a:rPr lang="en-US" dirty="0" smtClean="0"/>
              <a:t>O-3 : If the domain expert decides that DS-X is not a suitable data representation for some object, he or she repeats step O-2 trying other data.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Rigi</a:t>
            </a:r>
            <a:r>
              <a:rPr lang="en-US" dirty="0" smtClean="0"/>
              <a:t> reconstruction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commonly used research tool: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2" y="2667000"/>
            <a:ext cx="800982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5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dirty="0"/>
              <a:t>Reverse Engineering Tool: </a:t>
            </a:r>
            <a:r>
              <a:rPr lang="en-US" sz="3600" dirty="0" err="1"/>
              <a:t>Rigi</a:t>
            </a:r>
            <a:r>
              <a:rPr lang="en-US" sz="3600" dirty="0"/>
              <a:t> View 1</a:t>
            </a:r>
          </a:p>
        </p:txBody>
      </p:sp>
      <p:sp>
        <p:nvSpPr>
          <p:cNvPr id="842756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5232400"/>
            <a:ext cx="7772400" cy="1016000"/>
          </a:xfrm>
          <a:noFill/>
          <a:ln/>
        </p:spPr>
        <p:txBody>
          <a:bodyPr/>
          <a:lstStyle/>
          <a:p>
            <a:pPr>
              <a:buFont typeface="Wingdings" charset="2"/>
              <a:buNone/>
            </a:pPr>
            <a:endParaRPr lang="en-US" sz="2000" dirty="0"/>
          </a:p>
        </p:txBody>
      </p:sp>
      <p:pic>
        <p:nvPicPr>
          <p:cNvPr id="842755" name="Picture 3" descr="c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196975"/>
            <a:ext cx="8810625" cy="43656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Rigi</a:t>
            </a:r>
            <a:r>
              <a:rPr lang="en-US" dirty="0"/>
              <a:t> View 2: Show</a:t>
            </a:r>
            <a:r>
              <a:rPr lang="en-US" dirty="0" smtClean="0"/>
              <a:t> By </a:t>
            </a:r>
            <a:r>
              <a:rPr lang="en-US" dirty="0"/>
              <a:t>Class</a:t>
            </a:r>
          </a:p>
        </p:txBody>
      </p:sp>
      <p:sp>
        <p:nvSpPr>
          <p:cNvPr id="8448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800600"/>
            <a:ext cx="7924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844804" name="Picture 4" descr="ca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27187"/>
            <a:ext cx="8991600" cy="35544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Rigi</a:t>
            </a:r>
            <a:r>
              <a:rPr lang="en-US" dirty="0"/>
              <a:t> View 2: Show</a:t>
            </a:r>
            <a:r>
              <a:rPr lang="en-US" dirty="0" smtClean="0"/>
              <a:t> By </a:t>
            </a:r>
            <a:r>
              <a:rPr lang="en-US" dirty="0"/>
              <a:t>Class (2)</a:t>
            </a:r>
          </a:p>
        </p:txBody>
      </p:sp>
      <p:pic>
        <p:nvPicPr>
          <p:cNvPr id="846852" name="Picture 4" descr="bezierc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6600"/>
            <a:ext cx="8810625" cy="2870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Visualizing Dynamic Models</a:t>
            </a:r>
          </a:p>
        </p:txBody>
      </p:sp>
      <p:sp>
        <p:nvSpPr>
          <p:cNvPr id="8509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4759325" cy="4987925"/>
          </a:xfrm>
        </p:spPr>
        <p:txBody>
          <a:bodyPr>
            <a:normAutofit fontScale="92500" lnSpcReduction="10000"/>
          </a:bodyPr>
          <a:lstStyle/>
          <a:p>
            <a:pPr marL="469900" indent="-469900"/>
            <a:r>
              <a:rPr lang="en-US" dirty="0" smtClean="0"/>
              <a:t>Examine run</a:t>
            </a:r>
            <a:r>
              <a:rPr lang="en-US" dirty="0"/>
              <a:t>-time behavior of software</a:t>
            </a:r>
            <a:endParaRPr lang="en-US" sz="3200" dirty="0" smtClean="0"/>
          </a:p>
          <a:p>
            <a:pPr marL="908050" lvl="1" indent="-436563"/>
            <a:r>
              <a:rPr lang="en-US" dirty="0"/>
              <a:t>D</a:t>
            </a:r>
            <a:r>
              <a:rPr lang="en-US" dirty="0" smtClean="0"/>
              <a:t>ebugger</a:t>
            </a:r>
            <a:r>
              <a:rPr lang="en-US" dirty="0"/>
              <a:t>, profiler, </a:t>
            </a:r>
            <a:br>
              <a:rPr lang="en-US" dirty="0"/>
            </a:br>
            <a:r>
              <a:rPr lang="en-US" dirty="0"/>
              <a:t>source code </a:t>
            </a:r>
            <a:r>
              <a:rPr lang="en-US" dirty="0" smtClean="0"/>
              <a:t>instrumentation</a:t>
            </a:r>
            <a:br>
              <a:rPr lang="en-US" dirty="0" smtClean="0"/>
            </a:br>
            <a:endParaRPr lang="en-US" sz="2800" dirty="0" smtClean="0"/>
          </a:p>
          <a:p>
            <a:pPr marL="469900" indent="-469900"/>
            <a:r>
              <a:rPr lang="en-US" dirty="0"/>
              <a:t>Visualization:</a:t>
            </a:r>
            <a:endParaRPr lang="en-US" sz="3200" dirty="0" smtClean="0"/>
          </a:p>
          <a:p>
            <a:pPr marL="908050" lvl="1" indent="-436563"/>
            <a:r>
              <a:rPr lang="en-US" dirty="0"/>
              <a:t>S</a:t>
            </a:r>
            <a:r>
              <a:rPr lang="en-US" dirty="0" smtClean="0"/>
              <a:t>cenarios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(sequence </a:t>
            </a:r>
            <a:r>
              <a:rPr lang="en-US" dirty="0" smtClean="0"/>
              <a:t>diagrams, activity diagrams)</a:t>
            </a:r>
            <a:endParaRPr lang="en-US" dirty="0"/>
          </a:p>
          <a:p>
            <a:pPr marL="908050" lvl="1" indent="-436563"/>
            <a:r>
              <a:rPr lang="en-US" dirty="0"/>
              <a:t>State </a:t>
            </a:r>
            <a:r>
              <a:rPr lang="en-US" dirty="0" smtClean="0"/>
              <a:t>diagrams</a:t>
            </a:r>
          </a:p>
          <a:p>
            <a:pPr marL="908050" lvl="1" indent="-436563"/>
            <a:r>
              <a:rPr lang="en-US" dirty="0" smtClean="0"/>
              <a:t>Animations</a:t>
            </a:r>
            <a:endParaRPr lang="en-US" dirty="0"/>
          </a:p>
        </p:txBody>
      </p:sp>
      <p:pic>
        <p:nvPicPr>
          <p:cNvPr id="850948" name="Picture 4" descr="sce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012825"/>
            <a:ext cx="3556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949" name="Picture 5" descr="sced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373820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3800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133600"/>
            <a:ext cx="27336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/>
              <a:t>jGRASP</a:t>
            </a:r>
            <a:r>
              <a:rPr lang="en-US" sz="2200" dirty="0" smtClean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600" dirty="0" smtClean="0"/>
              <a:t>http://</a:t>
            </a:r>
            <a:r>
              <a:rPr lang="en-US" sz="1600" dirty="0" err="1" smtClean="0"/>
              <a:t>www.jgrasp.org</a:t>
            </a:r>
            <a:r>
              <a:rPr lang="en-US" sz="1600" dirty="0" smtClean="0"/>
              <a:t>/</a:t>
            </a:r>
            <a:endParaRPr lang="en-US" sz="2000" dirty="0"/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124200"/>
            <a:ext cx="27241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Control Structure Diagram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UML Class Diagram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57200" y="5029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Data Structure Diagram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533400"/>
          </a:xfrm>
        </p:spPr>
        <p:txBody>
          <a:bodyPr>
            <a:normAutofit fontScale="90000"/>
          </a:bodyPr>
          <a:lstStyle/>
          <a:p>
            <a:r>
              <a:rPr lang="en-GB"/>
              <a:t>Example: Reverse Engineering a Pencil </a:t>
            </a:r>
          </a:p>
        </p:txBody>
      </p:sp>
      <p:pic>
        <p:nvPicPr>
          <p:cNvPr id="793603" name="Picture 3" descr="Pencil2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30275"/>
            <a:ext cx="7162800" cy="55102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jGRASP</a:t>
            </a:r>
            <a:r>
              <a:rPr lang="en-US" dirty="0" smtClean="0"/>
              <a:t>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4500"/>
          <a:stretch>
            <a:fillRect/>
          </a:stretch>
        </p:blipFill>
        <p:spPr bwMode="auto">
          <a:xfrm>
            <a:off x="214037" y="1008927"/>
            <a:ext cx="8777563" cy="523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/>
              <a:t>Reverse Engineering:</a:t>
            </a:r>
            <a:br>
              <a:rPr lang="en-US" sz="4800"/>
            </a:br>
            <a:r>
              <a:rPr lang="en-US" sz="4800"/>
              <a:t>“Reversing”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Realism:  </a:t>
            </a:r>
            <a:r>
              <a:rPr lang="en-US" dirty="0" smtClean="0"/>
              <a:t>“If </a:t>
            </a:r>
            <a:r>
              <a:rPr lang="en-US" dirty="0"/>
              <a:t>you think Reverse Engineering Design from Java is hard, abstracting up from binary is near impossible!”</a:t>
            </a:r>
          </a:p>
          <a:p>
            <a:r>
              <a:rPr lang="en-US" dirty="0"/>
              <a:t>		</a:t>
            </a:r>
            <a:r>
              <a:rPr lang="en-US" i="1" dirty="0"/>
              <a:t>Shawn </a:t>
            </a:r>
            <a:r>
              <a:rPr lang="en-US" i="1" dirty="0" err="1"/>
              <a:t>Bohner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19200" y="152400"/>
            <a:ext cx="6781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Idealism:  </a:t>
            </a:r>
            <a:r>
              <a:rPr lang="en-US" dirty="0" smtClean="0"/>
              <a:t>“Why would anyone want anything besides machine code?”</a:t>
            </a:r>
          </a:p>
          <a:p>
            <a:r>
              <a:rPr lang="en-US" dirty="0" smtClean="0"/>
              <a:t>	</a:t>
            </a:r>
            <a:r>
              <a:rPr lang="en-US" i="1" dirty="0" smtClean="0"/>
              <a:t>John von Neumann, reacting to the first Fortran compiler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Software “Reversing”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8153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Reversing is dissecting a program and examining its </a:t>
            </a:r>
            <a:r>
              <a:rPr lang="en-US" dirty="0" smtClean="0"/>
              <a:t>internals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Common applications of Reversing in the software industry to recover the source code of a program because: </a:t>
            </a:r>
          </a:p>
          <a:p>
            <a:pPr lvl="1"/>
            <a:r>
              <a:rPr lang="en-US" dirty="0"/>
              <a:t>Source code/documentation was lost</a:t>
            </a:r>
          </a:p>
          <a:p>
            <a:pPr lvl="1"/>
            <a:r>
              <a:rPr lang="en-US" dirty="0"/>
              <a:t>Need to find how the program does particular operations</a:t>
            </a:r>
          </a:p>
          <a:p>
            <a:pPr lvl="1"/>
            <a:r>
              <a:rPr lang="en-US" dirty="0"/>
              <a:t>Need to improve the performance of a program</a:t>
            </a:r>
          </a:p>
          <a:p>
            <a:pPr lvl="1"/>
            <a:r>
              <a:rPr lang="en-US" dirty="0"/>
              <a:t>Need to fix a “bug”</a:t>
            </a:r>
          </a:p>
          <a:p>
            <a:pPr lvl="1"/>
            <a:r>
              <a:rPr lang="en-US" dirty="0"/>
              <a:t>Need to identify a security vulnerability / malware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Model of Reversing</a:t>
            </a: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62000" y="912813"/>
            <a:ext cx="7431088" cy="609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7942" name="Rectangle 6"/>
          <p:cNvSpPr>
            <a:spLocks noChangeArrowheads="1"/>
          </p:cNvSpPr>
          <p:nvPr/>
        </p:nvSpPr>
        <p:spPr bwMode="auto">
          <a:xfrm>
            <a:off x="762000" y="914400"/>
            <a:ext cx="4343400" cy="24384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7943" name="Rectangle 7"/>
          <p:cNvSpPr>
            <a:spLocks noChangeArrowheads="1"/>
          </p:cNvSpPr>
          <p:nvPr/>
        </p:nvSpPr>
        <p:spPr bwMode="auto">
          <a:xfrm>
            <a:off x="762000" y="3886200"/>
            <a:ext cx="4343400" cy="2590800"/>
          </a:xfrm>
          <a:prstGeom prst="rect">
            <a:avLst/>
          </a:prstGeom>
          <a:noFill/>
          <a:ln w="19050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7944" name="Text Box 8"/>
          <p:cNvSpPr txBox="1">
            <a:spLocks noChangeArrowheads="1"/>
          </p:cNvSpPr>
          <p:nvPr/>
        </p:nvSpPr>
        <p:spPr bwMode="auto">
          <a:xfrm>
            <a:off x="5410200" y="1495425"/>
            <a:ext cx="3486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Arial" charset="0"/>
              </a:rPr>
              <a:t>Hard, but doable if the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conditions are good.</a:t>
            </a:r>
          </a:p>
        </p:txBody>
      </p:sp>
      <p:sp>
        <p:nvSpPr>
          <p:cNvPr id="807945" name="Text Box 9"/>
          <p:cNvSpPr txBox="1">
            <a:spLocks noChangeArrowheads="1"/>
          </p:cNvSpPr>
          <p:nvPr/>
        </p:nvSpPr>
        <p:spPr bwMode="auto">
          <a:xfrm>
            <a:off x="5426075" y="3660775"/>
            <a:ext cx="37179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66"/>
                </a:solidFill>
                <a:latin typeface="Arial" charset="0"/>
              </a:rPr>
              <a:t>Really hard, and traction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is mostly when small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segments or simple </a:t>
            </a:r>
            <a:br>
              <a:rPr lang="en-US" b="1" dirty="0">
                <a:solidFill>
                  <a:srgbClr val="000066"/>
                </a:solidFill>
                <a:latin typeface="Arial" charset="0"/>
              </a:rPr>
            </a:br>
            <a:r>
              <a:rPr lang="en-US" b="1" dirty="0">
                <a:solidFill>
                  <a:srgbClr val="000066"/>
                </a:solidFill>
                <a:latin typeface="Arial" charset="0"/>
              </a:rPr>
              <a:t>situations are attempted.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9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r>
              <a:rPr lang="en-US" dirty="0"/>
              <a:t>Hex Editors</a:t>
            </a:r>
          </a:p>
        </p:txBody>
      </p:sp>
      <p:sp>
        <p:nvSpPr>
          <p:cNvPr id="809987" name="Text Box 3"/>
          <p:cNvSpPr txBox="1">
            <a:spLocks noChangeArrowheads="1"/>
          </p:cNvSpPr>
          <p:nvPr/>
        </p:nvSpPr>
        <p:spPr bwMode="auto">
          <a:xfrm>
            <a:off x="609600" y="1527175"/>
            <a:ext cx="762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2438" indent="-4524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Hex editors read executing programs from RAM</a:t>
            </a:r>
          </a:p>
          <a:p>
            <a:pPr marL="452438" indent="-4524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Display their contents in hexadecimal code</a:t>
            </a:r>
          </a:p>
          <a:p>
            <a:pPr marL="452438" indent="-4524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Enable the editing of the running hexadecimal code</a:t>
            </a:r>
          </a:p>
        </p:txBody>
      </p:sp>
      <p:graphicFrame>
        <p:nvGraphicFramePr>
          <p:cNvPr id="809988" name="Group 4"/>
          <p:cNvGraphicFramePr>
            <a:graphicFrameLocks noGrp="1"/>
          </p:cNvGraphicFramePr>
          <p:nvPr/>
        </p:nvGraphicFramePr>
        <p:xfrm>
          <a:off x="762000" y="3810000"/>
          <a:ext cx="8245475" cy="1579564"/>
        </p:xfrm>
        <a:graphic>
          <a:graphicData uri="http://schemas.openxmlformats.org/drawingml/2006/table">
            <a:tbl>
              <a:tblPr/>
              <a:tblGrid>
                <a:gridCol w="2327275"/>
                <a:gridCol w="1976438"/>
                <a:gridCol w="1970087"/>
                <a:gridCol w="1971675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Hex Editors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 Editor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Recovery Tools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RAM</a:t>
                      </a:r>
                    </a:p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Disassembler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WinHex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Tsearch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0005" name="Line 21"/>
          <p:cNvSpPr>
            <a:spLocks noChangeShapeType="1"/>
          </p:cNvSpPr>
          <p:nvPr/>
        </p:nvSpPr>
        <p:spPr bwMode="auto">
          <a:xfrm flipV="1">
            <a:off x="1219200" y="4592638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Hex Editors: </a:t>
            </a:r>
            <a:r>
              <a:rPr lang="en-US" dirty="0" err="1"/>
              <a:t>WinHex</a:t>
            </a:r>
            <a:endParaRPr lang="en-US" dirty="0"/>
          </a:p>
        </p:txBody>
      </p:sp>
      <p:pic>
        <p:nvPicPr>
          <p:cNvPr id="811011" name="Picture 3" descr="winhe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685800"/>
            <a:ext cx="7772400" cy="58293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/>
              <a:t>Decompilers</a:t>
            </a: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7391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515938" indent="-5159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Decompile a binary programs into readable source </a:t>
            </a:r>
            <a:r>
              <a:rPr lang="en-US" sz="2800" b="1" dirty="0" smtClean="0">
                <a:latin typeface="Arial" charset="0"/>
                <a:ea typeface="Arial" charset="0"/>
                <a:cs typeface="Arial" charset="0"/>
              </a:rPr>
              <a:t>code</a:t>
            </a:r>
            <a:br>
              <a:rPr lang="en-US" sz="28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2800" b="1" dirty="0" smtClean="0">
              <a:latin typeface="Arial" charset="0"/>
              <a:ea typeface="Arial" charset="0"/>
              <a:cs typeface="Arial" charset="0"/>
            </a:endParaRPr>
          </a:p>
          <a:p>
            <a:pPr marL="515938" indent="-5159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Replace all binary code that could not be decompiled with assembly code</a:t>
            </a:r>
          </a:p>
          <a:p>
            <a:pPr marL="515938" indent="-515938" eaLnBrk="1" hangingPunct="1">
              <a:spcBef>
                <a:spcPct val="50000"/>
              </a:spcBef>
              <a:buClr>
                <a:srgbClr val="CC3300"/>
              </a:buClr>
              <a:buFont typeface="Wingdings" charset="2"/>
              <a:buChar char="v"/>
            </a:pPr>
            <a:endParaRPr lang="en-US" sz="28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2036" name="Rectangle 4"/>
          <p:cNvSpPr>
            <a:spLocks noChangeArrowheads="1"/>
          </p:cNvSpPr>
          <p:nvPr/>
        </p:nvSpPr>
        <p:spPr bwMode="auto">
          <a:xfrm>
            <a:off x="3352800" y="4800600"/>
            <a:ext cx="2286000" cy="1066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3841750" y="5157788"/>
            <a:ext cx="167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Decompiler</a:t>
            </a:r>
          </a:p>
        </p:txBody>
      </p:sp>
      <p:sp>
        <p:nvSpPr>
          <p:cNvPr id="812038" name="Oval 6"/>
          <p:cNvSpPr>
            <a:spLocks noChangeArrowheads="1"/>
          </p:cNvSpPr>
          <p:nvPr/>
        </p:nvSpPr>
        <p:spPr bwMode="auto">
          <a:xfrm>
            <a:off x="990600" y="4876800"/>
            <a:ext cx="1676400" cy="9906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39" name="Text Box 7"/>
          <p:cNvSpPr txBox="1">
            <a:spLocks noChangeArrowheads="1"/>
          </p:cNvSpPr>
          <p:nvPr/>
        </p:nvSpPr>
        <p:spPr bwMode="auto">
          <a:xfrm>
            <a:off x="1174750" y="5157788"/>
            <a:ext cx="1647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Executable</a:t>
            </a:r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>
            <a:off x="2667000" y="53340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41" name="Oval 9"/>
          <p:cNvSpPr>
            <a:spLocks noChangeArrowheads="1"/>
          </p:cNvSpPr>
          <p:nvPr/>
        </p:nvSpPr>
        <p:spPr bwMode="auto">
          <a:xfrm>
            <a:off x="6400800" y="4876800"/>
            <a:ext cx="2133600" cy="8382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2042" name="Text Box 10"/>
          <p:cNvSpPr txBox="1">
            <a:spLocks noChangeArrowheads="1"/>
          </p:cNvSpPr>
          <p:nvPr/>
        </p:nvSpPr>
        <p:spPr bwMode="auto">
          <a:xfrm>
            <a:off x="6629400" y="51054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  <a:ea typeface="Arial" charset="0"/>
                <a:cs typeface="Arial" charset="0"/>
              </a:rPr>
              <a:t>Source Code</a:t>
            </a:r>
          </a:p>
        </p:txBody>
      </p:sp>
      <p:sp>
        <p:nvSpPr>
          <p:cNvPr id="812043" name="Line 11"/>
          <p:cNvSpPr>
            <a:spLocks noChangeShapeType="1"/>
          </p:cNvSpPr>
          <p:nvPr/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2057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Decom-pilers</a:t>
            </a:r>
            <a:r>
              <a:rPr lang="en-US" dirty="0"/>
              <a:t>: REC</a:t>
            </a:r>
          </a:p>
        </p:txBody>
      </p:sp>
      <p:pic>
        <p:nvPicPr>
          <p:cNvPr id="813059" name="Picture 3" descr="re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828"/>
          <a:stretch>
            <a:fillRect/>
          </a:stretch>
        </p:blipFill>
        <p:spPr>
          <a:xfrm>
            <a:off x="2267935" y="76200"/>
            <a:ext cx="6422088" cy="670560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Disassemblers/Debuggers: OllyDbg</a:t>
            </a:r>
          </a:p>
        </p:txBody>
      </p:sp>
      <p:pic>
        <p:nvPicPr>
          <p:cNvPr id="816131" name="Picture 3" descr="oll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r>
              <a:rPr lang="en-US"/>
              <a:t>Legal Issues: Interoperability</a:t>
            </a:r>
          </a:p>
        </p:txBody>
      </p:sp>
      <p:sp>
        <p:nvSpPr>
          <p:cNvPr id="798723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Exposed software interfaces allows development of interoperable software that runs on the </a:t>
            </a:r>
            <a:r>
              <a:rPr lang="en-US" dirty="0" smtClean="0"/>
              <a:t>platform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Legal </a:t>
            </a:r>
            <a:r>
              <a:rPr lang="en-US" dirty="0"/>
              <a:t>case: Sega vs. Accolade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Ruled in favor of Accolade as they did not violate code copyright of </a:t>
            </a:r>
            <a:r>
              <a:rPr lang="en-US" dirty="0" smtClean="0"/>
              <a:t>Sega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the Relevant Pencil Parts?</a:t>
            </a:r>
          </a:p>
        </p:txBody>
      </p:sp>
      <p:pic>
        <p:nvPicPr>
          <p:cNvPr id="794627" name="Picture 3" descr="Exploded2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22350"/>
            <a:ext cx="7620000" cy="5759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Legal Issues: Competition</a:t>
            </a:r>
          </a:p>
        </p:txBody>
      </p:sp>
      <p:sp>
        <p:nvSpPr>
          <p:cNvPr id="799747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Opponents of software reversing claim that it stifles innovation</a:t>
            </a:r>
          </a:p>
          <a:p>
            <a:pPr>
              <a:lnSpc>
                <a:spcPct val="90000"/>
              </a:lnSpc>
            </a:pPr>
            <a:r>
              <a:rPr lang="en-US" dirty="0"/>
              <a:t>Illegal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Quite provable: directly stealing code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prove: decompiling programs and recompiling them to generate a different, but functionally equivalent binary</a:t>
            </a:r>
          </a:p>
          <a:p>
            <a:pPr>
              <a:lnSpc>
                <a:spcPct val="90000"/>
              </a:lnSpc>
            </a:pPr>
            <a:r>
              <a:rPr lang="en-US" dirty="0"/>
              <a:t>Legal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Reversing small parts of a product to gather information, not code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Then develop code independently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Funny how scale and independence plays such a role…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Legal Issues: Copyright Law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Copyright violation: directly copy protected code sequences from the competitor’s product into you own </a:t>
            </a:r>
            <a:r>
              <a:rPr lang="en-US" dirty="0" smtClean="0"/>
              <a:t>product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Some have claimed that intermediate copies during RE </a:t>
            </a:r>
            <a:r>
              <a:rPr lang="en-US" dirty="0" err="1"/>
              <a:t>decompilation</a:t>
            </a:r>
            <a:r>
              <a:rPr lang="en-US" dirty="0"/>
              <a:t> violates </a:t>
            </a:r>
            <a:r>
              <a:rPr lang="en-US" dirty="0" smtClean="0"/>
              <a:t>copyright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the final product does not contain anything that was directly copied from the original product, copying is considered fair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 tool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 for creating UML sequence diagrams.</a:t>
            </a:r>
          </a:p>
          <a:p>
            <a:r>
              <a:rPr lang="en-US" dirty="0" smtClean="0"/>
              <a:t>Recall these look like this: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67522"/>
            <a:ext cx="5257800" cy="370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3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Goal was to analyze running Java programs.</a:t>
            </a:r>
          </a:p>
          <a:p>
            <a:pPr lvl="1"/>
            <a:r>
              <a:rPr lang="en-US" sz="2000" dirty="0" smtClean="0"/>
              <a:t>Reason – to get the “effective flow of control,” the flow of interactions, in a deployed system.</a:t>
            </a:r>
          </a:p>
          <a:p>
            <a:r>
              <a:rPr lang="en-US" sz="2400" dirty="0" smtClean="0"/>
              <a:t>The authors developed a prototype.</a:t>
            </a:r>
          </a:p>
          <a:p>
            <a:r>
              <a:rPr lang="en-US" sz="2400" dirty="0" smtClean="0"/>
              <a:t>Also created some theoretical foundations – possible ways to do it:</a:t>
            </a:r>
          </a:p>
          <a:p>
            <a:pPr lvl="1"/>
            <a:r>
              <a:rPr lang="en-US" sz="2000" dirty="0" smtClean="0"/>
              <a:t>Program instrumentation – source or byte code</a:t>
            </a:r>
          </a:p>
          <a:p>
            <a:pPr lvl="1"/>
            <a:r>
              <a:rPr lang="en-US" sz="2000" dirty="0" smtClean="0"/>
              <a:t>Runtime instrumentation – Java debug interface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or </a:t>
            </a:r>
            <a:r>
              <a:rPr lang="en-US" sz="2000" dirty="0" err="1" smtClean="0"/>
              <a:t>AspectJ</a:t>
            </a:r>
            <a:r>
              <a:rPr lang="en-US" sz="2000" dirty="0" smtClean="0"/>
              <a:t> load time weaving</a:t>
            </a:r>
          </a:p>
          <a:p>
            <a:pPr lvl="1"/>
            <a:r>
              <a:rPr lang="en-US" sz="2000" dirty="0" smtClean="0"/>
              <a:t>Meta-model to use – EclipseUML2, etc.</a:t>
            </a:r>
          </a:p>
          <a:p>
            <a:pPr lvl="1"/>
            <a:r>
              <a:rPr lang="en-US" sz="2000" dirty="0" smtClean="0"/>
              <a:t>Visualize while running?</a:t>
            </a:r>
          </a:p>
          <a:p>
            <a:pPr lvl="1"/>
            <a:r>
              <a:rPr lang="en-US" sz="2000" dirty="0" smtClean="0"/>
              <a:t>SVG graphics</a:t>
            </a:r>
          </a:p>
          <a:p>
            <a:pPr lvl="1"/>
            <a:endParaRPr lang="en-US" sz="2000" dirty="0"/>
          </a:p>
        </p:txBody>
      </p:sp>
      <p:pic>
        <p:nvPicPr>
          <p:cNvPr id="1026" name="Picture 2" descr="Image:Matthias_97things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14" y="3766066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9515" y="5830669"/>
            <a:ext cx="138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Matthias </a:t>
            </a:r>
            <a:r>
              <a:rPr lang="en-US" sz="1800" dirty="0" err="1" smtClean="0"/>
              <a:t>Merdes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97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the 2 case studies…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about reengineering</a:t>
            </a:r>
          </a:p>
          <a:p>
            <a:r>
              <a:rPr lang="en-US" dirty="0" smtClean="0"/>
              <a:t>Both systems had become difficult to add new features</a:t>
            </a:r>
          </a:p>
          <a:p>
            <a:r>
              <a:rPr lang="en-US" dirty="0" smtClean="0"/>
              <a:t>Both redone carefully to analyze the effort in the reengineering work</a:t>
            </a:r>
          </a:p>
        </p:txBody>
      </p:sp>
    </p:spTree>
    <p:extLst>
      <p:ext uri="{BB962C8B-B14F-4D97-AF65-F5344CB8AC3E}">
        <p14:creationId xmlns:p14="http://schemas.microsoft.com/office/powerpoint/2010/main" val="2732373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PackRat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PackRat</a:t>
            </a:r>
            <a:r>
              <a:rPr lang="en-US" dirty="0" smtClean="0"/>
              <a:t> </a:t>
            </a:r>
            <a:r>
              <a:rPr lang="en-US" dirty="0"/>
              <a:t>(1998) – needed to redo a TI networking app in order to add more </a:t>
            </a:r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Customers wanted –</a:t>
            </a:r>
          </a:p>
          <a:p>
            <a:pPr lvl="2"/>
            <a:r>
              <a:rPr lang="en-US" dirty="0" smtClean="0"/>
              <a:t>User interface changes – ease of use</a:t>
            </a:r>
          </a:p>
          <a:p>
            <a:pPr lvl="2"/>
            <a:r>
              <a:rPr lang="en-US" dirty="0" smtClean="0"/>
              <a:t>Network packet decoding enhancements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TCP/IP)</a:t>
            </a:r>
          </a:p>
          <a:p>
            <a:pPr lvl="1"/>
            <a:r>
              <a:rPr lang="en-US" dirty="0" err="1" smtClean="0"/>
              <a:t>PackRat</a:t>
            </a:r>
            <a:r>
              <a:rPr lang="en-US" dirty="0" smtClean="0"/>
              <a:t> was used </a:t>
            </a:r>
            <a:r>
              <a:rPr lang="en-US" dirty="0"/>
              <a:t>by systems people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debug </a:t>
            </a:r>
            <a:r>
              <a:rPr lang="en-US" dirty="0"/>
              <a:t>network packets </a:t>
            </a:r>
            <a:endParaRPr lang="en-US" dirty="0" smtClean="0"/>
          </a:p>
          <a:p>
            <a:pPr lvl="1"/>
            <a:r>
              <a:rPr lang="en-US" dirty="0" smtClean="0"/>
              <a:t>The reengineering work was constrained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 </a:t>
            </a:r>
            <a:r>
              <a:rPr lang="en-US" dirty="0" smtClean="0"/>
              <a:t>5 people and 15 weeks!</a:t>
            </a:r>
          </a:p>
          <a:p>
            <a:pPr lvl="1"/>
            <a:r>
              <a:rPr lang="en-US" dirty="0" smtClean="0"/>
              <a:t>System written in C, on Windows 95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users.muohio.edu/gannodg/Site/Welcome_files/24039_768282528568_7727173_43501030_5505507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43200"/>
            <a:ext cx="21145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43650" y="5867400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Gerald C. </a:t>
            </a:r>
            <a:r>
              <a:rPr lang="en-US" sz="1800" dirty="0" err="1" smtClean="0"/>
              <a:t>Gannod</a:t>
            </a:r>
            <a:r>
              <a:rPr lang="en-US" sz="1800" dirty="0" smtClean="0"/>
              <a:t>, now at Miami University, Ohio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2948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PackRat</a:t>
            </a:r>
            <a:r>
              <a:rPr lang="en-US" dirty="0" smtClean="0"/>
              <a:t>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Process used to reengineer the system:</a:t>
            </a:r>
          </a:p>
          <a:p>
            <a:pPr lvl="1"/>
            <a:r>
              <a:rPr lang="en-US" dirty="0" smtClean="0"/>
              <a:t>Design recovery</a:t>
            </a:r>
          </a:p>
          <a:p>
            <a:pPr lvl="1"/>
            <a:r>
              <a:rPr lang="en-US" dirty="0" smtClean="0"/>
              <a:t>Design modification</a:t>
            </a:r>
          </a:p>
          <a:p>
            <a:pPr lvl="1"/>
            <a:r>
              <a:rPr lang="en-US" dirty="0" smtClean="0"/>
              <a:t>Design implementation (modification)</a:t>
            </a:r>
          </a:p>
          <a:p>
            <a:pPr lvl="1"/>
            <a:r>
              <a:rPr lang="en-US" dirty="0" smtClean="0"/>
              <a:t>Concept and requirements stayed the same.</a:t>
            </a:r>
          </a:p>
          <a:p>
            <a:r>
              <a:rPr lang="en-US" dirty="0" smtClean="0"/>
              <a:t>Ran into issues in design recovery:</a:t>
            </a:r>
          </a:p>
          <a:p>
            <a:pPr lvl="1"/>
            <a:r>
              <a:rPr lang="en-US" dirty="0" smtClean="0"/>
              <a:t>Representations often biased by implementations</a:t>
            </a:r>
          </a:p>
          <a:p>
            <a:pPr lvl="1"/>
            <a:r>
              <a:rPr lang="en-US" dirty="0" smtClean="0"/>
              <a:t>Don’t correspond to existing high-level models</a:t>
            </a:r>
          </a:p>
          <a:p>
            <a:pPr lvl="1"/>
            <a:r>
              <a:rPr lang="en-US" dirty="0" smtClean="0"/>
              <a:t>Tried to combine top-down (concept model) and bottom-up (call graph)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95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PackRat</a:t>
            </a:r>
            <a:r>
              <a:rPr lang="en-US" dirty="0"/>
              <a:t>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They found areas where change was really needed – </a:t>
            </a:r>
          </a:p>
          <a:p>
            <a:pPr lvl="1"/>
            <a:r>
              <a:rPr lang="en-US" dirty="0" smtClean="0"/>
              <a:t>Event handlers with redundant behavior.</a:t>
            </a:r>
          </a:p>
          <a:p>
            <a:pPr lvl="1"/>
            <a:r>
              <a:rPr lang="en-US" dirty="0" smtClean="0"/>
              <a:t>Lots of global data.</a:t>
            </a:r>
          </a:p>
          <a:p>
            <a:r>
              <a:rPr lang="en-US" dirty="0" smtClean="0"/>
              <a:t>The reengineering effort was then combined with rewriting the design to enable the new features needed.</a:t>
            </a:r>
          </a:p>
          <a:p>
            <a:pPr lvl="1"/>
            <a:r>
              <a:rPr lang="en-US" dirty="0" smtClean="0"/>
              <a:t>They had new requirements after all!</a:t>
            </a:r>
          </a:p>
          <a:p>
            <a:r>
              <a:rPr lang="en-US" dirty="0" smtClean="0"/>
              <a:t>Focused on rewriting subsystems that needed to be changed for these.</a:t>
            </a:r>
          </a:p>
          <a:p>
            <a:pPr lvl="1"/>
            <a:r>
              <a:rPr lang="en-US" dirty="0" smtClean="0"/>
              <a:t>Did impact analysis in recovered design to identify these parts</a:t>
            </a:r>
          </a:p>
          <a:p>
            <a:pPr lvl="1"/>
            <a:r>
              <a:rPr lang="en-US" dirty="0" smtClean="0"/>
              <a:t>Had to use existing source code and 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89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PackRat</a:t>
            </a:r>
            <a:r>
              <a:rPr lang="en-US" dirty="0"/>
              <a:t>, </a:t>
            </a:r>
            <a:r>
              <a:rPr lang="en-US" dirty="0" err="1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systematic improvements:</a:t>
            </a:r>
          </a:p>
          <a:p>
            <a:pPr lvl="1"/>
            <a:r>
              <a:rPr lang="en-US" dirty="0" smtClean="0"/>
              <a:t>Naming conventions that gave maintainers a clue</a:t>
            </a:r>
          </a:p>
          <a:p>
            <a:pPr lvl="1"/>
            <a:r>
              <a:rPr lang="en-US" dirty="0" smtClean="0"/>
              <a:t>Abstracted procedures based on analysis of a “call graph”</a:t>
            </a:r>
          </a:p>
          <a:p>
            <a:pPr lvl="1"/>
            <a:r>
              <a:rPr lang="en-US" dirty="0" smtClean="0"/>
              <a:t>Made changes to enable future growth</a:t>
            </a:r>
          </a:p>
          <a:p>
            <a:pPr lvl="2"/>
            <a:r>
              <a:rPr lang="en-US" dirty="0" smtClean="0"/>
              <a:t>Knew likely areas where the protocols would change</a:t>
            </a:r>
          </a:p>
          <a:p>
            <a:pPr lvl="1"/>
            <a:r>
              <a:rPr lang="en-US" dirty="0" smtClean="0"/>
              <a:t>Put an object wrapper around the raw data buffer handling</a:t>
            </a:r>
          </a:p>
          <a:p>
            <a:pPr lvl="1"/>
            <a:r>
              <a:rPr lang="en-US" dirty="0" smtClean="0"/>
              <a:t>Used sub-classing to handle packet decoding systematically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PackRat</a:t>
            </a:r>
            <a:r>
              <a:rPr lang="en-US" dirty="0" smtClean="0"/>
              <a:t>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learned:</a:t>
            </a:r>
          </a:p>
          <a:p>
            <a:r>
              <a:rPr lang="en-US" dirty="0" smtClean="0"/>
              <a:t>Systematic approach to reengineering worked</a:t>
            </a:r>
          </a:p>
          <a:p>
            <a:pPr lvl="1"/>
            <a:r>
              <a:rPr lang="en-US" dirty="0" smtClean="0"/>
              <a:t>Design recovery informed the rest, quickly</a:t>
            </a:r>
          </a:p>
          <a:p>
            <a:pPr lvl="1"/>
            <a:r>
              <a:rPr lang="en-US" dirty="0" smtClean="0"/>
              <a:t>It also made code implementation straightforward</a:t>
            </a:r>
          </a:p>
          <a:p>
            <a:r>
              <a:rPr lang="en-US" dirty="0" smtClean="0"/>
              <a:t>Use of OO design methodology allowed them to transition this system toward OO</a:t>
            </a:r>
          </a:p>
          <a:p>
            <a:r>
              <a:rPr lang="en-US" dirty="0" smtClean="0"/>
              <a:t>They completed the project ahead of schedule.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93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/>
              <a:t>Evaluate the Pencil Parts: Cone</a:t>
            </a:r>
          </a:p>
        </p:txBody>
      </p:sp>
      <p:pic>
        <p:nvPicPr>
          <p:cNvPr id="795652" name="Picture 4" descr="Cone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50888"/>
            <a:ext cx="8382000" cy="53578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95653" name="Rectangle 5"/>
          <p:cNvSpPr>
            <a:spLocks noChangeArrowheads="1"/>
          </p:cNvSpPr>
          <p:nvPr/>
        </p:nvSpPr>
        <p:spPr bwMode="auto">
          <a:xfrm>
            <a:off x="5791200" y="1447800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Metal to prevent wear</a:t>
            </a:r>
            <a:endParaRPr lang="en-US" sz="200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95654" name="Rectangle 6"/>
          <p:cNvSpPr>
            <a:spLocks noChangeArrowheads="1"/>
          </p:cNvSpPr>
          <p:nvPr/>
        </p:nvSpPr>
        <p:spPr bwMode="auto">
          <a:xfrm>
            <a:off x="4419600" y="4114800"/>
            <a:ext cx="4321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Tapered to 1) provide writing control </a:t>
            </a:r>
            <a:br>
              <a:rPr lang="en-GB" sz="2000" dirty="0"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subject to preference, 2) maximise </a:t>
            </a:r>
            <a:br>
              <a:rPr lang="en-GB" sz="2000" dirty="0"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writing space or options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Presenter (2002) – U Montana system for bio lab work – experimental designs constantly changing, system not able to handle </a:t>
            </a:r>
            <a:r>
              <a:rPr lang="en-US" dirty="0" smtClean="0"/>
              <a:t>that</a:t>
            </a:r>
          </a:p>
          <a:p>
            <a:pPr lvl="1"/>
            <a:r>
              <a:rPr lang="en-US" dirty="0" smtClean="0"/>
              <a:t>Very expensive to change</a:t>
            </a:r>
          </a:p>
          <a:p>
            <a:pPr lvl="1"/>
            <a:r>
              <a:rPr lang="en-US" dirty="0" smtClean="0"/>
              <a:t>Had errors – causing bad publications!</a:t>
            </a:r>
            <a:endParaRPr lang="en-US" dirty="0"/>
          </a:p>
          <a:p>
            <a:r>
              <a:rPr lang="en-US" dirty="0" smtClean="0"/>
              <a:t>Originally written by neuroscientists</a:t>
            </a:r>
          </a:p>
          <a:p>
            <a:pPr lvl="1"/>
            <a:r>
              <a:rPr lang="en-US" dirty="0" smtClean="0"/>
              <a:t>Began with no design</a:t>
            </a:r>
          </a:p>
          <a:p>
            <a:pPr lvl="1"/>
            <a:r>
              <a:rPr lang="en-US" dirty="0" smtClean="0"/>
              <a:t>Poor documentation</a:t>
            </a:r>
          </a:p>
          <a:p>
            <a:pPr lvl="1"/>
            <a:r>
              <a:rPr lang="en-US" dirty="0" smtClean="0"/>
              <a:t>Lots of duplicate code</a:t>
            </a:r>
          </a:p>
          <a:p>
            <a:endParaRPr lang="en-US" dirty="0"/>
          </a:p>
        </p:txBody>
      </p:sp>
      <p:pic>
        <p:nvPicPr>
          <p:cNvPr id="2050" name="Picture 2" descr="Michael Oudsho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33800"/>
            <a:ext cx="1485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6782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Michael </a:t>
            </a:r>
            <a:r>
              <a:rPr lang="en-US" sz="1800" dirty="0" err="1" smtClean="0"/>
              <a:t>Oudshoorn</a:t>
            </a:r>
            <a:r>
              <a:rPr lang="en-US" sz="1800" dirty="0" smtClean="0"/>
              <a:t>, now at University of Adelaide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4253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 to find key parts of the design</a:t>
            </a:r>
          </a:p>
          <a:p>
            <a:pPr lvl="1"/>
            <a:r>
              <a:rPr lang="en-US" dirty="0" smtClean="0"/>
              <a:t>Change what they had to</a:t>
            </a:r>
          </a:p>
          <a:p>
            <a:pPr lvl="1"/>
            <a:r>
              <a:rPr lang="en-US" dirty="0" smtClean="0"/>
              <a:t>Use tools to help – Rational Rose to create UML</a:t>
            </a:r>
          </a:p>
          <a:p>
            <a:r>
              <a:rPr lang="en-US" dirty="0" smtClean="0"/>
              <a:t>Hired a student to do reengineering</a:t>
            </a:r>
          </a:p>
          <a:p>
            <a:pPr lvl="1"/>
            <a:r>
              <a:rPr lang="en-US" dirty="0" smtClean="0"/>
              <a:t>Initially didn’t know about patterns</a:t>
            </a:r>
          </a:p>
          <a:p>
            <a:pPr lvl="1"/>
            <a:r>
              <a:rPr lang="en-US" dirty="0" smtClean="0"/>
              <a:t>Used MVC</a:t>
            </a:r>
          </a:p>
          <a:p>
            <a:pPr lvl="1"/>
            <a:r>
              <a:rPr lang="en-US" dirty="0" smtClean="0"/>
              <a:t>Set up a class inheritance scheme</a:t>
            </a:r>
          </a:p>
          <a:p>
            <a:pPr lvl="1"/>
            <a:r>
              <a:rPr lang="en-US" dirty="0" smtClean="0"/>
              <a:t>Broke up old, complex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 – hard to measure if they simplified complexity</a:t>
            </a:r>
          </a:p>
          <a:p>
            <a:pPr lvl="1"/>
            <a:r>
              <a:rPr lang="en-US" dirty="0" smtClean="0"/>
              <a:t>Added new features at the same time</a:t>
            </a:r>
          </a:p>
          <a:p>
            <a:pPr lvl="1"/>
            <a:r>
              <a:rPr lang="en-US" dirty="0" smtClean="0"/>
              <a:t>25% of time spent understanding old system</a:t>
            </a:r>
          </a:p>
          <a:p>
            <a:pPr lvl="2"/>
            <a:r>
              <a:rPr lang="en-US" dirty="0" smtClean="0"/>
              <a:t>The old architect was available to consult</a:t>
            </a:r>
          </a:p>
          <a:p>
            <a:pPr lvl="1"/>
            <a:r>
              <a:rPr lang="en-US" dirty="0" smtClean="0"/>
              <a:t>COCOMO II estimated big savings over next 5 years</a:t>
            </a:r>
          </a:p>
          <a:p>
            <a:pPr lvl="1"/>
            <a:r>
              <a:rPr lang="en-US" dirty="0" smtClean="0"/>
              <a:t>63% less effort to develop new features</a:t>
            </a:r>
          </a:p>
          <a:p>
            <a:pPr lvl="1"/>
            <a:r>
              <a:rPr lang="en-US" dirty="0" smtClean="0"/>
              <a:t>Faster for new people to learn to be effective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4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GB" dirty="0"/>
              <a:t>Evaluate the Pencil Parts: Grip</a:t>
            </a:r>
          </a:p>
        </p:txBody>
      </p:sp>
      <p:pic>
        <p:nvPicPr>
          <p:cNvPr id="796676" name="Picture 4" descr="Grip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785813"/>
            <a:ext cx="7543800" cy="53863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5486400" y="914400"/>
            <a:ext cx="2541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1) Rubber or plastic, </a:t>
            </a:r>
            <a:br>
              <a:rPr lang="en-GB" sz="2000" dirty="0"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2) Easily formed, </a:t>
            </a:r>
            <a:br>
              <a:rPr lang="en-GB" sz="2000" dirty="0"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3) Different colours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2438400" y="2057400"/>
            <a:ext cx="3940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4) One stage production process </a:t>
            </a:r>
            <a:br>
              <a:rPr lang="en-GB" sz="2000"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    (no machining)</a:t>
            </a:r>
            <a:endParaRPr lang="en-US" sz="200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96679" name="Rectangle 7"/>
          <p:cNvSpPr>
            <a:spLocks noChangeArrowheads="1"/>
          </p:cNvSpPr>
          <p:nvPr/>
        </p:nvSpPr>
        <p:spPr bwMode="auto">
          <a:xfrm>
            <a:off x="3886200" y="4191000"/>
            <a:ext cx="411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5) Formed surface to provide grip</a:t>
            </a:r>
            <a:br>
              <a:rPr lang="en-GB" sz="2000" dirty="0">
                <a:latin typeface="Arial" charset="0"/>
                <a:ea typeface="Times New Roman" charset="0"/>
                <a:cs typeface="Times New Roman" charset="0"/>
              </a:rPr>
            </a:br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6) Size suitable for reasonable grip</a:t>
            </a:r>
            <a:endParaRPr lang="en-US" sz="2000" dirty="0">
              <a:latin typeface="Arial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GB" dirty="0"/>
              <a:t>Evaluate the Pencil Parts: Clip</a:t>
            </a:r>
          </a:p>
        </p:txBody>
      </p:sp>
      <p:pic>
        <p:nvPicPr>
          <p:cNvPr id="797700" name="Picture 4" descr="Clip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2412"/>
            <a:ext cx="8991600" cy="3735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1828800" y="1065212"/>
            <a:ext cx="317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Arial" charset="0"/>
                <a:ea typeface="Times New Roman" charset="0"/>
                <a:cs typeface="Times New Roman" charset="0"/>
              </a:rPr>
              <a:t>1) Made of metal or plastic</a:t>
            </a:r>
            <a:endParaRPr lang="en-US" sz="2000"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97699" name="Rectangle 3"/>
          <p:cNvSpPr>
            <a:spLocks noChangeArrowheads="1"/>
          </p:cNvSpPr>
          <p:nvPr/>
        </p:nvSpPr>
        <p:spPr bwMode="auto">
          <a:xfrm>
            <a:off x="685800" y="2741612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2) Designed as spring to flex</a:t>
            </a:r>
          </a:p>
          <a:p>
            <a:pPr eaLnBrk="1" hangingPunct="1"/>
            <a:r>
              <a:rPr lang="en-GB" sz="2000" dirty="0">
                <a:latin typeface="Arial" charset="0"/>
                <a:ea typeface="Times New Roman" charset="0"/>
                <a:cs typeface="Times New Roman" charset="0"/>
              </a:rPr>
              <a:t>3) Designed to retain pencil against a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  <a:noFill/>
          <a:ln/>
        </p:spPr>
        <p:txBody>
          <a:bodyPr lIns="42862" tIns="17462" rIns="42862" bIns="17462" anchor="b">
            <a:normAutofit fontScale="90000"/>
          </a:bodyPr>
          <a:lstStyle/>
          <a:p>
            <a:r>
              <a:rPr lang="en-US" dirty="0" smtClean="0"/>
              <a:t>Recall: SW Reengineering </a:t>
            </a:r>
            <a:r>
              <a:rPr lang="en-US" dirty="0"/>
              <a:t>Techniques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7772400" cy="5334000"/>
          </a:xfrm>
          <a:noFill/>
          <a:ln/>
        </p:spPr>
        <p:txBody>
          <a:bodyPr lIns="82550" tIns="41275" rIns="82550" bIns="41275"/>
          <a:lstStyle/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Reverse Engineering / Redocumentation /Design Recovery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Restructuring</a:t>
            </a:r>
            <a:br>
              <a:rPr lang="en-US"/>
            </a:br>
            <a:r>
              <a:rPr lang="en-US"/>
              <a:t>/Refactoring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Conversion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Migration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n-US"/>
              <a:t>Software Salvaging</a:t>
            </a:r>
          </a:p>
          <a:p>
            <a:pPr>
              <a:lnSpc>
                <a:spcPct val="90000"/>
              </a:lnSpc>
              <a:spcAft>
                <a:spcPts val="2000"/>
              </a:spcAft>
            </a:pPr>
            <a:endParaRPr lang="en-US"/>
          </a:p>
        </p:txBody>
      </p:sp>
      <p:sp>
        <p:nvSpPr>
          <p:cNvPr id="785413" name="AutoShape 5"/>
          <p:cNvSpPr>
            <a:spLocks noChangeArrowheads="1"/>
          </p:cNvSpPr>
          <p:nvPr/>
        </p:nvSpPr>
        <p:spPr bwMode="auto">
          <a:xfrm flipV="1">
            <a:off x="4449763" y="2224088"/>
            <a:ext cx="4268787" cy="2417762"/>
          </a:xfrm>
          <a:custGeom>
            <a:avLst/>
            <a:gdLst>
              <a:gd name="G0" fmla="+- 5399 0 0"/>
              <a:gd name="G1" fmla="+- 21600 0 5399"/>
              <a:gd name="G2" fmla="*/ 5399 1 2"/>
              <a:gd name="G3" fmla="+- 21600 0 G2"/>
              <a:gd name="G4" fmla="+/ 5399 21600 2"/>
              <a:gd name="G5" fmla="+/ G1 0 2"/>
              <a:gd name="G6" fmla="*/ 21600 21600 5399"/>
              <a:gd name="G7" fmla="*/ G6 1 2"/>
              <a:gd name="G8" fmla="+- 21600 0 G7"/>
              <a:gd name="G9" fmla="*/ 21600 1 2"/>
              <a:gd name="G10" fmla="+- 5399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4" name="Freeform 6"/>
          <p:cNvSpPr>
            <a:spLocks/>
          </p:cNvSpPr>
          <p:nvPr/>
        </p:nvSpPr>
        <p:spPr bwMode="auto">
          <a:xfrm>
            <a:off x="4443413" y="3800475"/>
            <a:ext cx="4283075" cy="849313"/>
          </a:xfrm>
          <a:custGeom>
            <a:avLst/>
            <a:gdLst/>
            <a:ahLst/>
            <a:cxnLst>
              <a:cxn ang="0">
                <a:pos x="0" y="540"/>
              </a:cxn>
              <a:cxn ang="0">
                <a:pos x="228" y="0"/>
              </a:cxn>
              <a:cxn ang="0">
                <a:pos x="2364" y="0"/>
              </a:cxn>
              <a:cxn ang="0">
                <a:pos x="2592" y="540"/>
              </a:cxn>
              <a:cxn ang="0">
                <a:pos x="0" y="540"/>
              </a:cxn>
            </a:cxnLst>
            <a:rect l="0" t="0" r="r" b="b"/>
            <a:pathLst>
              <a:path w="2593" h="541">
                <a:moveTo>
                  <a:pt x="0" y="540"/>
                </a:moveTo>
                <a:lnTo>
                  <a:pt x="228" y="0"/>
                </a:lnTo>
                <a:lnTo>
                  <a:pt x="2364" y="0"/>
                </a:lnTo>
                <a:lnTo>
                  <a:pt x="2592" y="540"/>
                </a:lnTo>
                <a:lnTo>
                  <a:pt x="0" y="540"/>
                </a:lnTo>
              </a:path>
            </a:pathLst>
          </a:custGeom>
          <a:solidFill>
            <a:srgbClr val="3365FB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5" name="Freeform 7"/>
          <p:cNvSpPr>
            <a:spLocks/>
          </p:cNvSpPr>
          <p:nvPr/>
        </p:nvSpPr>
        <p:spPr bwMode="auto">
          <a:xfrm>
            <a:off x="4819650" y="2971800"/>
            <a:ext cx="3530600" cy="830263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216" y="0"/>
              </a:cxn>
              <a:cxn ang="0">
                <a:pos x="1920" y="0"/>
              </a:cxn>
              <a:cxn ang="0">
                <a:pos x="2136" y="528"/>
              </a:cxn>
              <a:cxn ang="0">
                <a:pos x="0" y="528"/>
              </a:cxn>
            </a:cxnLst>
            <a:rect l="0" t="0" r="r" b="b"/>
            <a:pathLst>
              <a:path w="2137" h="529">
                <a:moveTo>
                  <a:pt x="0" y="528"/>
                </a:moveTo>
                <a:lnTo>
                  <a:pt x="216" y="0"/>
                </a:lnTo>
                <a:lnTo>
                  <a:pt x="1920" y="0"/>
                </a:lnTo>
                <a:lnTo>
                  <a:pt x="2136" y="528"/>
                </a:lnTo>
                <a:lnTo>
                  <a:pt x="0" y="528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6" name="Rectangle 8"/>
          <p:cNvSpPr>
            <a:spLocks noChangeArrowheads="1"/>
          </p:cNvSpPr>
          <p:nvPr/>
        </p:nvSpPr>
        <p:spPr bwMode="auto">
          <a:xfrm>
            <a:off x="5743575" y="1905000"/>
            <a:ext cx="1366838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charset="0"/>
              </a:rPr>
              <a:t>Requirements</a:t>
            </a:r>
          </a:p>
        </p:txBody>
      </p:sp>
      <p:sp>
        <p:nvSpPr>
          <p:cNvPr id="785417" name="Rectangle 9"/>
          <p:cNvSpPr>
            <a:spLocks noChangeArrowheads="1"/>
          </p:cNvSpPr>
          <p:nvPr/>
        </p:nvSpPr>
        <p:spPr bwMode="auto">
          <a:xfrm rot="3996812">
            <a:off x="7279447" y="3150977"/>
            <a:ext cx="2425769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008000"/>
                </a:solidFill>
                <a:latin typeface="Arial" charset="0"/>
              </a:rPr>
              <a:t>Forward Engineer</a:t>
            </a:r>
          </a:p>
        </p:txBody>
      </p:sp>
      <p:sp>
        <p:nvSpPr>
          <p:cNvPr id="785418" name="Line 10"/>
          <p:cNvSpPr>
            <a:spLocks noChangeShapeType="1"/>
          </p:cNvSpPr>
          <p:nvPr/>
        </p:nvSpPr>
        <p:spPr bwMode="auto">
          <a:xfrm>
            <a:off x="5559425" y="2205038"/>
            <a:ext cx="210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19" name="Line 11"/>
          <p:cNvSpPr>
            <a:spLocks noChangeShapeType="1"/>
          </p:cNvSpPr>
          <p:nvPr/>
        </p:nvSpPr>
        <p:spPr bwMode="auto">
          <a:xfrm flipV="1">
            <a:off x="4406900" y="2166938"/>
            <a:ext cx="1143000" cy="2514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20" name="Line 12"/>
          <p:cNvSpPr>
            <a:spLocks noChangeShapeType="1"/>
          </p:cNvSpPr>
          <p:nvPr/>
        </p:nvSpPr>
        <p:spPr bwMode="auto">
          <a:xfrm>
            <a:off x="7680325" y="2205038"/>
            <a:ext cx="998538" cy="2360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5421" name="Rectangle 13"/>
          <p:cNvSpPr>
            <a:spLocks noChangeArrowheads="1"/>
          </p:cNvSpPr>
          <p:nvPr/>
        </p:nvSpPr>
        <p:spPr bwMode="auto">
          <a:xfrm>
            <a:off x="5862638" y="2640013"/>
            <a:ext cx="1228725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Architecture</a:t>
            </a:r>
          </a:p>
        </p:txBody>
      </p:sp>
      <p:sp>
        <p:nvSpPr>
          <p:cNvPr id="785422" name="Rectangle 14"/>
          <p:cNvSpPr>
            <a:spLocks noChangeArrowheads="1"/>
          </p:cNvSpPr>
          <p:nvPr/>
        </p:nvSpPr>
        <p:spPr bwMode="auto">
          <a:xfrm>
            <a:off x="5722938" y="3449638"/>
            <a:ext cx="1544637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Physical Design</a:t>
            </a:r>
          </a:p>
        </p:txBody>
      </p:sp>
      <p:sp>
        <p:nvSpPr>
          <p:cNvPr id="785423" name="Rectangle 15"/>
          <p:cNvSpPr>
            <a:spLocks noChangeArrowheads="1"/>
          </p:cNvSpPr>
          <p:nvPr/>
        </p:nvSpPr>
        <p:spPr bwMode="auto">
          <a:xfrm>
            <a:off x="5762625" y="4297363"/>
            <a:ext cx="1495425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Arial" charset="0"/>
              </a:rPr>
              <a:t>Implementation</a:t>
            </a:r>
          </a:p>
        </p:txBody>
      </p:sp>
      <p:sp>
        <p:nvSpPr>
          <p:cNvPr id="785424" name="Rectangle 16"/>
          <p:cNvSpPr>
            <a:spLocks noChangeArrowheads="1"/>
          </p:cNvSpPr>
          <p:nvPr/>
        </p:nvSpPr>
        <p:spPr bwMode="auto">
          <a:xfrm rot="-3877331">
            <a:off x="3557172" y="3135103"/>
            <a:ext cx="2412243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" charset="0"/>
              </a:rPr>
              <a:t>Reverse Engineer</a:t>
            </a:r>
          </a:p>
        </p:txBody>
      </p:sp>
      <p:sp>
        <p:nvSpPr>
          <p:cNvPr id="785425" name="Line 17"/>
          <p:cNvSpPr>
            <a:spLocks noChangeShapeType="1"/>
          </p:cNvSpPr>
          <p:nvPr/>
        </p:nvSpPr>
        <p:spPr bwMode="auto">
          <a:xfrm>
            <a:off x="4406900" y="4681538"/>
            <a:ext cx="45847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Canfora</a:t>
            </a:r>
            <a:r>
              <a:rPr lang="en-US" dirty="0" smtClean="0"/>
              <a:t> &amp; Di </a:t>
            </a:r>
            <a:r>
              <a:rPr lang="en-US" dirty="0" err="1" smtClean="0"/>
              <a:t>Penta’s</a:t>
            </a:r>
            <a:r>
              <a:rPr lang="en-US" dirty="0" smtClean="0"/>
              <a:t>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range of roles for reverse engineering tools?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31015"/>
            <a:ext cx="6172200" cy="377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Extracting Info from Software</a:t>
            </a:r>
            <a:endParaRPr lang="en-US" sz="3600" dirty="0"/>
          </a:p>
        </p:txBody>
      </p:sp>
      <p:pic>
        <p:nvPicPr>
          <p:cNvPr id="8489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108075"/>
            <a:ext cx="8666163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37795</TotalTime>
  <Words>1868</Words>
  <Application>Microsoft Office PowerPoint</Application>
  <PresentationFormat>On-screen Show (4:3)</PresentationFormat>
  <Paragraphs>286</Paragraphs>
  <Slides>42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Software Maintenance and Evolution CSSE 575: Session 5, Part 2  Reverse Engineering Tools and Techniques</vt:lpstr>
      <vt:lpstr>Example: Reverse Engineering a Pencil </vt:lpstr>
      <vt:lpstr>What are the Relevant Pencil Parts?</vt:lpstr>
      <vt:lpstr>Evaluate the Pencil Parts: Cone</vt:lpstr>
      <vt:lpstr>Evaluate the Pencil Parts: Grip</vt:lpstr>
      <vt:lpstr>Evaluate the Pencil Parts: Clip</vt:lpstr>
      <vt:lpstr>Recall: SW Reengineering Techniques</vt:lpstr>
      <vt:lpstr>From Canfora &amp; Di Penta’s paper…</vt:lpstr>
      <vt:lpstr>Extracting Info from Software</vt:lpstr>
      <vt:lpstr>So, gaining “views” is a goal…</vt:lpstr>
      <vt:lpstr>Visualizing Static Models</vt:lpstr>
      <vt:lpstr>The tool (or human) uses heurstics…</vt:lpstr>
      <vt:lpstr>And operations to apply them…</vt:lpstr>
      <vt:lpstr>The Rigi reconstruction tool</vt:lpstr>
      <vt:lpstr>Reverse Engineering Tool: Rigi View 1</vt:lpstr>
      <vt:lpstr>Rigi View 2: Show By Class</vt:lpstr>
      <vt:lpstr>Rigi View 2: Show By Class (2)</vt:lpstr>
      <vt:lpstr>Visualizing Dynamic Models</vt:lpstr>
      <vt:lpstr>jGRASP   http://www.jgrasp.org/</vt:lpstr>
      <vt:lpstr>jGRASP Environment</vt:lpstr>
      <vt:lpstr>Reverse Engineering: “Reversing”</vt:lpstr>
      <vt:lpstr>Software “Reversing”</vt:lpstr>
      <vt:lpstr>Model of Reversing</vt:lpstr>
      <vt:lpstr>Hex Editors</vt:lpstr>
      <vt:lpstr>Hex Editors: WinHex</vt:lpstr>
      <vt:lpstr>Decompilers</vt:lpstr>
      <vt:lpstr>Decom-pilers: REC</vt:lpstr>
      <vt:lpstr>Disassemblers/Debuggers: OllyDbg</vt:lpstr>
      <vt:lpstr>Legal Issues: Interoperability</vt:lpstr>
      <vt:lpstr>Legal Issues: Competition</vt:lpstr>
      <vt:lpstr>Legal Issues: Copyright Law</vt:lpstr>
      <vt:lpstr>Reverse engineering tool paper</vt:lpstr>
      <vt:lpstr>Paper, cntd</vt:lpstr>
      <vt:lpstr>Let’s look at the 2 case studies…</vt:lpstr>
      <vt:lpstr>PackRat</vt:lpstr>
      <vt:lpstr>PackRat, cntd</vt:lpstr>
      <vt:lpstr>PackRat, cntd</vt:lpstr>
      <vt:lpstr>PackRat, cntd</vt:lpstr>
      <vt:lpstr>PackRat, cntd</vt:lpstr>
      <vt:lpstr>Presenter</vt:lpstr>
      <vt:lpstr>Presenter, cntd</vt:lpstr>
      <vt:lpstr>Presenter, cntd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156</cp:revision>
  <cp:lastPrinted>2010-04-27T14:17:06Z</cp:lastPrinted>
  <dcterms:created xsi:type="dcterms:W3CDTF">2010-04-22T14:18:42Z</dcterms:created>
  <dcterms:modified xsi:type="dcterms:W3CDTF">2014-01-15T18:11:42Z</dcterms:modified>
</cp:coreProperties>
</file>