
<file path=[Content_Types].xml><?xml version="1.0" encoding="utf-8"?>
<Types xmlns="http://schemas.openxmlformats.org/package/2006/content-types">
  <Default Extension="png" ContentType="image/png"/>
  <Default Extension="pdf" ContentType="application/pd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1" r:id="rId1"/>
  </p:sldMasterIdLst>
  <p:notesMasterIdLst>
    <p:notesMasterId r:id="rId28"/>
  </p:notesMasterIdLst>
  <p:handoutMasterIdLst>
    <p:handoutMasterId r:id="rId29"/>
  </p:handoutMasterIdLst>
  <p:sldIdLst>
    <p:sldId id="259" r:id="rId2"/>
    <p:sldId id="703" r:id="rId3"/>
    <p:sldId id="707" r:id="rId4"/>
    <p:sldId id="708" r:id="rId5"/>
    <p:sldId id="709" r:id="rId6"/>
    <p:sldId id="710" r:id="rId7"/>
    <p:sldId id="690" r:id="rId8"/>
    <p:sldId id="704" r:id="rId9"/>
    <p:sldId id="689" r:id="rId10"/>
    <p:sldId id="691" r:id="rId11"/>
    <p:sldId id="692" r:id="rId12"/>
    <p:sldId id="693" r:id="rId13"/>
    <p:sldId id="694" r:id="rId14"/>
    <p:sldId id="695" r:id="rId15"/>
    <p:sldId id="705" r:id="rId16"/>
    <p:sldId id="706" r:id="rId17"/>
    <p:sldId id="696" r:id="rId18"/>
    <p:sldId id="697" r:id="rId19"/>
    <p:sldId id="698" r:id="rId20"/>
    <p:sldId id="699" r:id="rId21"/>
    <p:sldId id="713" r:id="rId22"/>
    <p:sldId id="711" r:id="rId23"/>
    <p:sldId id="712" r:id="rId24"/>
    <p:sldId id="700" r:id="rId25"/>
    <p:sldId id="701" r:id="rId26"/>
    <p:sldId id="702" r:id="rId27"/>
  </p:sldIdLst>
  <p:sldSz cx="9144000" cy="6858000" type="screen4x3"/>
  <p:notesSz cx="7315200" cy="9601200"/>
  <p:custDataLst>
    <p:tags r:id="rId30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charset="0"/>
        <a:ea typeface="+mn-ea"/>
        <a:cs typeface="+mn-cs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Times New Roman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33"/>
    <a:srgbClr val="336699"/>
    <a:srgbClr val="FFFF00"/>
    <a:srgbClr val="0033CC"/>
    <a:srgbClr val="800000"/>
    <a:srgbClr val="990000"/>
    <a:srgbClr val="000066"/>
    <a:srgbClr val="CC3300"/>
    <a:srgbClr val="3333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53" autoAdjust="0"/>
    <p:restoredTop sz="81924" autoAdjust="0"/>
  </p:normalViewPr>
  <p:slideViewPr>
    <p:cSldViewPr>
      <p:cViewPr varScale="1">
        <p:scale>
          <a:sx n="60" d="100"/>
          <a:sy n="60" d="100"/>
        </p:scale>
        <p:origin x="-1446" y="-8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288"/>
    </p:cViewPr>
  </p:sorterViewPr>
  <p:notesViewPr>
    <p:cSldViewPr>
      <p:cViewPr varScale="1">
        <p:scale>
          <a:sx n="59" d="100"/>
          <a:sy n="59" d="100"/>
        </p:scale>
        <p:origin x="-1542" y="-84"/>
      </p:cViewPr>
      <p:guideLst>
        <p:guide orient="horz" pos="3025"/>
        <p:guide pos="2305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tags" Target="tags/tag1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60838" y="0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t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endParaRPr lang="en-US"/>
          </a:p>
        </p:txBody>
      </p:sp>
      <p:sp>
        <p:nvSpPr>
          <p:cNvPr id="1761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09075"/>
            <a:ext cx="3182938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defTabSz="954088">
              <a:defRPr sz="1300"/>
            </a:lvl1pPr>
          </a:lstStyle>
          <a:p>
            <a:endParaRPr lang="en-US"/>
          </a:p>
        </p:txBody>
      </p:sp>
      <p:sp>
        <p:nvSpPr>
          <p:cNvPr id="1761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60838" y="9109075"/>
            <a:ext cx="3182937" cy="46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381" tIns="47691" rIns="95381" bIns="47691" numCol="1" anchor="b" anchorCtr="0" compatLnSpc="1">
            <a:prstTxWarp prst="textNoShape">
              <a:avLst/>
            </a:prstTxWarp>
          </a:bodyPr>
          <a:lstStyle>
            <a:lvl1pPr algn="r" defTabSz="954088">
              <a:defRPr sz="1300"/>
            </a:lvl1pPr>
          </a:lstStyle>
          <a:p>
            <a:fld id="{BE7C2961-80AF-1046-8E90-A8097193FC6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54863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44963" y="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endParaRPr lang="en-US"/>
          </a:p>
        </p:txBody>
      </p:sp>
      <p:sp>
        <p:nvSpPr>
          <p:cNvPr id="717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58888" y="719138"/>
            <a:ext cx="4800600" cy="36004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74725" y="4559300"/>
            <a:ext cx="5365750" cy="432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18600"/>
            <a:ext cx="3170238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defTabSz="973138">
              <a:defRPr sz="1300"/>
            </a:lvl1pPr>
          </a:lstStyle>
          <a:p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44963" y="9118600"/>
            <a:ext cx="3170237" cy="48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7187" tIns="48594" rIns="97187" bIns="48594" numCol="1" anchor="b" anchorCtr="0" compatLnSpc="1">
            <a:prstTxWarp prst="textNoShape">
              <a:avLst/>
            </a:prstTxWarp>
          </a:bodyPr>
          <a:lstStyle>
            <a:lvl1pPr algn="r" defTabSz="973138">
              <a:defRPr sz="1300"/>
            </a:lvl1pPr>
          </a:lstStyle>
          <a:p>
            <a:fld id="{1D48FDC5-0FF0-AA44-98DE-252E54AB5EC7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997566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D1C3301-B4F8-9C4A-A4A6-B086B24BB786}" type="slidenum">
              <a:rPr lang="en-US"/>
              <a:pPr/>
              <a:t>1</a:t>
            </a:fld>
            <a:endParaRPr lang="en-US"/>
          </a:p>
        </p:txBody>
      </p:sp>
      <p:sp>
        <p:nvSpPr>
          <p:cNvPr id="382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829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b="0" baseline="0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4FEA52D-40A5-5C41-B566-571EA5BB2799}" type="slidenum">
              <a:rPr lang="en-US"/>
              <a:pPr/>
              <a:t>13</a:t>
            </a:fld>
            <a:endParaRPr lang="en-US"/>
          </a:p>
        </p:txBody>
      </p:sp>
      <p:sp>
        <p:nvSpPr>
          <p:cNvPr id="1688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85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F222B-C584-D94E-A475-6A6D5A930B9A}" type="slidenum">
              <a:rPr lang="en-US"/>
              <a:pPr/>
              <a:t>14</a:t>
            </a:fld>
            <a:endParaRPr lang="en-US"/>
          </a:p>
        </p:txBody>
      </p:sp>
      <p:sp>
        <p:nvSpPr>
          <p:cNvPr id="16896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Kindle DX image from http://www.amazon.com/Kindle-DX-Wireless-Reader-3G-Global/dp/B002GYWHSQ</a:t>
            </a:r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83F222B-C584-D94E-A475-6A6D5A930B9A}" type="slidenum">
              <a:rPr lang="en-US"/>
              <a:pPr/>
              <a:t>15</a:t>
            </a:fld>
            <a:endParaRPr lang="en-US"/>
          </a:p>
        </p:txBody>
      </p:sp>
      <p:sp>
        <p:nvSpPr>
          <p:cNvPr id="168960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0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E2BF38-FBEE-E34A-81D4-FBD9934950D0}" type="slidenum">
              <a:rPr lang="en-US"/>
              <a:pPr/>
              <a:t>16</a:t>
            </a:fld>
            <a:endParaRPr lang="en-US"/>
          </a:p>
        </p:txBody>
      </p:sp>
      <p:sp>
        <p:nvSpPr>
          <p:cNvPr id="1690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0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7E2BF38-FBEE-E34A-81D4-FBD9934950D0}" type="slidenum">
              <a:rPr lang="en-US"/>
              <a:pPr/>
              <a:t>17</a:t>
            </a:fld>
            <a:endParaRPr lang="en-US"/>
          </a:p>
        </p:txBody>
      </p:sp>
      <p:sp>
        <p:nvSpPr>
          <p:cNvPr id="1690626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0627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C0C60A-4090-C045-BADB-AEEE9423D10A}" type="slidenum">
              <a:rPr lang="en-US"/>
              <a:pPr/>
              <a:t>18</a:t>
            </a:fld>
            <a:endParaRPr lang="en-US"/>
          </a:p>
        </p:txBody>
      </p:sp>
      <p:sp>
        <p:nvSpPr>
          <p:cNvPr id="1691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1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/>
            <a:r>
              <a:rPr lang="en-US" dirty="0" smtClean="0"/>
              <a:t>You must be kidding! How will I know how my software will turn out?!? </a:t>
            </a:r>
          </a:p>
          <a:p>
            <a:pPr lvl="1"/>
            <a:r>
              <a:rPr lang="en-US" dirty="0" smtClean="0"/>
              <a:t>Nope… I’m not kidding; it’s a quality thing like test driven development</a:t>
            </a:r>
          </a:p>
          <a:p>
            <a:endParaRPr lang="en-US" dirty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92BAEE3-82D9-7B47-A8C9-2D3A507BA65B}" type="slidenum">
              <a:rPr lang="en-US"/>
              <a:pPr/>
              <a:t>19</a:t>
            </a:fld>
            <a:endParaRPr lang="en-US"/>
          </a:p>
        </p:txBody>
      </p:sp>
      <p:sp>
        <p:nvSpPr>
          <p:cNvPr id="1692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2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0011E5C-B586-DF45-B210-85100433D78C}" type="slidenum">
              <a:rPr lang="en-US"/>
              <a:pPr/>
              <a:t>20</a:t>
            </a:fld>
            <a:endParaRPr lang="en-US"/>
          </a:p>
        </p:txBody>
      </p:sp>
      <p:sp>
        <p:nvSpPr>
          <p:cNvPr id="1693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36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From http://www.datamation.com/cnews/article.php/12035_3868851_2/Tech-Comics-Geeks-in-a-Bar.htm.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819435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B07730-C1B0-F949-9EA0-0BD7B52B2FA2}" type="slidenum">
              <a:rPr lang="en-US"/>
              <a:pPr/>
              <a:t>24</a:t>
            </a:fld>
            <a:endParaRPr lang="en-US"/>
          </a:p>
        </p:txBody>
      </p:sp>
      <p:sp>
        <p:nvSpPr>
          <p:cNvPr id="1694722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4723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While software documentation requirements for delivery vary from organization to organization, these</a:t>
            </a:r>
            <a:r>
              <a:rPr lang="en-US" baseline="0" dirty="0" smtClean="0"/>
              <a:t> are a reasonable set. </a:t>
            </a:r>
          </a:p>
          <a:p>
            <a:r>
              <a:rPr lang="en-US" baseline="0" dirty="0" smtClean="0"/>
              <a:t>For today, we focus on User Documents.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48FDC5-0FF0-AA44-98DE-252E54AB5EC7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C348FDB-CCE7-8342-B6CE-EE0FAD0C8CF4}" type="slidenum">
              <a:rPr lang="en-US"/>
              <a:pPr/>
              <a:t>25</a:t>
            </a:fld>
            <a:endParaRPr lang="en-US"/>
          </a:p>
        </p:txBody>
      </p:sp>
      <p:sp>
        <p:nvSpPr>
          <p:cNvPr id="1653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3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This is the paper</a:t>
            </a:r>
            <a:r>
              <a:rPr lang="en-US" baseline="0" dirty="0" smtClean="0"/>
              <a:t> you read on software documentation, under Resources.  Picture of author Timothy </a:t>
            </a:r>
            <a:r>
              <a:rPr lang="en-US" baseline="0" dirty="0" err="1" smtClean="0"/>
              <a:t>Lethbridge</a:t>
            </a:r>
            <a:r>
              <a:rPr lang="en-US" baseline="0" dirty="0" smtClean="0"/>
              <a:t> is from http://conferences.computer.org/cseet/2012/CSEET_2012/ASEET.html.</a:t>
            </a:r>
            <a:endParaRPr lang="en-US" dirty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F726CEA-F5A1-7A41-811C-D814B9421359}" type="slidenum">
              <a:rPr lang="en-US"/>
              <a:pPr/>
              <a:t>26</a:t>
            </a:fld>
            <a:endParaRPr lang="en-US"/>
          </a:p>
        </p:txBody>
      </p:sp>
      <p:sp>
        <p:nvSpPr>
          <p:cNvPr id="1654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47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AC6B44C-7CF7-4CC7-BCE3-6B86F646083E}" type="slidenum">
              <a:rPr lang="en-US"/>
              <a:pPr/>
              <a:t>5</a:t>
            </a:fld>
            <a:endParaRPr lang="en-US"/>
          </a:p>
        </p:txBody>
      </p:sp>
      <p:sp>
        <p:nvSpPr>
          <p:cNvPr id="420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20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You actually</a:t>
            </a:r>
            <a:r>
              <a:rPr lang="en-US" baseline="0" dirty="0" smtClean="0"/>
              <a:t> would have some differences in the plan, depending on what kind it was - like whether it was for in-house or acceptance testing by users at their site, and other such variables.</a:t>
            </a:r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99F3C-B93F-314A-83C3-21DF8AF33D04}" type="slidenum">
              <a:rPr lang="en-US"/>
              <a:pPr/>
              <a:t>7</a:t>
            </a:fld>
            <a:endParaRPr lang="en-US"/>
          </a:p>
        </p:txBody>
      </p:sp>
      <p:sp>
        <p:nvSpPr>
          <p:cNvPr id="168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It’s all those other details that if not present when</a:t>
            </a:r>
            <a:r>
              <a:rPr lang="en-US" baseline="0" dirty="0" smtClean="0"/>
              <a:t> needed, the user (and other stakeholders) will be disappointed in the system as they try to figure out how the </a:t>
            </a:r>
            <a:r>
              <a:rPr lang="en-US" baseline="0" smtClean="0"/>
              <a:t>system works.</a:t>
            </a:r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2D99F3C-B93F-314A-83C3-21DF8AF33D04}" type="slidenum">
              <a:rPr lang="en-US"/>
              <a:pPr/>
              <a:t>8</a:t>
            </a:fld>
            <a:endParaRPr lang="en-US"/>
          </a:p>
        </p:txBody>
      </p:sp>
      <p:sp>
        <p:nvSpPr>
          <p:cNvPr id="1684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4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Software is a product and has customers –</a:t>
            </a:r>
            <a:r>
              <a:rPr lang="en-US" baseline="0" dirty="0" smtClean="0"/>
              <a:t> while organizations pay, customers (users) make decisions on the product!</a:t>
            </a:r>
          </a:p>
          <a:p>
            <a:r>
              <a:rPr lang="en-US" baseline="0" dirty="0" smtClean="0"/>
              <a:t>So, are software maintainers an audience for user documentation?  Why?</a:t>
            </a:r>
            <a:endParaRPr lang="en-US" dirty="0" smtClean="0"/>
          </a:p>
          <a:p>
            <a:r>
              <a:rPr lang="en-US" dirty="0" smtClean="0"/>
              <a:t>In writing the use documentation, who is the audience?  [[users, operators/system admins, helpdesk, tech support]]</a:t>
            </a:r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068F683-7062-2C47-8686-4C59EF8D79B5}" type="slidenum">
              <a:rPr lang="en-US"/>
              <a:pPr/>
              <a:t>9</a:t>
            </a:fld>
            <a:endParaRPr lang="en-US"/>
          </a:p>
        </p:txBody>
      </p:sp>
      <p:sp>
        <p:nvSpPr>
          <p:cNvPr id="1683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3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Why do you suppose</a:t>
            </a:r>
            <a:r>
              <a:rPr lang="en-US" baseline="0" dirty="0" smtClean="0"/>
              <a:t> there exists “signs/cartoons” like the above? 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Users cannot figure out something with the system and become frustrated.</a:t>
            </a:r>
          </a:p>
          <a:p>
            <a:pPr marL="228600" indent="-228600">
              <a:buAutoNum type="arabicPeriod"/>
            </a:pPr>
            <a:r>
              <a:rPr lang="en-US" baseline="0" dirty="0" smtClean="0"/>
              <a:t>After paying good money for the product and it does not meet their expectations, they want to express themselves</a:t>
            </a:r>
          </a:p>
          <a:p>
            <a:pPr marL="228600" indent="-228600">
              <a:buNone/>
            </a:pPr>
            <a:r>
              <a:rPr lang="en-US" baseline="0" dirty="0" smtClean="0"/>
              <a:t>While maintainers are not the primary audience for user documentation, does it help them in their job? If yes, how? [[yes, UD provides the user’s view into how the software should work – either the system, specification, or the UD will need to change when an inconsistency is identified.]]</a:t>
            </a:r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268326F-4462-AC40-87AB-7719099EB6A0}" type="slidenum">
              <a:rPr lang="en-US"/>
              <a:pPr/>
              <a:t>10</a:t>
            </a:fld>
            <a:endParaRPr lang="en-US"/>
          </a:p>
        </p:txBody>
      </p:sp>
      <p:sp>
        <p:nvSpPr>
          <p:cNvPr id="1685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55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role</a:t>
            </a:r>
            <a:r>
              <a:rPr lang="en-US" baseline="0" dirty="0" smtClean="0"/>
              <a:t> does the maintenance manual / guide serve for the user?  [[Provides insight into how to submit change requests, summarizes new features for each release (both current and pending)]]</a:t>
            </a:r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3822B1C-92CE-C54D-B733-D0E1B98C72BC}" type="slidenum">
              <a:rPr lang="en-US"/>
              <a:pPr/>
              <a:t>11</a:t>
            </a:fld>
            <a:endParaRPr lang="en-US"/>
          </a:p>
        </p:txBody>
      </p:sp>
      <p:sp>
        <p:nvSpPr>
          <p:cNvPr id="1686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6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Smart phone image from http://blog.planprescriber.com/2013/06/04/mobile-apps-mhealth/.</a:t>
            </a:r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AE5E104-72A1-6348-94AB-0C0203430986}" type="slidenum">
              <a:rPr lang="en-US"/>
              <a:pPr/>
              <a:t>12</a:t>
            </a:fld>
            <a:endParaRPr lang="en-US"/>
          </a:p>
        </p:txBody>
      </p:sp>
      <p:sp>
        <p:nvSpPr>
          <p:cNvPr id="1687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75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What are</a:t>
            </a:r>
            <a:r>
              <a:rPr lang="en-US" baseline="0" dirty="0" smtClean="0"/>
              <a:t> </a:t>
            </a:r>
            <a:r>
              <a:rPr lang="en-US" dirty="0" smtClean="0"/>
              <a:t>the advantages of having online documentation? [[available</a:t>
            </a:r>
            <a:r>
              <a:rPr lang="en-US" baseline="0" dirty="0" smtClean="0"/>
              <a:t> with the system during operation, provides</a:t>
            </a:r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2CB853F-9E7B-4B60-9188-214175215C07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31" descr="rose4"/>
          <p:cNvPicPr>
            <a:picLocks noChangeAspect="1" noChangeArrowheads="1"/>
          </p:cNvPicPr>
          <p:nvPr userDrawn="1"/>
        </p:nvPicPr>
        <p:blipFill>
          <a:blip r:embed="rId2"/>
          <a:srcRect l="12895" t="22858"/>
          <a:stretch>
            <a:fillRect/>
          </a:stretch>
        </p:blipFill>
        <p:spPr bwMode="auto">
          <a:xfrm>
            <a:off x="7162800" y="6477000"/>
            <a:ext cx="1981200" cy="32861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200810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2FA40B-D0E2-5746-A3D8-9149A00ED7A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4679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F69C24B-8AC4-4649-8C5D-C9ABF9BA83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0931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B3A97D-E058-4347-98A3-25ACC5C2803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41213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A6DD52-B65D-2745-95FF-4AABEB51055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42704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D968FA-C622-B24E-90B1-AA1F687089F1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79867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EFA5E4A-AD53-0843-A6C6-D4095C8CCF0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72894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3A6690-49A6-7A4D-B2B1-26C8A70FBB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91998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87E393-2226-604C-AFDD-3DC991E195F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05049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32A153-4C1E-1849-AC61-B029892F40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32430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B5FF174-6D5E-474F-A735-6762711C564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6032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Slide Number Placeholder 5"/>
          <p:cNvSpPr txBox="1">
            <a:spLocks/>
          </p:cNvSpPr>
          <p:nvPr userDrawn="1"/>
        </p:nvSpPr>
        <p:spPr>
          <a:xfrm>
            <a:off x="7010400" y="647700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200" kern="1200">
                <a:solidFill>
                  <a:schemeClr val="tx1">
                    <a:tint val="75000"/>
                  </a:schemeClr>
                </a:solidFill>
                <a:latin typeface="Times New Roman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2400" kern="1200">
                <a:solidFill>
                  <a:schemeClr val="tx1"/>
                </a:solidFill>
                <a:latin typeface="Times New Roman" charset="0"/>
                <a:ea typeface="+mn-ea"/>
                <a:cs typeface="+mn-cs"/>
              </a:defRPr>
            </a:lvl9pPr>
          </a:lstStyle>
          <a:p>
            <a:fld id="{A74FCEEE-9DC8-B543-AC3A-75A414BF23B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97760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d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d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hyperlink" Target="http://www.fhwa.dot.gov/cadiv/segb/views/document/sections/section8/8_4_10.htm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1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10" Type="http://schemas.openxmlformats.org/officeDocument/2006/relationships/image" Target="../media/image14.png"/><Relationship Id="rId4" Type="http://schemas.openxmlformats.org/officeDocument/2006/relationships/image" Target="../media/image8.png"/><Relationship Id="rId9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76200" y="304800"/>
            <a:ext cx="4572000" cy="2819400"/>
          </a:xfrm>
          <a:effectLst>
            <a:outerShdw blurRad="63500" dist="35921" dir="2700000" algn="ctr" rotWithShape="0">
              <a:schemeClr val="bg2">
                <a:alpha val="74998"/>
              </a:schemeClr>
            </a:outerShdw>
          </a:effectLst>
        </p:spPr>
        <p:txBody>
          <a:bodyPr>
            <a:normAutofit fontScale="90000"/>
          </a:bodyPr>
          <a:lstStyle/>
          <a:p>
            <a:r>
              <a:rPr lang="en-US" sz="32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Maintenance and Evolution</a:t>
            </a:r>
            <a: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400" b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2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>CSSE 575: Session 4, Part </a:t>
            </a:r>
            <a:r>
              <a:rPr lang="en-US" sz="2400" b="1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3</a:t>
            </a:r>
            <a:r>
              <a:rPr lang="en-US" sz="2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2400" b="1" i="1" dirty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32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/>
            </a:r>
            <a:br>
              <a:rPr lang="en-US" sz="32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</a:br>
            <a:r>
              <a:rPr lang="en-US" sz="4000" i="1" dirty="0" smtClean="0">
                <a:effectLst>
                  <a:outerShdw blurRad="38100" dist="38100" dir="2700000" algn="tl">
                    <a:srgbClr val="DDDDDD"/>
                  </a:outerShdw>
                </a:effectLst>
              </a:rPr>
              <a:t>Software Documentation</a:t>
            </a:r>
            <a:endParaRPr lang="en-US" sz="4000" i="1" dirty="0">
              <a:effectLst>
                <a:outerShdw blurRad="38100" dist="38100" dir="2700000" algn="tl">
                  <a:srgbClr val="DDDDDD"/>
                </a:outerShdw>
              </a:effectLst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0" y="3886200"/>
            <a:ext cx="4800600" cy="2057400"/>
          </a:xfrm>
        </p:spPr>
        <p:txBody>
          <a:bodyPr>
            <a:normAutofit/>
          </a:bodyPr>
          <a:lstStyle/>
          <a:p>
            <a:r>
              <a:rPr lang="en-US" sz="2400" dirty="0">
                <a:ea typeface="ＭＳ Ｐゴシック"/>
                <a:cs typeface="ＭＳ Ｐゴシック"/>
              </a:rPr>
              <a:t>Steve Chenoweth</a:t>
            </a:r>
          </a:p>
          <a:p>
            <a:r>
              <a:rPr lang="en-US" sz="2400" dirty="0">
                <a:ea typeface="ＭＳ Ｐゴシック"/>
                <a:cs typeface="ＭＳ Ｐゴシック"/>
              </a:rPr>
              <a:t>Office Phone: (812) 877-8974</a:t>
            </a:r>
          </a:p>
          <a:p>
            <a:r>
              <a:rPr lang="en-US" sz="2400" dirty="0">
                <a:ea typeface="ＭＳ Ｐゴシック"/>
                <a:cs typeface="ＭＳ Ｐゴシック"/>
              </a:rPr>
              <a:t>Cell: (937) 657-3885</a:t>
            </a:r>
            <a:br>
              <a:rPr lang="en-US" sz="2400" dirty="0">
                <a:ea typeface="ＭＳ Ｐゴシック"/>
                <a:cs typeface="ＭＳ Ｐゴシック"/>
              </a:rPr>
            </a:br>
            <a:r>
              <a:rPr lang="en-US" sz="2400" dirty="0">
                <a:ea typeface="ＭＳ Ｐゴシック"/>
                <a:cs typeface="ＭＳ Ｐゴシック"/>
              </a:rPr>
              <a:t>Email: chenowet@rose-hulman.edu</a:t>
            </a:r>
          </a:p>
        </p:txBody>
      </p:sp>
      <p:pic>
        <p:nvPicPr>
          <p:cNvPr id="8202" name="Picture 10" descr="rose4"/>
          <p:cNvPicPr>
            <a:picLocks noChangeAspect="1" noChangeArrowheads="1"/>
          </p:cNvPicPr>
          <p:nvPr/>
        </p:nvPicPr>
        <p:blipFill>
          <a:blip r:embed="rId4"/>
          <a:srcRect l="12895" t="22858"/>
          <a:stretch>
            <a:fillRect/>
          </a:stretch>
        </p:blipFill>
        <p:spPr bwMode="auto">
          <a:xfrm>
            <a:off x="6527800" y="6376988"/>
            <a:ext cx="2616200" cy="434975"/>
          </a:xfrm>
          <a:prstGeom prst="rect">
            <a:avLst/>
          </a:prstGeom>
          <a:noFill/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81500" y="-76200"/>
            <a:ext cx="4762500" cy="2381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9200" y="2362200"/>
            <a:ext cx="3644153" cy="2368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181600" y="4876800"/>
            <a:ext cx="32004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Some user documentation doesn’t even have words!  This one does, but the pictures help.  It’s </a:t>
            </a:r>
            <a:r>
              <a:rPr lang="en-US" sz="1600" dirty="0"/>
              <a:t>from http://www.hideousbeast.com/projects/mmf/mmm</a:t>
            </a:r>
            <a:r>
              <a:rPr lang="en-US" sz="1600" dirty="0" smtClean="0"/>
              <a:t>/.</a:t>
            </a:r>
            <a:endParaRPr lang="en-US" sz="16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424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User Documentation</a:t>
            </a:r>
          </a:p>
        </p:txBody>
      </p:sp>
      <p:graphicFrame>
        <p:nvGraphicFramePr>
          <p:cNvPr id="1674289" name="Group 49"/>
          <p:cNvGraphicFramePr>
            <a:graphicFrameLocks noGrp="1"/>
          </p:cNvGraphicFramePr>
          <p:nvPr/>
        </p:nvGraphicFramePr>
        <p:xfrm>
          <a:off x="381000" y="777240"/>
          <a:ext cx="8534400" cy="5394960"/>
        </p:xfrm>
        <a:graphic>
          <a:graphicData uri="http://schemas.openxmlformats.org/drawingml/2006/table">
            <a:tbl>
              <a:tblPr/>
              <a:tblGrid>
                <a:gridCol w="2923822"/>
                <a:gridCol w="5610578"/>
              </a:tblGrid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Constituent Document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Function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8000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Installation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Manual / Guide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 installation and set up, 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configuration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and customization to hardware and other software systems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Beginner’s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Guide / Tutorial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Simple explanations of how to get started using the system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Reference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Guide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Provides in-depth description of each </a:t>
                      </a:r>
                      <a:r>
                        <a:rPr kumimoji="0" lang="en-US" sz="2000" b="1" i="0" u="none" strike="noStrike" kern="1200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+mn-ea"/>
                          <a:cs typeface="+mn-cs"/>
                        </a:rPr>
                        <a:t>system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facility and how it can be used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Maintenance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</a:t>
                      </a:r>
                      <a:b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</a:b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Manual / Guide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Outlines the software change processes</a:t>
                      </a:r>
                    </a:p>
                    <a:p>
                      <a:pPr marL="231775" marR="0" lvl="0" indent="-231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Refers to </a:t>
                      </a:r>
                      <a:r>
                        <a:rPr kumimoji="0" lang="en-US" sz="20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req’ts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 &amp;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design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specifications</a:t>
                      </a:r>
                    </a:p>
                    <a:p>
                      <a:pPr marL="231775" marR="0" lvl="0" indent="-231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Refers to test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data and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results</a:t>
                      </a:r>
                      <a:endParaRPr kumimoji="0" lang="en-US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  <a:p>
                      <a:pPr marL="231775" marR="0" lvl="0" indent="-231775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Summary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of new 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features for releases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Quick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Reference </a:t>
                      </a: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C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ard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Serves as a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lookup for key capabilities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BF0F2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System</a:t>
                      </a: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 Administration Guide</a:t>
                      </a:r>
                      <a:endParaRPr kumimoji="0" lang="en-US" sz="20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  <a:tc>
                  <a:txBody>
                    <a:bodyPr/>
                    <a:lstStyle/>
                    <a:p>
                      <a:pPr marL="231775" marR="0" lvl="0" indent="-231775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>
                          <a:srgbClr val="CC0000"/>
                        </a:buClr>
                        <a:buSzPct val="70000"/>
                        <a:buFont typeface="Arial"/>
                        <a:buChar char="•"/>
                        <a:tabLst/>
                      </a:pPr>
                      <a:r>
                        <a:rPr kumimoji="0" lang="en-US" sz="20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Provides information on services such as networking, security, and upgrading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5DFE4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707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762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</a:t>
            </a:r>
            <a:r>
              <a:rPr lang="en-US" dirty="0" smtClean="0"/>
              <a:t>that always used to be </a:t>
            </a:r>
            <a:r>
              <a:rPr lang="en-US" u="sng" dirty="0" smtClean="0"/>
              <a:t>Printed </a:t>
            </a:r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166707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47800"/>
            <a:ext cx="5410200" cy="5029200"/>
          </a:xfrm>
        </p:spPr>
        <p:txBody>
          <a:bodyPr/>
          <a:lstStyle/>
          <a:p>
            <a:r>
              <a:rPr lang="en-US" dirty="0" smtClean="0"/>
              <a:t>Quick reference cards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Brief “getting started” notes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User </a:t>
            </a:r>
            <a:r>
              <a:rPr lang="en-US" dirty="0"/>
              <a:t>tutorials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Reference </a:t>
            </a:r>
            <a:r>
              <a:rPr lang="en-US" dirty="0" smtClean="0"/>
              <a:t>manuals</a:t>
            </a:r>
          </a:p>
          <a:p>
            <a:pPr>
              <a:buNone/>
            </a:pPr>
            <a:endParaRPr lang="en-US" dirty="0" smtClean="0"/>
          </a:p>
          <a:p>
            <a:r>
              <a:rPr lang="en-US" dirty="0" smtClean="0"/>
              <a:t>Alphabetic </a:t>
            </a:r>
            <a:r>
              <a:rPr lang="en-US" dirty="0"/>
              <a:t>command lists</a:t>
            </a:r>
            <a:r>
              <a:rPr lang="en-US" dirty="0" smtClean="0"/>
              <a:t> </a:t>
            </a:r>
          </a:p>
          <a:p>
            <a:endParaRPr lang="en-US" dirty="0" smtClean="0"/>
          </a:p>
        </p:txBody>
      </p:sp>
      <p:pic>
        <p:nvPicPr>
          <p:cNvPr id="1667076" name="Picture 4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6477000" y="1371600"/>
            <a:ext cx="2348444" cy="2243766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6400800" y="36576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What’s the electronic equivalent of each one?</a:t>
            </a:r>
            <a:endParaRPr lang="en-US" sz="2000" dirty="0"/>
          </a:p>
        </p:txBody>
      </p:sp>
      <p:pic>
        <p:nvPicPr>
          <p:cNvPr id="1026" name="Picture 2" descr="http://blog.planprescriber.com/wp-content/uploads/2013/06/app-300x300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343400"/>
            <a:ext cx="1714500" cy="1714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477000" y="6019800"/>
            <a:ext cx="274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And does it need to run on a smart phone?</a:t>
            </a:r>
            <a:endParaRPr lang="en-US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809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Traditional Examples </a:t>
            </a:r>
            <a:r>
              <a:rPr lang="en-US" dirty="0" smtClean="0"/>
              <a:t>of </a:t>
            </a:r>
            <a:r>
              <a:rPr lang="en-US" u="sng" dirty="0" smtClean="0"/>
              <a:t>Online </a:t>
            </a:r>
            <a:r>
              <a:rPr lang="en-US" dirty="0"/>
              <a:t>Documentation</a:t>
            </a:r>
          </a:p>
        </p:txBody>
      </p:sp>
      <p:sp>
        <p:nvSpPr>
          <p:cNvPr id="1668099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701800"/>
            <a:ext cx="7772400" cy="3860800"/>
          </a:xfrm>
        </p:spPr>
        <p:txBody>
          <a:bodyPr/>
          <a:lstStyle/>
          <a:p>
            <a:r>
              <a:rPr lang="en-US" dirty="0"/>
              <a:t>Online Help</a:t>
            </a:r>
            <a:r>
              <a:rPr lang="en-US" dirty="0" smtClean="0"/>
              <a:t> Facility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  <a:p>
            <a:r>
              <a:rPr lang="en-US" dirty="0"/>
              <a:t>Online Tutorials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Demonstrations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err="1" smtClean="0"/>
              <a:t>Man(ual</a:t>
            </a:r>
            <a:r>
              <a:rPr lang="en-US" dirty="0" smtClean="0"/>
              <a:t>) Pages </a:t>
            </a:r>
            <a:r>
              <a:rPr lang="en-US" dirty="0"/>
              <a:t>(Unix)</a:t>
            </a:r>
          </a:p>
        </p:txBody>
      </p:sp>
      <p:pic>
        <p:nvPicPr>
          <p:cNvPr id="1668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05400" y="1951037"/>
            <a:ext cx="3657600" cy="2925763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80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8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22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r>
              <a:rPr lang="en-US" dirty="0"/>
              <a:t>User Documentation Challenges</a:t>
            </a:r>
          </a:p>
        </p:txBody>
      </p:sp>
      <p:sp>
        <p:nvSpPr>
          <p:cNvPr id="1669123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990600"/>
            <a:ext cx="7924800" cy="59436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Merely presents </a:t>
            </a:r>
            <a:br>
              <a:rPr lang="en-US" dirty="0"/>
            </a:br>
            <a:r>
              <a:rPr lang="en-US" dirty="0"/>
              <a:t>operator descriptions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Usability is not considered</a:t>
            </a:r>
          </a:p>
          <a:p>
            <a:pPr lvl="1"/>
            <a:r>
              <a:rPr lang="en-US" dirty="0"/>
              <a:t>Organized according </a:t>
            </a:r>
            <a:br>
              <a:rPr lang="en-US" dirty="0"/>
            </a:br>
            <a:r>
              <a:rPr lang="en-US" dirty="0"/>
              <a:t>to system functions </a:t>
            </a:r>
            <a:br>
              <a:rPr lang="en-US" dirty="0"/>
            </a:br>
            <a:r>
              <a:rPr lang="en-US" dirty="0"/>
              <a:t>instead of key user goals </a:t>
            </a:r>
          </a:p>
          <a:p>
            <a:pPr lvl="1"/>
            <a:r>
              <a:rPr lang="en-US" dirty="0"/>
              <a:t>Describes how the system works and not how it can be used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Information overload</a:t>
            </a:r>
          </a:p>
          <a:p>
            <a:pPr lvl="1"/>
            <a:r>
              <a:rPr lang="en-US" dirty="0"/>
              <a:t>Too voluminous for novice users </a:t>
            </a:r>
          </a:p>
        </p:txBody>
      </p:sp>
      <p:pic>
        <p:nvPicPr>
          <p:cNvPr id="1669124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34000" y="1085850"/>
            <a:ext cx="3657600" cy="24193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5257800" y="4872335"/>
            <a:ext cx="37601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Don’t do these to your users!</a:t>
            </a:r>
            <a:endParaRPr lang="en-US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912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912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90600"/>
          </a:xfrm>
        </p:spPr>
        <p:txBody>
          <a:bodyPr>
            <a:normAutofit fontScale="90000"/>
          </a:bodyPr>
          <a:lstStyle/>
          <a:p>
            <a:r>
              <a:rPr lang="en-US" dirty="0"/>
              <a:t>Reading Computer Display </a:t>
            </a:r>
            <a:r>
              <a:rPr lang="en-US" dirty="0" smtClean="0"/>
              <a:t>is still more </a:t>
            </a:r>
            <a:r>
              <a:rPr lang="en-US" dirty="0"/>
              <a:t>Difficult than </a:t>
            </a:r>
            <a:r>
              <a:rPr lang="en-US" dirty="0" smtClean="0"/>
              <a:t>Paper (1 of 2)</a:t>
            </a:r>
            <a:endParaRPr lang="en-US" dirty="0"/>
          </a:p>
        </p:txBody>
      </p:sp>
      <p:sp>
        <p:nvSpPr>
          <p:cNvPr id="167014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1447800"/>
            <a:ext cx="8534400" cy="4927600"/>
          </a:xfrm>
        </p:spPr>
        <p:txBody>
          <a:bodyPr>
            <a:normAutofit/>
          </a:bodyPr>
          <a:lstStyle/>
          <a:p>
            <a:r>
              <a:rPr lang="en-US" sz="2800" dirty="0"/>
              <a:t>Low contrast between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characters </a:t>
            </a:r>
            <a:r>
              <a:rPr lang="en-US" sz="2800" dirty="0"/>
              <a:t>and backgrounds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/>
              <a:t>Emitted light rather than</a:t>
            </a:r>
            <a:r>
              <a:rPr lang="en-US" sz="2800" dirty="0" smtClean="0"/>
              <a:t> reflected</a:t>
            </a:r>
            <a:br>
              <a:rPr lang="en-US" sz="2800" dirty="0" smtClean="0"/>
            </a:br>
            <a:r>
              <a:rPr lang="en-US" sz="2800" dirty="0" smtClean="0"/>
              <a:t> </a:t>
            </a:r>
            <a:endParaRPr lang="en-US" sz="2800" dirty="0"/>
          </a:p>
          <a:p>
            <a:r>
              <a:rPr lang="en-US" sz="2800" dirty="0"/>
              <a:t>Poor fonts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endParaRPr lang="en-US" sz="2800" dirty="0" smtClean="0"/>
          </a:p>
          <a:p>
            <a:r>
              <a:rPr lang="en-US" sz="2800" dirty="0" smtClean="0"/>
              <a:t>Smaller </a:t>
            </a:r>
            <a:r>
              <a:rPr lang="en-US" sz="2800" dirty="0"/>
              <a:t>displays require frequent</a:t>
            </a:r>
            <a:r>
              <a:rPr lang="en-US" sz="2800" dirty="0" smtClean="0"/>
              <a:t> </a:t>
            </a:r>
            <a:br>
              <a:rPr lang="en-US" sz="2800" dirty="0" smtClean="0"/>
            </a:br>
            <a:r>
              <a:rPr lang="en-US" sz="2800" dirty="0" smtClean="0"/>
              <a:t>page </a:t>
            </a:r>
            <a:r>
              <a:rPr lang="en-US" sz="2800" dirty="0"/>
              <a:t>turning</a:t>
            </a:r>
            <a:r>
              <a:rPr lang="en-US" sz="2800" dirty="0" smtClean="0"/>
              <a:t> </a:t>
            </a:r>
            <a:endParaRPr lang="en-US" sz="2800" dirty="0"/>
          </a:p>
        </p:txBody>
      </p:sp>
      <p:pic>
        <p:nvPicPr>
          <p:cNvPr id="1026" name="Picture 2" descr="http://g-ecx.images-amazon.com/images/G/01/kindle/miranda/photos/miranda-main-hero._V189854680_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2057400"/>
            <a:ext cx="2691237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681981" y="5257800"/>
            <a:ext cx="20810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Good </a:t>
            </a:r>
            <a:r>
              <a:rPr lang="en-US" dirty="0" err="1" smtClean="0"/>
              <a:t>enuf</a:t>
            </a:r>
            <a:r>
              <a:rPr lang="en-US" dirty="0" smtClean="0"/>
              <a:t> yet?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01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014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014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7772400" cy="914400"/>
          </a:xfrm>
        </p:spPr>
        <p:txBody>
          <a:bodyPr>
            <a:normAutofit fontScale="90000"/>
          </a:bodyPr>
          <a:lstStyle/>
          <a:p>
            <a:r>
              <a:rPr lang="en-US" dirty="0"/>
              <a:t>Reading Computer Display </a:t>
            </a:r>
            <a:r>
              <a:rPr lang="en-US" dirty="0" smtClean="0"/>
              <a:t>is still more </a:t>
            </a:r>
            <a:r>
              <a:rPr lang="en-US" dirty="0"/>
              <a:t>Difficult than </a:t>
            </a:r>
            <a:r>
              <a:rPr lang="en-US" dirty="0" smtClean="0"/>
              <a:t>Paper (2 of 2)</a:t>
            </a:r>
            <a:endParaRPr lang="en-US" dirty="0"/>
          </a:p>
        </p:txBody>
      </p:sp>
      <p:sp>
        <p:nvSpPr>
          <p:cNvPr id="1670147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473200"/>
            <a:ext cx="8534400" cy="4699000"/>
          </a:xfrm>
        </p:spPr>
        <p:txBody>
          <a:bodyPr/>
          <a:lstStyle/>
          <a:p>
            <a:r>
              <a:rPr lang="en-US" dirty="0" smtClean="0"/>
              <a:t>Reduced </a:t>
            </a:r>
            <a:r>
              <a:rPr lang="en-US" dirty="0"/>
              <a:t>body motion make them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more </a:t>
            </a:r>
            <a:r>
              <a:rPr lang="en-US" dirty="0"/>
              <a:t>fatiguing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Layout and formatting problems</a:t>
            </a:r>
            <a:br>
              <a:rPr lang="en-US" dirty="0" smtClean="0"/>
            </a:br>
            <a:r>
              <a:rPr lang="en-US" dirty="0" smtClean="0"/>
              <a:t> </a:t>
            </a:r>
          </a:p>
          <a:p>
            <a:r>
              <a:rPr lang="en-US" dirty="0" smtClean="0"/>
              <a:t>Note: these </a:t>
            </a:r>
            <a:r>
              <a:rPr lang="en-US" dirty="0"/>
              <a:t>are changing</a:t>
            </a:r>
            <a:r>
              <a:rPr lang="en-US" dirty="0" smtClean="0"/>
              <a:t> with </a:t>
            </a:r>
            <a:br>
              <a:rPr lang="en-US" dirty="0" smtClean="0"/>
            </a:br>
            <a:r>
              <a:rPr lang="en-US" dirty="0" smtClean="0"/>
              <a:t>emerging </a:t>
            </a:r>
            <a:r>
              <a:rPr lang="en-US" dirty="0" smtClean="0"/>
              <a:t>technologies </a:t>
            </a:r>
            <a:r>
              <a:rPr lang="en-US" dirty="0"/>
              <a:t>like</a:t>
            </a:r>
            <a:r>
              <a:rPr lang="en-US" dirty="0" smtClean="0"/>
              <a:t> </a:t>
            </a:r>
            <a:br>
              <a:rPr lang="en-US" dirty="0" smtClean="0"/>
            </a:br>
            <a:r>
              <a:rPr lang="en-US" dirty="0" smtClean="0"/>
              <a:t>iPad, </a:t>
            </a:r>
            <a:r>
              <a:rPr lang="en-US" dirty="0" smtClean="0"/>
              <a:t>Kindle, </a:t>
            </a:r>
            <a:r>
              <a:rPr lang="en-US" dirty="0" smtClean="0"/>
              <a:t>eBook</a:t>
            </a:r>
            <a:r>
              <a:rPr lang="en-US" dirty="0"/>
              <a:t>, etc.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200" y="1549400"/>
            <a:ext cx="2419350" cy="3656448"/>
          </a:xfrm>
          <a:prstGeom prst="rect">
            <a:avLst/>
          </a:prstGeom>
          <a:scene3d>
            <a:camera prst="perspectiveContrastingLeftFacing" fov="2700000">
              <a:rot lat="624000" lon="2634000" rev="21384000"/>
            </a:camera>
            <a:lightRig rig="threePt" dir="t"/>
          </a:scene3d>
          <a:sp3d>
            <a:bevelT/>
          </a:sp3d>
        </p:spPr>
      </p:pic>
      <p:sp>
        <p:nvSpPr>
          <p:cNvPr id="2" name="TextBox 1"/>
          <p:cNvSpPr txBox="1"/>
          <p:nvPr/>
        </p:nvSpPr>
        <p:spPr>
          <a:xfrm>
            <a:off x="881055" y="5950803"/>
            <a:ext cx="79415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For lots more info, see your Interaction Design book from 571.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6934200" y="5205848"/>
            <a:ext cx="66236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Eh?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533400"/>
          </a:xfrm>
        </p:spPr>
        <p:txBody>
          <a:bodyPr>
            <a:noAutofit/>
          </a:bodyPr>
          <a:lstStyle/>
          <a:p>
            <a:pPr algn="ctr"/>
            <a:r>
              <a:rPr lang="en-US" sz="3600" dirty="0" smtClean="0"/>
              <a:t>“Printed” </a:t>
            </a:r>
            <a:r>
              <a:rPr lang="en-US" sz="3600" dirty="0" smtClean="0"/>
              <a:t>Manuals:  Suggested Guidelines</a:t>
            </a:r>
            <a:br>
              <a:rPr lang="en-US" sz="3600" dirty="0" smtClean="0"/>
            </a:br>
            <a:r>
              <a:rPr lang="en-US" sz="1600" dirty="0" smtClean="0"/>
              <a:t>(1 of 2)</a:t>
            </a:r>
            <a:endParaRPr lang="en-US" sz="3600" dirty="0"/>
          </a:p>
        </p:txBody>
      </p:sp>
      <p:sp>
        <p:nvSpPr>
          <p:cNvPr id="16711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143000"/>
            <a:ext cx="8229600" cy="55626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dirty="0"/>
              <a:t>Let users task guide organization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Let user learning process shape </a:t>
            </a:r>
            <a:r>
              <a:rPr lang="en-US" dirty="0" smtClean="0"/>
              <a:t>sequencing</a:t>
            </a:r>
            <a:br>
              <a:rPr lang="en-US" dirty="0" smtClean="0"/>
            </a:br>
            <a:r>
              <a:rPr lang="en-US" dirty="0" smtClean="0"/>
              <a:t> </a:t>
            </a:r>
            <a:endParaRPr lang="en-US" dirty="0"/>
          </a:p>
          <a:p>
            <a:pPr>
              <a:lnSpc>
                <a:spcPct val="90000"/>
              </a:lnSpc>
            </a:pPr>
            <a:r>
              <a:rPr lang="en-US" dirty="0"/>
              <a:t>Present semantics before syntax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Keep writing style clean and simple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/>
              <a:t>Show numerous examples</a:t>
            </a:r>
            <a:r>
              <a:rPr lang="en-US" dirty="0" smtClean="0"/>
              <a:t> 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117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52400"/>
            <a:ext cx="8229600" cy="9144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Printed </a:t>
            </a:r>
            <a:r>
              <a:rPr lang="en-US" dirty="0" smtClean="0"/>
              <a:t>Manual:  Suggested Guidelines </a:t>
            </a:r>
            <a:r>
              <a:rPr lang="en-US" sz="2000" dirty="0" smtClean="0"/>
              <a:t>(</a:t>
            </a:r>
            <a:r>
              <a:rPr lang="en-US" sz="2000" dirty="0" smtClean="0"/>
              <a:t>2 of 2)</a:t>
            </a:r>
            <a:endParaRPr lang="en-US" dirty="0"/>
          </a:p>
        </p:txBody>
      </p:sp>
      <p:sp>
        <p:nvSpPr>
          <p:cNvPr id="1671171" name="Rectangle 3"/>
          <p:cNvSpPr>
            <a:spLocks noGrp="1" noChangeArrowheads="1"/>
          </p:cNvSpPr>
          <p:nvPr>
            <p:ph idx="1"/>
          </p:nvPr>
        </p:nvSpPr>
        <p:spPr>
          <a:xfrm>
            <a:off x="762000" y="1371600"/>
            <a:ext cx="8229600" cy="5105400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90000"/>
              </a:lnSpc>
              <a:buNone/>
            </a:pPr>
            <a:r>
              <a:rPr lang="en-US" dirty="0"/>
              <a:t>F</a:t>
            </a:r>
            <a:r>
              <a:rPr lang="en-US" dirty="0" smtClean="0"/>
              <a:t>or </a:t>
            </a:r>
            <a:r>
              <a:rPr lang="en-US" dirty="0"/>
              <a:t>more Involved Documents </a:t>
            </a:r>
            <a:r>
              <a:rPr lang="en-US" dirty="0" smtClean="0"/>
              <a:t>:</a:t>
            </a:r>
          </a:p>
          <a:p>
            <a:pPr marL="0" indent="0">
              <a:lnSpc>
                <a:spcPct val="90000"/>
              </a:lnSpc>
              <a:buNone/>
            </a:pP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Offer </a:t>
            </a:r>
            <a:r>
              <a:rPr lang="en-US" dirty="0"/>
              <a:t>meaningful and complete sample sessions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Provide table of contents, indices, and glossaries 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Use </a:t>
            </a:r>
            <a:r>
              <a:rPr lang="en-US" dirty="0"/>
              <a:t>advance organizers and summaries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 smtClean="0"/>
          </a:p>
          <a:p>
            <a:pPr>
              <a:lnSpc>
                <a:spcPct val="90000"/>
              </a:lnSpc>
            </a:pPr>
            <a:r>
              <a:rPr lang="en-US" dirty="0" smtClean="0"/>
              <a:t>Include </a:t>
            </a:r>
            <a:r>
              <a:rPr lang="en-US" dirty="0"/>
              <a:t>list of error messages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2194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8077200" cy="533400"/>
          </a:xfrm>
        </p:spPr>
        <p:txBody>
          <a:bodyPr>
            <a:normAutofit fontScale="90000"/>
          </a:bodyPr>
          <a:lstStyle/>
          <a:p>
            <a:r>
              <a:rPr lang="en-US"/>
              <a:t>Developing Printed Manuals</a:t>
            </a:r>
          </a:p>
        </p:txBody>
      </p:sp>
      <p:sp>
        <p:nvSpPr>
          <p:cNvPr id="1672195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914400"/>
            <a:ext cx="8305800" cy="5562600"/>
          </a:xfrm>
        </p:spPr>
        <p:txBody>
          <a:bodyPr>
            <a:normAutofit lnSpcReduction="10000"/>
          </a:bodyPr>
          <a:lstStyle/>
          <a:p>
            <a:pPr>
              <a:spcAft>
                <a:spcPts val="2400"/>
              </a:spcAft>
            </a:pPr>
            <a:r>
              <a:rPr lang="en-US" dirty="0"/>
              <a:t>Prepare user manuals before implementation</a:t>
            </a:r>
            <a:endParaRPr lang="en-US" dirty="0" smtClean="0"/>
          </a:p>
          <a:p>
            <a:pPr>
              <a:spcAft>
                <a:spcPts val="2400"/>
              </a:spcAft>
            </a:pPr>
            <a:r>
              <a:rPr lang="en-US" dirty="0" smtClean="0"/>
              <a:t>Use </a:t>
            </a:r>
            <a:r>
              <a:rPr lang="en-US" dirty="0"/>
              <a:t>professional writers and copy editors </a:t>
            </a:r>
          </a:p>
          <a:p>
            <a:pPr lvl="1">
              <a:spcAft>
                <a:spcPts val="2400"/>
              </a:spcAft>
            </a:pPr>
            <a:r>
              <a:rPr lang="en-US" dirty="0"/>
              <a:t>Depends on scale of project</a:t>
            </a:r>
          </a:p>
          <a:p>
            <a:pPr>
              <a:spcAft>
                <a:spcPts val="2400"/>
              </a:spcAft>
            </a:pPr>
            <a:r>
              <a:rPr lang="en-US" dirty="0"/>
              <a:t>Review drafts thoroughly </a:t>
            </a:r>
          </a:p>
          <a:p>
            <a:pPr>
              <a:spcAft>
                <a:spcPts val="2400"/>
              </a:spcAft>
            </a:pPr>
            <a:r>
              <a:rPr lang="en-US" dirty="0"/>
              <a:t>Field test early drafts </a:t>
            </a:r>
          </a:p>
          <a:p>
            <a:pPr>
              <a:spcAft>
                <a:spcPts val="2400"/>
              </a:spcAft>
            </a:pPr>
            <a:r>
              <a:rPr lang="en-US" dirty="0"/>
              <a:t>Provide feedback mechanism to readers </a:t>
            </a:r>
          </a:p>
          <a:p>
            <a:pPr>
              <a:spcAft>
                <a:spcPts val="2400"/>
              </a:spcAft>
            </a:pPr>
            <a:r>
              <a:rPr lang="en-US" dirty="0"/>
              <a:t>Revise to reflect changes regularly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321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/>
          <a:lstStyle/>
          <a:p>
            <a:pPr algn="ctr"/>
            <a:r>
              <a:rPr lang="en-US" dirty="0"/>
              <a:t>User Documentation Life Cycle</a:t>
            </a:r>
          </a:p>
        </p:txBody>
      </p:sp>
      <p:sp>
        <p:nvSpPr>
          <p:cNvPr id="1673219" name="Rectangle 3"/>
          <p:cNvSpPr>
            <a:spLocks noGrp="1" noChangeArrowheads="1"/>
          </p:cNvSpPr>
          <p:nvPr>
            <p:ph idx="1"/>
          </p:nvPr>
        </p:nvSpPr>
        <p:spPr>
          <a:xfrm>
            <a:off x="609600" y="1219200"/>
            <a:ext cx="8229600" cy="5486400"/>
          </a:xfrm>
        </p:spPr>
        <p:txBody>
          <a:bodyPr>
            <a:normAutofit fontScale="92500" lnSpcReduction="20000"/>
          </a:bodyPr>
          <a:lstStyle/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Develop specifications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Prototype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Draft, Edit, </a:t>
            </a:r>
            <a:br>
              <a:rPr lang="en-US" dirty="0"/>
            </a:br>
            <a:r>
              <a:rPr lang="en-US" dirty="0"/>
              <a:t>Review, </a:t>
            </a:r>
            <a:br>
              <a:rPr lang="en-US" dirty="0"/>
            </a:br>
            <a:r>
              <a:rPr lang="en-US" dirty="0"/>
              <a:t>repeat…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Field test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Publish </a:t>
            </a:r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/>
              <a:t>Perform post </a:t>
            </a:r>
            <a:r>
              <a:rPr lang="en-US" dirty="0" smtClean="0"/>
              <a:t>project</a:t>
            </a:r>
            <a:br>
              <a:rPr lang="en-US" dirty="0" smtClean="0"/>
            </a:br>
            <a:r>
              <a:rPr lang="en-US" dirty="0" smtClean="0"/>
              <a:t>review </a:t>
            </a:r>
            <a:endParaRPr lang="en-US" dirty="0"/>
          </a:p>
          <a:p>
            <a:pPr marL="514350" indent="-514350">
              <a:spcAft>
                <a:spcPts val="1200"/>
              </a:spcAft>
              <a:buFont typeface="+mj-lt"/>
              <a:buAutoNum type="arabicPeriod"/>
            </a:pPr>
            <a:r>
              <a:rPr lang="en-US" dirty="0" smtClean="0"/>
              <a:t>Maintain!</a:t>
            </a:r>
            <a:endParaRPr lang="en-US" dirty="0"/>
          </a:p>
        </p:txBody>
      </p:sp>
      <p:pic>
        <p:nvPicPr>
          <p:cNvPr id="1673220" name="Picture 4"/>
          <p:cNvPicPr>
            <a:picLocks noChangeAspect="1" noChangeArrowheads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rcRect/>
              <a:stretch>
                <a:fillRect/>
              </a:stretch>
            </p:blipFill>
          </mc:Choice>
          <mc:Fallback>
            <p:blipFill>
              <a:blip r:embed="rId4"/>
              <a:srcRect/>
              <a:stretch>
                <a:fillRect/>
              </a:stretch>
            </p:blipFill>
          </mc:Fallback>
        </mc:AlternateContent>
        <p:spPr bwMode="auto">
          <a:xfrm>
            <a:off x="4267200" y="1800225"/>
            <a:ext cx="3683000" cy="3000375"/>
          </a:xfrm>
          <a:prstGeom prst="rect">
            <a:avLst/>
          </a:prstGeom>
          <a:noFill/>
        </p:spPr>
      </p:pic>
      <p:sp>
        <p:nvSpPr>
          <p:cNvPr id="2" name="TextBox 1"/>
          <p:cNvSpPr txBox="1"/>
          <p:nvPr/>
        </p:nvSpPr>
        <p:spPr>
          <a:xfrm>
            <a:off x="4648200" y="4876800"/>
            <a:ext cx="4724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And my favorite question, “If something changes in the system, how do you know where to fix this document accordingly?</a:t>
            </a:r>
            <a:endParaRPr lang="en-US" dirty="0"/>
          </a:p>
        </p:txBody>
      </p:sp>
      <p:cxnSp>
        <p:nvCxnSpPr>
          <p:cNvPr id="4" name="Straight Arrow Connector 3"/>
          <p:cNvCxnSpPr/>
          <p:nvPr/>
        </p:nvCxnSpPr>
        <p:spPr>
          <a:xfrm flipV="1">
            <a:off x="2971800" y="5661630"/>
            <a:ext cx="1447800" cy="51057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52400"/>
            <a:ext cx="8229600" cy="1143000"/>
          </a:xfrm>
        </p:spPr>
        <p:txBody>
          <a:bodyPr/>
          <a:lstStyle/>
          <a:p>
            <a:r>
              <a:rPr lang="en-US" dirty="0" smtClean="0"/>
              <a:t>Software Documentation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914400"/>
            <a:ext cx="8305800" cy="5334000"/>
          </a:xfrm>
        </p:spPr>
        <p:txBody>
          <a:bodyPr>
            <a:normAutofit fontScale="77500" lnSpcReduction="20000"/>
          </a:bodyPr>
          <a:lstStyle/>
          <a:p>
            <a:r>
              <a:rPr lang="en-US" dirty="0" smtClean="0"/>
              <a:t>Software Requirements Specification</a:t>
            </a:r>
          </a:p>
          <a:p>
            <a:pPr lvl="1"/>
            <a:r>
              <a:rPr lang="en-US" dirty="0" smtClean="0"/>
              <a:t>Meanings vary in the industry</a:t>
            </a:r>
          </a:p>
          <a:p>
            <a:pPr lvl="1"/>
            <a:r>
              <a:rPr lang="en-US" dirty="0" smtClean="0"/>
              <a:t>IEEE 830 standard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Software Design Specification</a:t>
            </a:r>
          </a:p>
          <a:p>
            <a:pPr lvl="1"/>
            <a:r>
              <a:rPr lang="en-US" dirty="0" smtClean="0"/>
              <a:t>Also varies – consider Agile groups</a:t>
            </a:r>
          </a:p>
          <a:p>
            <a:pPr lvl="1"/>
            <a:r>
              <a:rPr lang="en-US" dirty="0" smtClean="0"/>
              <a:t>IEEE 1016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Other Key Deliverables</a:t>
            </a:r>
          </a:p>
          <a:p>
            <a:pPr lvl="1"/>
            <a:r>
              <a:rPr lang="en-US" dirty="0" smtClean="0"/>
              <a:t>User Documents</a:t>
            </a:r>
          </a:p>
          <a:p>
            <a:pPr lvl="1"/>
            <a:r>
              <a:rPr lang="en-US" dirty="0" smtClean="0"/>
              <a:t>Installation and </a:t>
            </a:r>
            <a:br>
              <a:rPr lang="en-US" dirty="0" smtClean="0"/>
            </a:br>
            <a:r>
              <a:rPr lang="en-US" dirty="0" smtClean="0"/>
              <a:t>Configuration Documents</a:t>
            </a:r>
          </a:p>
          <a:p>
            <a:pPr lvl="1"/>
            <a:r>
              <a:rPr lang="en-US" dirty="0" smtClean="0"/>
              <a:t>Maintenance Documents</a:t>
            </a:r>
          </a:p>
          <a:p>
            <a:pPr lvl="1"/>
            <a:r>
              <a:rPr lang="en-US" dirty="0" smtClean="0"/>
              <a:t>Source Code</a:t>
            </a:r>
          </a:p>
          <a:p>
            <a:pPr lvl="1"/>
            <a:r>
              <a:rPr lang="en-US" dirty="0" smtClean="0"/>
              <a:t>Project Documents</a:t>
            </a:r>
          </a:p>
          <a:p>
            <a:pPr lvl="2"/>
            <a:r>
              <a:rPr lang="en-US" dirty="0" smtClean="0"/>
              <a:t>Like project plans &amp; test plans</a:t>
            </a:r>
          </a:p>
          <a:p>
            <a:pPr>
              <a:buNone/>
            </a:pPr>
            <a:endParaRPr lang="en-US" dirty="0" smtClean="0">
              <a:solidFill>
                <a:srgbClr val="FF0000"/>
              </a:solidFill>
            </a:endParaRPr>
          </a:p>
          <a:p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9800" y="3200400"/>
            <a:ext cx="2209800" cy="3097850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4002" name="Title 1"/>
          <p:cNvSpPr>
            <a:spLocks noGrp="1"/>
          </p:cNvSpPr>
          <p:nvPr>
            <p:ph type="title" idx="4294967295"/>
          </p:nvPr>
        </p:nvSpPr>
        <p:spPr>
          <a:xfrm>
            <a:off x="5334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The Funny Side of User Interactions</a:t>
            </a:r>
          </a:p>
        </p:txBody>
      </p:sp>
      <p:pic>
        <p:nvPicPr>
          <p:cNvPr id="1664003" name="Picture 3" descr="user support.gif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990600"/>
            <a:ext cx="8915400" cy="3179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The Funny Side of Documentation</a:t>
            </a:r>
            <a:endParaRPr lang="en-US" sz="4000" dirty="0"/>
          </a:p>
        </p:txBody>
      </p:sp>
      <p:pic>
        <p:nvPicPr>
          <p:cNvPr id="2050" name="Picture 2" descr="http://itmanagement.earthweb.com/img/2010/03/geeks-documentation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609600"/>
            <a:ext cx="4438650" cy="62747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708819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User Documentation – What to Do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Consider –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 is a complete set of user documents?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Whatever that means in your project!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For most projects – include admin documents</a:t>
            </a:r>
          </a:p>
          <a:p>
            <a:pPr lvl="1"/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Test these with the user, so you can fix them before the final delivery</a:t>
            </a: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4953000"/>
            <a:ext cx="2265405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657600" y="4876800"/>
            <a:ext cx="4953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Left</a:t>
            </a:r>
            <a:r>
              <a:rPr lang="en-US" sz="2000" dirty="0" smtClean="0"/>
              <a:t> – Operator’s guide for IBM 360 mainframe, in the computer room. That’s the Britannica-sized book on top of everything!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717981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2286000"/>
            <a:ext cx="8229600" cy="114300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This page intentionally left blank.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207525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5026" name="Title 1"/>
          <p:cNvSpPr>
            <a:spLocks noGrp="1"/>
          </p:cNvSpPr>
          <p:nvPr>
            <p:ph type="title" idx="4294967295"/>
          </p:nvPr>
        </p:nvSpPr>
        <p:spPr>
          <a:xfrm>
            <a:off x="762000" y="228600"/>
            <a:ext cx="7772400" cy="5334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en-US" dirty="0"/>
              <a:t>Effective Documentation</a:t>
            </a:r>
            <a:br>
              <a:rPr lang="en-US" dirty="0"/>
            </a:br>
            <a:r>
              <a:rPr lang="en-US" sz="2000" dirty="0"/>
              <a:t>(not just what’s said, but how it’s said)</a:t>
            </a:r>
          </a:p>
        </p:txBody>
      </p:sp>
      <p:sp>
        <p:nvSpPr>
          <p:cNvPr id="1665027" name="Content Placeholder 2"/>
          <p:cNvSpPr>
            <a:spLocks noGrp="1"/>
          </p:cNvSpPr>
          <p:nvPr>
            <p:ph idx="4294967295"/>
          </p:nvPr>
        </p:nvSpPr>
        <p:spPr>
          <a:xfrm>
            <a:off x="914400" y="1066800"/>
            <a:ext cx="8229600" cy="5562600"/>
          </a:xfrm>
        </p:spPr>
        <p:txBody>
          <a:bodyPr>
            <a:normAutofit lnSpcReduction="10000"/>
          </a:bodyPr>
          <a:lstStyle/>
          <a:p>
            <a:pPr eaLnBrk="1" hangingPunct="1">
              <a:spcAft>
                <a:spcPts val="600"/>
              </a:spcAft>
            </a:pPr>
            <a:r>
              <a:rPr lang="en-US" dirty="0"/>
              <a:t>Writing style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Active voice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Splitting text into manageable chunks</a:t>
            </a:r>
          </a:p>
          <a:p>
            <a:pPr lvl="1" eaLnBrk="1" hangingPunct="1">
              <a:spcAft>
                <a:spcPts val="600"/>
              </a:spcAft>
            </a:pPr>
            <a:r>
              <a:rPr lang="en-US" dirty="0"/>
              <a:t>Repeating complex explanations in different ways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Document standards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Quality assessment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Procedures to encourage concurrent updates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Good design methodologies</a:t>
            </a:r>
          </a:p>
          <a:p>
            <a:pPr eaLnBrk="1" hangingPunct="1">
              <a:spcAft>
                <a:spcPts val="600"/>
              </a:spcAft>
            </a:pPr>
            <a:r>
              <a:rPr lang="en-US" dirty="0"/>
              <a:t>Documentation support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997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76200"/>
            <a:ext cx="7772400" cy="1066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Discussion of Maintenance Documentation Survey</a:t>
            </a:r>
          </a:p>
        </p:txBody>
      </p:sp>
      <p:sp>
        <p:nvSpPr>
          <p:cNvPr id="1619971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1371600"/>
            <a:ext cx="8077200" cy="5334000"/>
          </a:xfrm>
        </p:spPr>
        <p:txBody>
          <a:bodyPr>
            <a:normAutofit/>
          </a:bodyPr>
          <a:lstStyle/>
          <a:p>
            <a:r>
              <a:rPr lang="en-US" sz="2800" dirty="0"/>
              <a:t>Survey of software industry professionals</a:t>
            </a:r>
          </a:p>
          <a:p>
            <a:r>
              <a:rPr lang="en-US" sz="2800" dirty="0"/>
              <a:t>Highlights preferences for and aversions against software documentation tools</a:t>
            </a:r>
          </a:p>
          <a:p>
            <a:r>
              <a:rPr lang="en-US" sz="2800" dirty="0"/>
              <a:t>Participants agree that documentation tools should seek to better extract knowledge from software artifacts</a:t>
            </a:r>
          </a:p>
          <a:p>
            <a:r>
              <a:rPr lang="en-US" sz="2800" dirty="0"/>
              <a:t>2 Observations</a:t>
            </a:r>
          </a:p>
          <a:p>
            <a:pPr lvl="1"/>
            <a:r>
              <a:rPr lang="en-US" sz="2400" dirty="0"/>
              <a:t>Some large-scale software projects had an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abundance </a:t>
            </a:r>
            <a:r>
              <a:rPr lang="en-US" sz="2400" dirty="0"/>
              <a:t>of documentation</a:t>
            </a:r>
          </a:p>
          <a:p>
            <a:pPr lvl="1"/>
            <a:r>
              <a:rPr lang="en-US" sz="2400" dirty="0"/>
              <a:t>small to medium-scale software projects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had </a:t>
            </a:r>
            <a:r>
              <a:rPr lang="en-US" sz="2400" dirty="0"/>
              <a:t>little to no software documentation</a:t>
            </a:r>
          </a:p>
        </p:txBody>
      </p:sp>
      <p:pic>
        <p:nvPicPr>
          <p:cNvPr id="2050" name="Picture 2" descr="http://conferences.computer.org/cseet/2012/CSEET_2012/images/tim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1375" y="3849469"/>
            <a:ext cx="1800225" cy="1810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162800" y="5678269"/>
            <a:ext cx="20174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dirty="0" smtClean="0">
                <a:latin typeface="+mn-lt"/>
              </a:rPr>
              <a:t>Timothy </a:t>
            </a:r>
            <a:r>
              <a:rPr lang="en-US" sz="1800" dirty="0" err="1" smtClean="0">
                <a:latin typeface="+mn-lt"/>
              </a:rPr>
              <a:t>Lethbridge</a:t>
            </a:r>
            <a:endParaRPr lang="en-US" sz="1800" dirty="0" smtClean="0">
              <a:latin typeface="+mn-lt"/>
            </a:endParaRPr>
          </a:p>
          <a:p>
            <a:r>
              <a:rPr lang="en-US" sz="1800" dirty="0" smtClean="0">
                <a:latin typeface="+mn-lt"/>
              </a:rPr>
              <a:t>in 2012</a:t>
            </a:r>
            <a:endParaRPr lang="en-US" sz="1800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09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-76200"/>
            <a:ext cx="8229600" cy="1143000"/>
          </a:xfrm>
        </p:spPr>
        <p:txBody>
          <a:bodyPr>
            <a:normAutofit/>
          </a:bodyPr>
          <a:lstStyle/>
          <a:p>
            <a:r>
              <a:rPr lang="en-US" sz="3600" dirty="0" smtClean="0"/>
              <a:t>The Survey’s 50 Questions Addressed…</a:t>
            </a:r>
            <a:endParaRPr lang="en-US" sz="3600" dirty="0"/>
          </a:p>
        </p:txBody>
      </p:sp>
      <p:sp>
        <p:nvSpPr>
          <p:cNvPr id="1620995" name="Rectangle 3"/>
          <p:cNvSpPr>
            <a:spLocks noGrp="1" noChangeArrowheads="1"/>
          </p:cNvSpPr>
          <p:nvPr>
            <p:ph idx="1"/>
          </p:nvPr>
        </p:nvSpPr>
        <p:spPr>
          <a:xfrm>
            <a:off x="685800" y="990600"/>
            <a:ext cx="8229600" cy="57912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Participant’s personal preference for different types of documentation, and their effectiveness </a:t>
            </a:r>
          </a:p>
          <a:p>
            <a:r>
              <a:rPr lang="en-US" dirty="0"/>
              <a:t>Ability of a document’s attributes, as opposed to its content, to promote (or hinder) effective communication</a:t>
            </a:r>
          </a:p>
          <a:p>
            <a:r>
              <a:rPr lang="en-US" dirty="0"/>
              <a:t>State of software documentation in the participant’s organization</a:t>
            </a:r>
          </a:p>
          <a:p>
            <a:r>
              <a:rPr lang="en-US" dirty="0"/>
              <a:t>Comparison of past projects to current ones</a:t>
            </a:r>
          </a:p>
          <a:p>
            <a:r>
              <a:rPr lang="en-US" dirty="0"/>
              <a:t>Effectiveness of documentation tools and </a:t>
            </a:r>
            <a:r>
              <a:rPr lang="en-US" dirty="0" smtClean="0"/>
              <a:t>technologies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Project Documents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49362"/>
            <a:ext cx="8305800" cy="452596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Let’s discuss two that many groups could improve on!</a:t>
            </a:r>
          </a:p>
          <a:p>
            <a:pPr lvl="1"/>
            <a:r>
              <a:rPr lang="en-US" sz="2400" dirty="0" smtClean="0"/>
              <a:t>In design – Use of use cases</a:t>
            </a:r>
          </a:p>
          <a:p>
            <a:pPr lvl="1"/>
            <a:r>
              <a:rPr lang="en-US" sz="2400" dirty="0" smtClean="0"/>
              <a:t>In testing – Test plans</a:t>
            </a:r>
          </a:p>
          <a:p>
            <a:pPr lvl="1"/>
            <a:r>
              <a:rPr lang="en-US" sz="2400" dirty="0" smtClean="0"/>
              <a:t>Deployment plan – What’s that?</a:t>
            </a:r>
            <a:endParaRPr lang="en-US" sz="2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3505200"/>
            <a:ext cx="5295900" cy="316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43600" y="4038600"/>
            <a:ext cx="2971800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Left</a:t>
            </a:r>
            <a:r>
              <a:rPr lang="en-US" sz="1400" dirty="0" smtClean="0"/>
              <a:t> </a:t>
            </a:r>
            <a:r>
              <a:rPr lang="en-US" sz="1400" dirty="0"/>
              <a:t>- Ultra-Wideband Signals for Sensing and Communication</a:t>
            </a:r>
            <a:r>
              <a:rPr lang="en-US" sz="1400" dirty="0" smtClean="0"/>
              <a:t>:  A </a:t>
            </a:r>
            <a:r>
              <a:rPr lang="en-US" sz="1400" dirty="0"/>
              <a:t>Master Plan for Developing Measurement Methods, Characterizing the Signals and Estimating Their Effects on Existing </a:t>
            </a:r>
            <a:r>
              <a:rPr lang="en-US" sz="1400" dirty="0" smtClean="0"/>
              <a:t>Systems. </a:t>
            </a:r>
            <a:endParaRPr lang="en-US" sz="1400" dirty="0"/>
          </a:p>
          <a:p>
            <a:r>
              <a:rPr lang="en-US" sz="1400" dirty="0"/>
              <a:t>ITS Ultra-Wideband Measurement </a:t>
            </a:r>
            <a:r>
              <a:rPr lang="en-US" sz="1400" dirty="0" smtClean="0"/>
              <a:t>Plan. (</a:t>
            </a:r>
            <a:r>
              <a:rPr lang="en-US" sz="1400" dirty="0"/>
              <a:t>Master Plan Task 1.2)  From http://</a:t>
            </a:r>
            <a:r>
              <a:rPr lang="en-US" sz="1400" dirty="0" smtClean="0"/>
              <a:t>www.ntia.doc.gov/osmhome/uwbtestplan/testplan_final_pcr2.htm.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8118260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/>
          <a:lstStyle/>
          <a:p>
            <a:r>
              <a:rPr lang="en-US" dirty="0" smtClean="0"/>
              <a:t>Use of Use Cases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554162"/>
            <a:ext cx="8229600" cy="4525963"/>
          </a:xfrm>
        </p:spPr>
        <p:txBody>
          <a:bodyPr>
            <a:noAutofit/>
          </a:bodyPr>
          <a:lstStyle/>
          <a:p>
            <a:r>
              <a:rPr lang="en-US" sz="2400" dirty="0" smtClean="0"/>
              <a:t>Use cases should flow through your documentation, from requirements through testing.</a:t>
            </a:r>
          </a:p>
          <a:p>
            <a:r>
              <a:rPr lang="en-US" sz="2400" dirty="0" smtClean="0"/>
              <a:t>If you’re XP, these could be “user stories” </a:t>
            </a:r>
            <a:r>
              <a:rPr lang="en-US" sz="2400" dirty="0" smtClean="0"/>
              <a:t/>
            </a:r>
            <a:br>
              <a:rPr lang="en-US" sz="2400" dirty="0" smtClean="0"/>
            </a:br>
            <a:r>
              <a:rPr lang="en-US" sz="2400" dirty="0" smtClean="0"/>
              <a:t>enhanced </a:t>
            </a:r>
            <a:r>
              <a:rPr lang="en-US" sz="2400" dirty="0" smtClean="0"/>
              <a:t>for testing.</a:t>
            </a:r>
            <a:endParaRPr lang="en-US" sz="2000" dirty="0" smtClean="0"/>
          </a:p>
          <a:p>
            <a:pPr marL="0" indent="0">
              <a:buNone/>
            </a:pPr>
            <a:endParaRPr lang="en-US" sz="2800" dirty="0" smtClean="0">
              <a:solidFill>
                <a:srgbClr val="FF0000"/>
              </a:solidFill>
            </a:endParaRPr>
          </a:p>
        </p:txBody>
      </p:sp>
      <p:sp>
        <p:nvSpPr>
          <p:cNvPr id="4" name="Rounded Rectangle 3"/>
          <p:cNvSpPr/>
          <p:nvPr/>
        </p:nvSpPr>
        <p:spPr>
          <a:xfrm>
            <a:off x="609600" y="4267200"/>
            <a:ext cx="1524000" cy="1066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UC 1: Requirements version</a:t>
            </a:r>
            <a:endParaRPr lang="en-US" sz="1800" dirty="0"/>
          </a:p>
        </p:txBody>
      </p:sp>
      <p:sp>
        <p:nvSpPr>
          <p:cNvPr id="5" name="TextBox 4"/>
          <p:cNvSpPr txBox="1"/>
          <p:nvPr/>
        </p:nvSpPr>
        <p:spPr>
          <a:xfrm>
            <a:off x="609600" y="5943600"/>
            <a:ext cx="836341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 smtClean="0"/>
              <a:t>Above</a:t>
            </a:r>
            <a:r>
              <a:rPr lang="en-US" sz="2000" dirty="0" smtClean="0"/>
              <a:t> – Proper use case growth – which becomes a maintenance issue all on its own!  Suppose you change something on either end?</a:t>
            </a:r>
            <a:endParaRPr lang="en-US" sz="2000" dirty="0"/>
          </a:p>
        </p:txBody>
      </p:sp>
      <p:sp>
        <p:nvSpPr>
          <p:cNvPr id="6" name="Rounded Rectangle 5"/>
          <p:cNvSpPr/>
          <p:nvPr/>
        </p:nvSpPr>
        <p:spPr>
          <a:xfrm>
            <a:off x="2743200" y="4038600"/>
            <a:ext cx="1828800" cy="1295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UC 1: With design info added</a:t>
            </a:r>
            <a:endParaRPr lang="en-US" sz="1800" dirty="0"/>
          </a:p>
        </p:txBody>
      </p:sp>
      <p:sp>
        <p:nvSpPr>
          <p:cNvPr id="7" name="Rounded Rectangle 6"/>
          <p:cNvSpPr/>
          <p:nvPr/>
        </p:nvSpPr>
        <p:spPr>
          <a:xfrm>
            <a:off x="5181600" y="4079875"/>
            <a:ext cx="1447800" cy="10255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UC 1: Test plan</a:t>
            </a:r>
            <a:endParaRPr lang="en-US" sz="1800" dirty="0"/>
          </a:p>
        </p:txBody>
      </p:sp>
      <p:sp>
        <p:nvSpPr>
          <p:cNvPr id="8" name="Rounded Rectangle 7"/>
          <p:cNvSpPr/>
          <p:nvPr/>
        </p:nvSpPr>
        <p:spPr>
          <a:xfrm>
            <a:off x="7010400" y="2286000"/>
            <a:ext cx="1371600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UC 1: Test case 1</a:t>
            </a:r>
            <a:endParaRPr lang="en-US" sz="1800" dirty="0"/>
          </a:p>
        </p:txBody>
      </p:sp>
      <p:sp>
        <p:nvSpPr>
          <p:cNvPr id="9" name="Rounded Rectangle 8"/>
          <p:cNvSpPr/>
          <p:nvPr/>
        </p:nvSpPr>
        <p:spPr>
          <a:xfrm>
            <a:off x="7239000" y="3124200"/>
            <a:ext cx="1371600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UC 1: Test case 2</a:t>
            </a:r>
            <a:endParaRPr lang="en-US" sz="1800" dirty="0"/>
          </a:p>
        </p:txBody>
      </p:sp>
      <p:sp>
        <p:nvSpPr>
          <p:cNvPr id="10" name="Rounded Rectangle 9"/>
          <p:cNvSpPr/>
          <p:nvPr/>
        </p:nvSpPr>
        <p:spPr>
          <a:xfrm>
            <a:off x="7467600" y="3886200"/>
            <a:ext cx="1371600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UC 1: Test case 3</a:t>
            </a:r>
            <a:endParaRPr lang="en-US" sz="1800" dirty="0"/>
          </a:p>
        </p:txBody>
      </p:sp>
      <p:sp>
        <p:nvSpPr>
          <p:cNvPr id="11" name="Rounded Rectangle 10"/>
          <p:cNvSpPr/>
          <p:nvPr/>
        </p:nvSpPr>
        <p:spPr>
          <a:xfrm>
            <a:off x="7620000" y="4648200"/>
            <a:ext cx="1371600" cy="97155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800" dirty="0" smtClean="0"/>
              <a:t>UC 1: Test case 4</a:t>
            </a:r>
            <a:endParaRPr lang="en-US" sz="1800" dirty="0"/>
          </a:p>
        </p:txBody>
      </p:sp>
      <p:cxnSp>
        <p:nvCxnSpPr>
          <p:cNvPr id="13" name="Straight Arrow Connector 12"/>
          <p:cNvCxnSpPr>
            <a:stCxn id="4" idx="3"/>
            <a:endCxn id="6" idx="1"/>
          </p:cNvCxnSpPr>
          <p:nvPr/>
        </p:nvCxnSpPr>
        <p:spPr>
          <a:xfrm flipV="1">
            <a:off x="2133600" y="4686300"/>
            <a:ext cx="609600" cy="114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>
            <a:stCxn id="6" idx="3"/>
            <a:endCxn id="7" idx="1"/>
          </p:cNvCxnSpPr>
          <p:nvPr/>
        </p:nvCxnSpPr>
        <p:spPr>
          <a:xfrm flipV="1">
            <a:off x="4572000" y="4592638"/>
            <a:ext cx="609600" cy="936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>
            <a:stCxn id="7" idx="0"/>
            <a:endCxn id="8" idx="1"/>
          </p:cNvCxnSpPr>
          <p:nvPr/>
        </p:nvCxnSpPr>
        <p:spPr>
          <a:xfrm flipV="1">
            <a:off x="5905500" y="2771775"/>
            <a:ext cx="1104900" cy="1308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>
            <a:endCxn id="9" idx="1"/>
          </p:cNvCxnSpPr>
          <p:nvPr/>
        </p:nvCxnSpPr>
        <p:spPr>
          <a:xfrm flipV="1">
            <a:off x="6457950" y="3609975"/>
            <a:ext cx="781050" cy="4699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7" idx="3"/>
            <a:endCxn id="10" idx="1"/>
          </p:cNvCxnSpPr>
          <p:nvPr/>
        </p:nvCxnSpPr>
        <p:spPr>
          <a:xfrm flipV="1">
            <a:off x="6629400" y="4371975"/>
            <a:ext cx="838200" cy="22066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endCxn id="11" idx="1"/>
          </p:cNvCxnSpPr>
          <p:nvPr/>
        </p:nvCxnSpPr>
        <p:spPr>
          <a:xfrm>
            <a:off x="6629400" y="4939507"/>
            <a:ext cx="990600" cy="194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47043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028" name="Rectangle 4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Test Plans:  Components </a:t>
            </a:r>
            <a:r>
              <a:rPr lang="en-US" dirty="0"/>
              <a:t>of a Test Plan</a:t>
            </a:r>
          </a:p>
        </p:txBody>
      </p:sp>
      <p:sp>
        <p:nvSpPr>
          <p:cNvPr id="385029" name="Rectangle 5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19200"/>
            <a:ext cx="4033838" cy="38862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Wingdings" pitchFamily="2" charset="2"/>
              <a:buAutoNum type="arabicPeriod"/>
            </a:pPr>
            <a:r>
              <a:rPr lang="en-US" sz="2400" dirty="0"/>
              <a:t>Test plan identifier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400" dirty="0"/>
              <a:t>Introduction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400" dirty="0"/>
              <a:t>Test </a:t>
            </a:r>
            <a:r>
              <a:rPr lang="en-US" sz="2400" dirty="0" smtClean="0"/>
              <a:t>items (what to test)</a:t>
            </a:r>
            <a:endParaRPr lang="en-US" sz="2400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Features to be </a:t>
            </a:r>
            <a:r>
              <a:rPr lang="en-US" sz="2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tested (see figure on previous slide)</a:t>
            </a:r>
            <a:endParaRPr lang="en-US" sz="2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400" dirty="0"/>
              <a:t>Features not to be </a:t>
            </a:r>
            <a:r>
              <a:rPr lang="en-US" sz="2400" dirty="0" smtClean="0"/>
              <a:t>tested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400" dirty="0" smtClean="0"/>
              <a:t>Testing level (like Integration)</a:t>
            </a:r>
            <a:endParaRPr lang="en-US" sz="2400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400" dirty="0" smtClean="0"/>
              <a:t>Approach (e.g., Test-first, extent of automation)</a:t>
            </a:r>
            <a:endParaRPr lang="en-US" sz="2400" dirty="0"/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400" dirty="0"/>
              <a:t>Item pass/fail criteria</a:t>
            </a:r>
          </a:p>
          <a:p>
            <a:pPr marL="457200" indent="-457200">
              <a:buFont typeface="Wingdings" pitchFamily="2" charset="2"/>
              <a:buAutoNum type="arabicPeriod"/>
            </a:pPr>
            <a:r>
              <a:rPr lang="en-US" sz="2400" dirty="0"/>
              <a:t>Suspension criteria and resumption requirements</a:t>
            </a:r>
          </a:p>
        </p:txBody>
      </p:sp>
      <p:sp>
        <p:nvSpPr>
          <p:cNvPr id="385030" name="Rectangle 6"/>
          <p:cNvSpPr>
            <a:spLocks noGrp="1" noChangeArrowheads="1"/>
          </p:cNvSpPr>
          <p:nvPr>
            <p:ph type="body" sz="half" idx="2"/>
          </p:nvPr>
        </p:nvSpPr>
        <p:spPr>
          <a:xfrm>
            <a:off x="4652963" y="1219200"/>
            <a:ext cx="4033837" cy="3886200"/>
          </a:xfrm>
        </p:spPr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 startAt="10"/>
            </a:pPr>
            <a:r>
              <a:rPr lang="en-US" sz="2400" dirty="0"/>
              <a:t>Test </a:t>
            </a:r>
            <a:r>
              <a:rPr lang="en-US" sz="2400" dirty="0" smtClean="0"/>
              <a:t>deliverables (like a check-off list of tests done)</a:t>
            </a:r>
            <a:endParaRPr lang="en-US" sz="2400" dirty="0"/>
          </a:p>
          <a:p>
            <a:pPr marL="457200" indent="-457200">
              <a:buFont typeface="+mj-lt"/>
              <a:buAutoNum type="arabicPeriod" startAt="10"/>
            </a:pPr>
            <a:r>
              <a:rPr lang="en-US" sz="2400" dirty="0"/>
              <a:t>Testing tasks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sz="2400" dirty="0"/>
              <a:t>Environmental needs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sz="2400" dirty="0"/>
              <a:t>Responsibilities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sz="2400" dirty="0"/>
              <a:t>Staffing and training needs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sz="2400" dirty="0" smtClean="0"/>
              <a:t>Schedule</a:t>
            </a:r>
            <a:endParaRPr lang="en-US" sz="2400" dirty="0"/>
          </a:p>
          <a:p>
            <a:pPr marL="457200" indent="-457200">
              <a:buFont typeface="+mj-lt"/>
              <a:buAutoNum type="arabicPeriod" startAt="10"/>
            </a:pPr>
            <a:r>
              <a:rPr lang="en-US" sz="2400" dirty="0"/>
              <a:t>Risks and contingencies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sz="2400" dirty="0" smtClean="0"/>
              <a:t>Approvals (a big deal in industry)</a:t>
            </a:r>
          </a:p>
          <a:p>
            <a:pPr marL="457200" indent="-457200">
              <a:buFont typeface="+mj-lt"/>
              <a:buAutoNum type="arabicPeriod" startAt="10"/>
            </a:pPr>
            <a:r>
              <a:rPr lang="en-US" sz="2400" dirty="0" smtClean="0"/>
              <a:t>Test results (After - with who tested what and when)</a:t>
            </a:r>
            <a:endParaRPr lang="en-US" sz="2400" dirty="0"/>
          </a:p>
        </p:txBody>
      </p:sp>
      <p:cxnSp>
        <p:nvCxnSpPr>
          <p:cNvPr id="4" name="Straight Arrow Connector 3"/>
          <p:cNvCxnSpPr/>
          <p:nvPr/>
        </p:nvCxnSpPr>
        <p:spPr>
          <a:xfrm flipH="1">
            <a:off x="8458200" y="1447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Arrow Connector 8"/>
          <p:cNvCxnSpPr/>
          <p:nvPr/>
        </p:nvCxnSpPr>
        <p:spPr>
          <a:xfrm flipH="1">
            <a:off x="8458200" y="4876800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/>
          <p:cNvCxnSpPr/>
          <p:nvPr/>
        </p:nvCxnSpPr>
        <p:spPr>
          <a:xfrm>
            <a:off x="8915400" y="1447800"/>
            <a:ext cx="0" cy="3429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8273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/>
          <a:lstStyle/>
          <a:p>
            <a:r>
              <a:rPr lang="en-US" dirty="0" smtClean="0"/>
              <a:t>Deployment Plan – What’s that?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228600" y="1447800"/>
            <a:ext cx="8001000" cy="487680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Includes a picture of how the software will run on the hardware.</a:t>
            </a:r>
          </a:p>
          <a:p>
            <a:pPr lvl="1"/>
            <a:r>
              <a:rPr lang="en-US" sz="1800" dirty="0" smtClean="0"/>
              <a:t>Ref </a:t>
            </a:r>
            <a:r>
              <a:rPr lang="en-US" sz="1800" dirty="0" err="1" smtClean="0"/>
              <a:t>Larman’s</a:t>
            </a:r>
            <a:r>
              <a:rPr lang="en-US" sz="1800" dirty="0" smtClean="0"/>
              <a:t> discussion from CSSE 574</a:t>
            </a:r>
          </a:p>
          <a:p>
            <a:pPr lvl="1"/>
            <a:r>
              <a:rPr lang="en-US" sz="1800" dirty="0" smtClean="0"/>
              <a:t>Lots of examples and templates on the web.   </a:t>
            </a:r>
            <a:r>
              <a:rPr lang="en-US" sz="1800" dirty="0"/>
              <a:t>E.g., DOT’s at </a:t>
            </a:r>
            <a:r>
              <a:rPr lang="en-US" sz="1800" dirty="0">
                <a:hlinkClick r:id="rId2"/>
              </a:rPr>
              <a:t>http://</a:t>
            </a:r>
            <a:r>
              <a:rPr lang="en-US" sz="1800" dirty="0" smtClean="0">
                <a:hlinkClick r:id="rId2"/>
              </a:rPr>
              <a:t>www.fhwa.dot.gov/cadiv/segb/views/document/sections/section8/8_4_10.htm</a:t>
            </a:r>
            <a:r>
              <a:rPr lang="en-US" sz="1800" dirty="0" smtClean="0"/>
              <a:t>.   </a:t>
            </a:r>
            <a:endParaRPr lang="en-US" sz="1800" dirty="0"/>
          </a:p>
          <a:p>
            <a:r>
              <a:rPr lang="en-US" sz="2000" dirty="0" smtClean="0"/>
              <a:t>How </a:t>
            </a:r>
            <a:r>
              <a:rPr lang="en-US" sz="2000" i="1" dirty="0" smtClean="0"/>
              <a:t>will</a:t>
            </a:r>
            <a:r>
              <a:rPr lang="en-US" sz="2000" dirty="0" smtClean="0"/>
              <a:t> you get it from your lab machines at work, to </a:t>
            </a:r>
            <a:r>
              <a:rPr lang="en-US" sz="2000" dirty="0" smtClean="0"/>
              <a:t>up and running on </a:t>
            </a:r>
            <a:r>
              <a:rPr lang="en-US" sz="2000" dirty="0" smtClean="0"/>
              <a:t>the users’ machines?  (Or into the cloud…)</a:t>
            </a:r>
            <a:endParaRPr lang="en-US" sz="2000" dirty="0" smtClean="0"/>
          </a:p>
          <a:p>
            <a:pPr lvl="1"/>
            <a:r>
              <a:rPr lang="en-US" sz="1800" dirty="0" smtClean="0"/>
              <a:t>Overcoming any issues in getting </a:t>
            </a:r>
            <a:br>
              <a:rPr lang="en-US" sz="1800" dirty="0" smtClean="0"/>
            </a:br>
            <a:r>
              <a:rPr lang="en-US" sz="1800" dirty="0" smtClean="0"/>
              <a:t>it there</a:t>
            </a:r>
          </a:p>
          <a:p>
            <a:pPr lvl="1"/>
            <a:r>
              <a:rPr lang="en-US" sz="1800" dirty="0" smtClean="0"/>
              <a:t>You should now be expert at </a:t>
            </a:r>
            <a:r>
              <a:rPr lang="en-US" sz="1800" dirty="0" smtClean="0"/>
              <a:t>this</a:t>
            </a:r>
          </a:p>
          <a:p>
            <a:pPr lvl="1"/>
            <a:r>
              <a:rPr lang="en-US" sz="1800" dirty="0" smtClean="0"/>
              <a:t>Sometimes this is almost as hard </a:t>
            </a:r>
            <a:br>
              <a:rPr lang="en-US" sz="1800" dirty="0" smtClean="0"/>
            </a:br>
            <a:r>
              <a:rPr lang="en-US" sz="1800" dirty="0" smtClean="0"/>
              <a:t>as the original development!</a:t>
            </a:r>
          </a:p>
          <a:p>
            <a:pPr lvl="2"/>
            <a:r>
              <a:rPr lang="en-US" sz="1400" dirty="0" smtClean="0"/>
              <a:t>Different people may be responsible, </a:t>
            </a:r>
            <a:br>
              <a:rPr lang="en-US" sz="1400" dirty="0" smtClean="0"/>
            </a:br>
            <a:r>
              <a:rPr lang="en-US" sz="1400" dirty="0" smtClean="0"/>
              <a:t>so it tends to be ignored.</a:t>
            </a:r>
          </a:p>
          <a:p>
            <a:pPr lvl="2"/>
            <a:r>
              <a:rPr lang="en-US" sz="1400" dirty="0" smtClean="0"/>
              <a:t>Among other things, there is usually a </a:t>
            </a:r>
            <a:br>
              <a:rPr lang="en-US" sz="1400" dirty="0" smtClean="0"/>
            </a:br>
            <a:r>
              <a:rPr lang="en-US" sz="1400" dirty="0" smtClean="0"/>
              <a:t>“conversion” to consider.</a:t>
            </a:r>
            <a:endParaRPr lang="en-US" sz="1400" dirty="0" smtClean="0"/>
          </a:p>
          <a:p>
            <a:pPr marL="0" indent="0">
              <a:buNone/>
            </a:pPr>
            <a:endParaRPr lang="en-US" sz="18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282" y="4524661"/>
            <a:ext cx="3041482" cy="17999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5562600" y="3494354"/>
            <a:ext cx="258428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i="1" dirty="0" smtClean="0"/>
              <a:t>Below</a:t>
            </a:r>
            <a:r>
              <a:rPr lang="en-US" sz="1400" dirty="0" smtClean="0"/>
              <a:t> – Deployment of the </a:t>
            </a:r>
            <a:r>
              <a:rPr lang="en-US" sz="1400" dirty="0" err="1" smtClean="0"/>
              <a:t>JOnAS</a:t>
            </a:r>
            <a:r>
              <a:rPr lang="en-US" sz="1400" dirty="0" smtClean="0"/>
              <a:t> system</a:t>
            </a:r>
            <a:r>
              <a:rPr lang="en-US" sz="1400" dirty="0"/>
              <a:t>, from http://</a:t>
            </a:r>
            <a:r>
              <a:rPr lang="en-US" sz="1400" dirty="0" smtClean="0"/>
              <a:t>wiki.jonas.ow2.org/xwiki/bin/view/Doc/JOnAS+5_1_0.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03399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User </a:t>
            </a:r>
            <a:r>
              <a:rPr lang="en-US" dirty="0" smtClean="0"/>
              <a:t>Documentation</a:t>
            </a:r>
            <a:endParaRPr lang="en-US" dirty="0"/>
          </a:p>
        </p:txBody>
      </p:sp>
      <p:sp>
        <p:nvSpPr>
          <p:cNvPr id="16660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143000"/>
            <a:ext cx="8001000" cy="5334000"/>
          </a:xfrm>
        </p:spPr>
        <p:txBody>
          <a:bodyPr>
            <a:normAutofit fontScale="92500"/>
          </a:bodyPr>
          <a:lstStyle/>
          <a:p>
            <a:r>
              <a:rPr lang="en-US" dirty="0" smtClean="0">
                <a:solidFill>
                  <a:schemeClr val="accent6">
                    <a:lumMod val="75000"/>
                  </a:schemeClr>
                </a:solidFill>
              </a:rPr>
              <a:t>Book Definition: </a:t>
            </a:r>
            <a:r>
              <a:rPr lang="en-US" dirty="0" smtClean="0"/>
              <a:t>User documentation refers to those documents containing </a:t>
            </a:r>
            <a:r>
              <a:rPr lang="en-US" i="1" dirty="0" smtClean="0"/>
              <a:t>descriptions of the functions</a:t>
            </a:r>
            <a:r>
              <a:rPr lang="en-US" dirty="0" smtClean="0"/>
              <a:t> of a system without reference to </a:t>
            </a:r>
            <a:r>
              <a:rPr lang="en-US" i="1" dirty="0" smtClean="0"/>
              <a:t>how these function are implemented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>
                <a:solidFill>
                  <a:srgbClr val="000090"/>
                </a:solidFill>
              </a:rPr>
              <a:t>Shawn’s take</a:t>
            </a:r>
            <a:r>
              <a:rPr lang="en-US" dirty="0" smtClean="0"/>
              <a:t> </a:t>
            </a:r>
            <a:r>
              <a:rPr lang="en-US" dirty="0"/>
              <a:t>- User Documentation is that “part of the system” developed to </a:t>
            </a:r>
            <a:r>
              <a:rPr lang="en-US" i="1" dirty="0"/>
              <a:t>ensure that usability and understandability does not elude those who will develop, maintain, and use </a:t>
            </a:r>
            <a:r>
              <a:rPr lang="en-US" i="1" dirty="0" smtClean="0"/>
              <a:t>it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 smtClean="0"/>
          </a:p>
          <a:p>
            <a:pPr>
              <a:buNone/>
            </a:pP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6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6051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401" y="4724400"/>
            <a:ext cx="190519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39000" y="767004"/>
            <a:ext cx="1905199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66050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76200"/>
            <a:ext cx="7772400" cy="533400"/>
          </a:xfrm>
        </p:spPr>
        <p:txBody>
          <a:bodyPr>
            <a:normAutofit fontScale="90000"/>
          </a:bodyPr>
          <a:lstStyle/>
          <a:p>
            <a:r>
              <a:rPr lang="en-US" dirty="0"/>
              <a:t>User </a:t>
            </a:r>
            <a:r>
              <a:rPr lang="en-US" dirty="0" smtClean="0"/>
              <a:t>Documentation: Audience</a:t>
            </a:r>
            <a:endParaRPr lang="en-US" dirty="0"/>
          </a:p>
        </p:txBody>
      </p:sp>
      <p:sp>
        <p:nvSpPr>
          <p:cNvPr id="1666051" name="Rectangle 3"/>
          <p:cNvSpPr>
            <a:spLocks noGrp="1" noChangeArrowheads="1"/>
          </p:cNvSpPr>
          <p:nvPr>
            <p:ph idx="1"/>
          </p:nvPr>
        </p:nvSpPr>
        <p:spPr>
          <a:xfrm>
            <a:off x="533400" y="1295400"/>
            <a:ext cx="8610600" cy="5334000"/>
          </a:xfrm>
        </p:spPr>
        <p:txBody>
          <a:bodyPr/>
          <a:lstStyle/>
          <a:p>
            <a:r>
              <a:rPr lang="en-US" dirty="0" smtClean="0"/>
              <a:t>Users </a:t>
            </a:r>
            <a:r>
              <a:rPr lang="en-US" dirty="0"/>
              <a:t>(and customers :-</a:t>
            </a:r>
            <a:r>
              <a:rPr lang="en-US" dirty="0" smtClean="0"/>
              <a:t>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Operators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Helpdesk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Technical </a:t>
            </a:r>
            <a:r>
              <a:rPr lang="en-US" dirty="0" smtClean="0"/>
              <a:t>support</a:t>
            </a:r>
          </a:p>
          <a:p>
            <a:endParaRPr lang="en-US" dirty="0"/>
          </a:p>
          <a:p>
            <a:r>
              <a:rPr lang="en-US" dirty="0" smtClean="0">
                <a:solidFill>
                  <a:schemeClr val="bg1">
                    <a:lumMod val="65000"/>
                  </a:schemeClr>
                </a:solidFill>
              </a:rPr>
              <a:t>Developers &amp; Testers</a:t>
            </a:r>
            <a:endParaRPr lang="en-US" dirty="0">
              <a:solidFill>
                <a:schemeClr val="bg1">
                  <a:lumMod val="65000"/>
                </a:schemeClr>
              </a:solidFill>
            </a:endParaRPr>
          </a:p>
          <a:p>
            <a:endParaRPr lang="en-US" dirty="0"/>
          </a:p>
        </p:txBody>
      </p:sp>
      <p:grpSp>
        <p:nvGrpSpPr>
          <p:cNvPr id="13" name="Group 12"/>
          <p:cNvGrpSpPr/>
          <p:nvPr/>
        </p:nvGrpSpPr>
        <p:grpSpPr>
          <a:xfrm>
            <a:off x="6219230" y="3581400"/>
            <a:ext cx="2315170" cy="2286000"/>
            <a:chOff x="5000030" y="3657600"/>
            <a:chExt cx="2315170" cy="2286000"/>
          </a:xfrm>
        </p:grpSpPr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000030" y="3657600"/>
              <a:ext cx="1354733" cy="2274174"/>
            </a:xfrm>
            <a:prstGeom prst="rect">
              <a:avLst/>
            </a:prstGeom>
          </p:spPr>
        </p:pic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611690" y="3733800"/>
              <a:ext cx="703510" cy="2209800"/>
            </a:xfrm>
            <a:prstGeom prst="rect">
              <a:avLst/>
            </a:prstGeom>
          </p:spPr>
        </p:pic>
      </p:grpSp>
      <p:pic>
        <p:nvPicPr>
          <p:cNvPr id="8" name="Picture 7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371850" y="1903228"/>
            <a:ext cx="742950" cy="221157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931519" y="2362200"/>
            <a:ext cx="783481" cy="2180121"/>
          </a:xfrm>
          <a:prstGeom prst="rect">
            <a:avLst/>
          </a:prstGeom>
        </p:spPr>
      </p:pic>
      <p:grpSp>
        <p:nvGrpSpPr>
          <p:cNvPr id="12" name="Group 11"/>
          <p:cNvGrpSpPr/>
          <p:nvPr/>
        </p:nvGrpSpPr>
        <p:grpSpPr>
          <a:xfrm>
            <a:off x="5943600" y="784078"/>
            <a:ext cx="1752600" cy="2187722"/>
            <a:chOff x="5715000" y="931808"/>
            <a:chExt cx="1752600" cy="2187722"/>
          </a:xfrm>
        </p:grpSpPr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6781800" y="931808"/>
              <a:ext cx="685800" cy="2187722"/>
            </a:xfrm>
            <a:prstGeom prst="rect">
              <a:avLst/>
            </a:prstGeom>
          </p:spPr>
        </p:pic>
        <p:pic>
          <p:nvPicPr>
            <p:cNvPr id="11" name="Picture 10"/>
            <p:cNvPicPr>
              <a:picLocks noChangeAspect="1"/>
            </p:cNvPicPr>
            <p:nvPr/>
          </p:nvPicPr>
          <p:blipFill>
            <a:blip r:embed="rId10"/>
            <a:stretch>
              <a:fillRect/>
            </a:stretch>
          </p:blipFill>
          <p:spPr>
            <a:xfrm>
              <a:off x="5715000" y="990600"/>
              <a:ext cx="825773" cy="2057400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60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66051" grpId="0" uiExpand="1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5266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76200"/>
            <a:ext cx="8458200" cy="533400"/>
          </a:xfrm>
        </p:spPr>
        <p:txBody>
          <a:bodyPr>
            <a:noAutofit/>
          </a:bodyPr>
          <a:lstStyle/>
          <a:p>
            <a:r>
              <a:rPr lang="en-US" sz="3600" dirty="0"/>
              <a:t>Why Spend Time on User Documentation?</a:t>
            </a:r>
          </a:p>
        </p:txBody>
      </p:sp>
      <p:sp>
        <p:nvSpPr>
          <p:cNvPr id="1675267" name="Rectangle 3"/>
          <p:cNvSpPr>
            <a:spLocks noGrp="1" noChangeArrowheads="1"/>
          </p:cNvSpPr>
          <p:nvPr>
            <p:ph idx="1"/>
          </p:nvPr>
        </p:nvSpPr>
        <p:spPr>
          <a:xfrm>
            <a:off x="304800" y="990600"/>
            <a:ext cx="7772400" cy="548640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Helps Prevent Customer </a:t>
            </a:r>
            <a:r>
              <a:rPr lang="en-US" u="sng" dirty="0" smtClean="0"/>
              <a:t>Dis</a:t>
            </a:r>
            <a:r>
              <a:rPr lang="en-US" dirty="0" smtClean="0"/>
              <a:t>satisfaction!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Helps Developers</a:t>
            </a:r>
            <a:br>
              <a:rPr lang="en-US" dirty="0"/>
            </a:br>
            <a:r>
              <a:rPr lang="en-US" dirty="0"/>
              <a:t>Understand </a:t>
            </a:r>
            <a:r>
              <a:rPr lang="en-US" dirty="0" smtClean="0"/>
              <a:t>System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 smtClean="0"/>
              <a:t>Helps Technical </a:t>
            </a:r>
            <a:br>
              <a:rPr lang="en-US" dirty="0" smtClean="0"/>
            </a:br>
            <a:r>
              <a:rPr lang="en-US" dirty="0" smtClean="0"/>
              <a:t>Support, Helpdesk,</a:t>
            </a:r>
            <a:br>
              <a:rPr lang="en-US" dirty="0" smtClean="0"/>
            </a:br>
            <a:r>
              <a:rPr lang="en-US" dirty="0" smtClean="0"/>
              <a:t>(and Maintainers)</a:t>
            </a:r>
            <a:br>
              <a:rPr lang="en-US" dirty="0" smtClean="0"/>
            </a:br>
            <a:endParaRPr lang="en-US" dirty="0" smtClean="0"/>
          </a:p>
          <a:p>
            <a:r>
              <a:rPr lang="en-US" dirty="0"/>
              <a:t>Helps System</a:t>
            </a:r>
            <a:br>
              <a:rPr lang="en-US" dirty="0"/>
            </a:br>
            <a:r>
              <a:rPr lang="en-US" dirty="0"/>
              <a:t>Survive Evolve!</a:t>
            </a:r>
          </a:p>
          <a:p>
            <a:endParaRPr lang="en-US" dirty="0"/>
          </a:p>
        </p:txBody>
      </p:sp>
      <p:pic>
        <p:nvPicPr>
          <p:cNvPr id="167526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1962150"/>
            <a:ext cx="4800600" cy="3600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8" name="Group 7"/>
          <p:cNvGrpSpPr/>
          <p:nvPr/>
        </p:nvGrpSpPr>
        <p:grpSpPr>
          <a:xfrm>
            <a:off x="838200" y="5681960"/>
            <a:ext cx="1219200" cy="304800"/>
            <a:chOff x="838200" y="5681960"/>
            <a:chExt cx="1219200" cy="304800"/>
          </a:xfrm>
        </p:grpSpPr>
        <p:sp>
          <p:nvSpPr>
            <p:cNvPr id="1675269" name="Line 5"/>
            <p:cNvSpPr>
              <a:spLocks noChangeShapeType="1"/>
            </p:cNvSpPr>
            <p:nvPr/>
          </p:nvSpPr>
          <p:spPr bwMode="auto">
            <a:xfrm>
              <a:off x="838200" y="5681960"/>
              <a:ext cx="1219200" cy="3048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675270" name="Line 6"/>
            <p:cNvSpPr>
              <a:spLocks noChangeShapeType="1"/>
            </p:cNvSpPr>
            <p:nvPr/>
          </p:nvSpPr>
          <p:spPr bwMode="auto">
            <a:xfrm flipH="1">
              <a:off x="838200" y="5681960"/>
              <a:ext cx="1219200" cy="304800"/>
            </a:xfrm>
            <a:prstGeom prst="line">
              <a:avLst/>
            </a:prstGeom>
            <a:noFill/>
            <a:ln w="28575">
              <a:solidFill>
                <a:srgbClr val="CC3300"/>
              </a:solidFill>
              <a:round/>
              <a:headEnd/>
              <a:tailEnd/>
            </a:ln>
            <a:effectLst/>
          </p:spPr>
          <p:txBody>
            <a:bodyPr wrap="none" anchor="ctr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526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75267" grpId="0" build="p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THEME_BG_IMAGE" val=""/>
  <p:tag name="MMPROD_TAG_VCONFIG" val="PD94bWwgdmVyc2lvbj0iMS4wIiBlbmNvZGluZz0iVVRGLTgiPz4NCjxjb25maWd1cmF0aW9uPg0KCTxjb2xvcnM+DQoJCTx1aWNvbG9yIG5hbWU9InByaW1hcnkiIHZhbHVlPSIweDZGODQ4OCIvPg0KCQk8dWljb2xvciBuYW1lPSJnbG93IiB2YWx1ZT0iMHgzNUQzMzQiLz4NCgkJPHVpY29sb3IgbmFtZT0idGV4dCIgdmFsdWU9IjB4RkZGRkZGIi8+DQoJCTx1aWNvbG9yIG5hbWU9ImxpZ2h0IiB2YWx1ZT0iMHg0RTVENjAiLz4NCgkJPHVpY29sb3IgbmFtZT0ic2hhZG93IiB2YWx1ZT0iMHgwMDAwMDAiLz4NCgkJPHVpY29sb3IgbmFtZT0iYmFja2dyb3VuZCIgdmFsdWU9IjB4NzI3OTcx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hdHRhY2htZW50cyIgdmFsdWU9InRydWUiLz4NCgkJPHVpc2hvdyBuYW1lPSJ1dGlscyIgdmFsdWU9InRydWUiLz4NCgkJPHVpc2hvdyBuYW1lPSJ2b2x1bWUiIHZhbHVlPSJ0cnVlIi8+DQoJCTx1aXNob3cgbmFtZT0icGxheWJhciIgdmFsdWU9InRydWUiLz4NCgkJPHVpc2hvdyBuYW1lPSJ0YWxraW5naGVhZCIgdmFsdWU9InRydWUiLz4NCgkJPHVpc2hvdyBuYW1lPSJzaWRlYmFyb25yaWdodCIgdmFsdWU9InRydWUiLz4NCgkJPHVpc2hvdyBuYW1lPSJ2aWV3Y2hhbmdlIiB2YWx1ZT0idHJ1ZSIvPg0KCQk8dWlzaG93IG5hbWU9ImluaXRpYWxkaXNwbGF5bW9kZWlzbm9ybWFsIiB2YWx1ZT0idHJ1ZSIvPg0KCQk8dWlyZXBsYWNlIG5hbWU9ImxvZ28iIHZhbHVlPSIiLz4NCgkJPHVpcmVwbGFjZSBuYW1lPSJiZ2ltYWdlIiB2YWx1ZT0iIi8+DQoJCTx1aXJlcGxhY2UgbmFtZT0iaW5pdGlhbHRhYiIgdmFsdWU9Im91dGxpbmUiLz4NCgk8L2xheW91dD4NCgk8bGFuZ3VhZ2UgaWQ9ImVu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TbGlkZSAlbiIvPg0KCQk8IS0tIHN1YnN0aXR1dGlvbjogJW4gPT0gc2xpZGUgbnVtYmVyIC0tPg0KCQk8IS0tIHN1YnN0aXR1dGlvbjogJXQgPT0gdG90YWwgc2xpZGUgY291bnQgLS0+DQoJCTx1aXRleHQgbmFtZT0iU0NSVUJCQVJTVEFUVVNfU0xJREVJTkZPIiB2YWx1ZT0iU2xpZGUgJW4gLyAldCB8ICIvPg0KCQk8dWl0ZXh0IG5hbWU9IlNDUlVCQkFSU1RBVFVTX1NUT1BQRUQiIHZhbHVlPSJTdG9wcGVkIi8+DQoJCTx1aXRleHQgbmFtZT0iU0NSVUJCQVJTVEFUVVNfUExBWUlORyIgdmFsdWU9IlBsYXlpbmciLz4NCgkJPHVpdGV4dCBuYW1lPSJTQ1JVQkJBUlNUQVRVU19OT0FVRElPIiB2YWx1ZT0iTm8gQXVkaW8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0gc3Vic3RpdHV0aW9uOiAlcCA9PSBwcmVzZW50YXRpb24gdGl0bGUgLS0+DQoJCTwhLS0gc3Vic3RpdHV0aW9uOiAlcyA9PSBzbGlkZSB0aXRsZSAtLT4NCgkJPCEtLSBzdWJzdGl0dXRpb246ICVuID09IHNsaWRlIG51bWJlciAtLT4NCgkJPHVpdGV4dCBuYW1lPSJCT09LTUFSSyIgdmFsdWU9Ik1hY3JvbWVkaWEgQnJlZXplIC0gJXAiLz4NCgkJPCEtLSBzdWJzdGl0dXRpb246ICVwID09IHByZXNlbnRhdGlvbiB0aXRsZSAtLT4NCgkJPCEtLSBzdWJzdGl0dXRpb246ICVzID09IHNsaWRlIHRpdGxlIC0tPg0KCQk8IS0tIHN1YnN0aXR1dGlvbjogJW4gPT0gc2xpZGUgbnVtYmVyIC0tPg0KCQk8dWl0ZXh0IG5hbWU9IkJPT0tNQVJLU0xJREUiIHZhbHVlPSJNYWNyb21lZGlhIEJyZWV6ZSAtICVwICVzIi8+DQoJCTx1aXRleHQgbmFtZT0iU0hPV1NJREVCQVIiIHZhbHVlPSJTaG93IHNpZGViYXIgdG8gcGFydGljaXBhbnRz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UsZmFsc2UsZmFsc2UsdHJ1ZSIvPg0KCQk8dWlmb250IG5hbWU9IkZPTlRfUFJFU0VOVEVSTkFNRSIgdmFsdWU9IlZlcmRhbmEsMTUsZmFsc2UsZmFsc2UsdHJ1ZSIvPg0KCQk8dWlmb250IG5hbWU9IkZPTlRfUFJFU0VOVEVSVElUTEUiIHZhbHVlPSJWZXJkYW5hLDExLHRydWUsZmFsc2UsdHJ1ZSIvPg0KCQk8dWlmb250IG5hbWU9IkZPTlRfQklPQlROIiB2YWx1ZT0iVmVyZGFuYSw5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SB1aXRleHQgLS0+DQoJCTwhLS0gc3Vic3RpdHV0aW9uOiAlbiA9PSBzbGlkZSBudW1iZXIgLS0+DQoJCTx1aXRleHQgbmFtZT0iVU5OQU1FRFNMSURFVElUTEUiIHZhbHVlPSJGb2xpZSAlbiIvPg0KCQk8IS0tIHN1YnN0aXR1dGlvbjogJW4gPT0gc2xpZGUgbnVtYmVyIC0tPg0KCQk8IS0tIHN1YnN0aXR1dGlvbjogJXQgPT0gdG90YWwgc2xpZGUgY291bnQgLS0+DQoJCTx1aXRleHQgbmFtZT0iU0NSVUJCQVJTVEFUVVNfU0xJREVJTkZPIiB2YWx1ZT0iRm9saWUgJW4gLyAldCB8ICIvPg0KCQk8dWl0ZXh0IG5hbWU9IlNDUlVCQkFSU1RBVFVTX1NUT1BQRUQiIHZhbHVlPSJCZWVuZGV0Ii8+DQoJCTx1aXRleHQgbmFtZT0iU0NSVUJCQVJTVEFUVVNfUExBWUlORyIgdmFsdWU9IldpZWRlcmdhYmUiLz4NCgkJPHVpdGV4dCBuYW1lPSJTQ1JVQkJBUlNUQVRVU19OT0FVRElPIiB2YWx1ZT0iS2VpbiBBdWRpby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RGVuIFRlaWxuZWhtZXJuIGRpZSBTZWl0ZW5sZWlzdGUgYW56ZWlnZW4iLz4NCgk8L2xhbmd1YWdlPg0KCTxsYW5ndWFnZSBpZD0iZnI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SxmYWxzZSxmYWxzZSx0cnVlIi8+DQoJCTx1aWZvbnQgbmFtZT0iRk9OVF9QUkVTRU5URVJOQU1FIiB2YWx1ZT0iVmVyZGFuYSwxNSxmYWxzZSxmYWxzZSx0cnVlIi8+DQoJCTx1aWZvbnQgbmFtZT0iRk9OVF9QUkVTRU5URVJUSVRMRSIgdmFsdWU9IlZlcmRhbmEsMTEsdHJ1ZSxmYWxzZSx0cnVlIi8+DQoJCTx1aWZvbnQgbmFtZT0iRk9OVF9CSU9CVE4iIHZhbHVlPSJWZXJkYW5hLDk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IHVpdGV4dCAtLT4NCgkJPCEtLSBzdWJzdGl0dXRpb246ICVuID09IHNsaWRlIG51bWJlciAtLT4NCgkJPHVpdGV4dCBuYW1lPSJVTk5BTUVEU0xJREVUSVRMRSIgdmFsdWU9IkRpYXBvc2l0aXZlICVuIi8+DQoJCTwhLS0gc3Vic3RpdHV0aW9uOiAlbiA9PSBzbGlkZSBudW1iZXIgLS0+DQoJCTwhLS0gc3Vic3RpdHV0aW9uOiAldCA9PSB0b3RhbCBzbGlkZSBjb3VudCAtLT4NCgkJPHVpdGV4dCBuYW1lPSJTQ1JVQkJBUlNUQVRVU19TTElERUlORk8iIHZhbHVlPSJEaWFwb3NpdGl2ZSAlbiAvICV0IHwgIi8+DQoJCTx1aXRleHQgbmFtZT0iU0NSVUJCQVJTVEFUVVNfU1RPUFBFRCIgdmFsdWU9IkFycsOqdMOpZSIvPg0KCQk8dWl0ZXh0IG5hbWU9IlNDUlVCQkFSU1RBVFVTX1BMQVlJTkciIHZhbHVlPSJMZWN0dXJlIi8+DQoJCTx1aXRleHQgbmFtZT0iU0NSVUJCQVJTVEFUVVNfTk9BVURJTyIgdmFsdWU9IlBhcyBkZSBzb24iLz4NCgkJPHVpdGV4dCBuYW1lPSJTQ1JVQkJBUlNUQVRVU19MT0FESU5HIiB2YWx1ZT0iQ2hhcmdlbWVudCBlbiBjb3VycyIvPg0KCQk8dWl0ZXh0IG5hbWU9IlNDUlVCQkFSU1RBVFVTX0JVRkZFUklORyIgdmFsdWU9Ik1pc2UgZW4gbcOpbW9pcmUiLz4NCgkJPHVpdGV4dCBuYW1lPSJTQ1JVQkJBUlNUQVRVU19RVUVTVElPTiIgdmFsdWU9IlLDqXBvbmRyZSDDoCBsYSBxdWVzdGlvbiIvPg0KCQk8dWl0ZXh0IG5hbWU9IlNDUlVCQkFSU1RBVFVTX1JFVklFV1FVSVoiIHZhbHVlPSJSw6l2aXNpb24gZHUgcXVlc3Rpb25uYWlyZSIvPg0KCQk8IS0tIHN1YnN0aXR1dGlvbjogJW0gPT0gbWludXRlcyByZW1haW5pbmcgLS0+DQoJCTwhLS0gc3Vic3RpdHV0aW9uOiAlcyA9PSBzZWNvbmRzIHJlbWFpbmluZyAtLT4NCgkJPHVpdGV4dCBuYW1lPSJFTEFQU0VEIiB2YWx1ZT0iJW0gbWludXRlcyAlcyBzZWNvbmRlcyBSZXN0YW50ZXMiLz4NCgkJPHVpdGV4dCBuYW1lPSJOT1RGT1VORCIgdmFsdWU9IlJpZW4gdHJvdXbDqSIvPg0KCQk8dWl0ZXh0IG5hbWU9IkFUVEFDSE1FTlRTIiB2YWx1ZT0iUGnDqGNlcyBqb2ludGVzIi8+DQoJCTwhLS0gc3Vic3RpdHV0aW9uOiAlcCA9PSBjdXJyZW50IHNwZWFrZXIncyB0aXRsZSAtLT4NCgkJPHVpdGV4dCBuYW1lPSJCSU9XSU5fVElUTEUiIHZhbHVlPSJCaW8gOiAlcCIvPg0KCQk8dWl0ZXh0IG5hbWU9IkJJT0JUTl9USVRMRSIgdmFsdWU9IkJpbyA6Ii8+DQoJCTx1aXRleHQgbmFtZT0iRElWSURFUkJUTl9USVRMRSIgdmFsdWU9InwiLz4NCgkJPHVpdGV4dCBuYW1lPSJDT05UQUNUQlROX1RJVExFIiB2YWx1ZT0iQ29udGFjdCIvPg0KCQk8dWl0ZXh0IG5hbWU9IlRBQl9PVVRMSU5FIiB2YWx1ZT0iUGxhbiIvPg0KCQk8dWl0ZXh0IG5hbWU9IlRBQl9USFVNQiIgdmFsdWU9Ik1pbmlhdHVyZSIvPg0KCQk8dWl0ZXh0IG5hbWU9IlRBQl9OT1RFUyIgdmFsdWU9IkNvbW0uIi8+DQoJCTx1aXRleHQgbmFtZT0iVEFCX1NFQVJDSCIgdmFsdWU9IkNoZXJjaGUiLz4NCgkJPHVpdGV4dCBuYW1lPSJTTElERV9IRUFESU5HIiB2YWx1ZT0iVGl0cmUgZGUgbGEgZGlhcG9zaXRpdmUiLz4NCgkJPHVpdGV4dCBuYW1lPSJEVVJBVElPTl9IRUFESU5HIiB2YWx1ZT0iRHVyw6llIi8+DQoJCTx1aXRleHQgbmFtZT0iU0VBUkNIX0hFQURJTkciIHZhbHVlPSJDaGVyY2hlciBsZSB0ZXh0ZSA6Ii8+DQoJCTx1aXRleHQgbmFtZT0iVEhVTUJfSEVBRElORyIgdmFsdWU9IkRpYXBvc2l0aXZlIC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k1vbnRyZXIgbCdlbmNhZHLDqSBhdXggcGFydGljaXBhbnRzIi8+DQoJPC9sYW5ndWFnZT4NCgk8bGFuZ3VhZ2UgaWQ9Imph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A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44K544Op44Kk44OJIDogJW4iLz4NCgkJPCEtLSBzdWJzdGl0dXRpb246ICVuID09IHNsaWRlIG51bWJlciAtLT4NCgkJPCEtLSBzdWJzdGl0dXRpb246ICV0ID09IHRvdGFsIHNsaWRlIGNvdW50IC0tPg0KCQk8dWl0ZXh0IG5hbWU9IlNDUlVCQkFSU1RBVFVTX1NMSURFSU5GTyIgdmFsdWU9IuOCueODqeOCpOODiSA6ICVuIC8gJXQgfCAiLz4NCgkJPHVpdGV4dCBuYW1lPSJTQ1JVQkJBUlNUQVRVU19TVE9QUEVEIiB2YWx1ZT0i5YGc5q2iIi8+DQoJCTx1aXRleHQgbmFtZT0iU0NSVUJCQVJTVEFUVVNfUExBWUlORyIgdmFsdWU9IuWGjeeUn+S4rSIvPg0KCQk8dWl0ZXh0IG5hbWU9IlNDUlVCQkFSU1RBVFVTX05PQVVESU8iIHZhbHVlPSLpn7Plo7DjgarjgZciLz4NCgkJPHVpdGV4dCBuYW1lPSJTQ1JVQkJBUlNUQVRVU19MT0FESU5HIiB2YWx1ZT0i44Ot44O844OJ5LitIi8+DQoJCTx1aXRleHQgbmFtZT0iU0NSVUJCQVJTVEFUVVNfQlVGRkVSSU5HIiB2YWx1ZT0i44OQ44OD44OV44Kh5LitIi8+DQoJCTx1aXRleHQgbmFtZT0iU0NSVUJCQVJTVEFUVVNfUVVFU1RJT04iIHZhbHVlPSLos6rllY/jgavnrZTjgYjjgabkuIvjgZXjgYQiLz4NCgkJPHVpdGV4dCBuYW1lPSJTQ1JVQkJBUlNUQVRVU19SRVZJRVdRVUlaIiB2YWx1ZT0i44Kv44Kk44K644KS44Oq44OT44Ol44O844GX44Gm44GE44G+44GZIi8+DQoJCTwhLS0gc3Vic3RpdHV0aW9uOiAlbSA9PSBtaW51dGVzIHJlbWFpbmluZyAtLT4NCgkJPCEtLSBzdWJzdGl0dXRpb246ICVzID09IHNlY29uZHMgcmVtYWluaW5nIC0tPg0KCQk8dWl0ZXh0IG5hbWU9IkVMQVBTRUQiIHZhbHVlPSLmrovjgoogOiAlbSDliIYgJXMg56eSIi8+DQoJCTx1aXRleHQgbmFtZT0iTk9URk9VTkQiIHZhbHVlPSLkvZXjgoLopovjgaTjgYvjgorjgb7jgZvjgpMiLz4NCgkJPHVpdGV4dCBuYW1lPSJBVFRBQ0hNRU5UUyIgdmFsdWU9Iua3u+S7mCIvPg0KCQk8IS0tIHN1YnN0aXR1dGlvbjogJXAgPT0gY3VycmVudCBzcGVha2VyJ3MgdGl0bGUgLS0+DQoJCTx1aXRleHQgbmFtZT0iQklPV0lOX1RJVExFIiB2YWx1ZT0iQmlvIDogJXAiLz4NCgkJPHVpdGV4dCBuYW1lPSJCSU9CVE5fVElUTEUiIHZhbHVlPSJCaW8iLz4NCgkJPHVpdGV4dCBuYW1lPSJESVZJREVSQlROX1RJVExFIiB2YWx1ZT0ifCIvPg0KCQk8dWl0ZXh0IG5hbWU9IkNPTlRBQ1RCVE5fVElUTEUiIHZhbHVlPSLjgYrllY/jgYTlkIjjgo/jgZsiLz4NCgkJPHVpdGV4dCBuYW1lPSJUQUJfT1VUTElORSIgdmFsdWU9IuOCouOCpuODiOODqeOCpOODsyIvPg0KCQk8dWl0ZXh0IG5hbWU9IlRBQl9USFVNQiIgdmFsdWU9Iuizm+WQpiIvPg0KCQk8dWl0ZXh0IG5hbWU9IlRBQl9OT1RFUyIgdmFsdWU9IuODjuODvOODiCIvPg0KCQk8dWl0ZXh0IG5hbWU9IlRBQl9TRUFSQ0giIHZhbHVlPSLmpJzntKIiLz4NCgkJPHVpdGV4dCBuYW1lPSJTTElERV9IRUFESU5HIiB2YWx1ZT0i44K544Op44Kk44OJ44K/44Kk44OI44OrIi8+DQoJCTx1aXRleHQgbmFtZT0iRFVSQVRJT05fSEVBRElORyIgdmFsdWU9IumVt+OBlSIvPg0KCQk8dWl0ZXh0IG5hbWU9IlNFQVJDSF9IRUFESU5HIiB2YWx1ZT0i44OG44Kt44K544OI5qSc57SiIDogIi8+DQoJCTx1aXRleHQgbmFtZT0iVEhVTUJfSEVBRElORyIgdmFsdWU9IuOCueODqeOCpOODiSIvPg0KCQk8dWl0ZXh0IG5hbWU9IlRIVU1CX0lORk8iIHZhbHVlPSLjgrnjg6njgqTjg4njgr/jgqTjg4jjg6sgLyDplbfjgZUiLz4NCgkJPHVpdGV4dCBuYW1lPSJBVFRBQ0hOQU1FX0hFQURJTkciIHZhbHVlPSLjg5XjgqHjgqTjg6vlkI0iLz4NCgkJPHVpdGV4dCBuYW1lPSJBVFRBQ0hTSVpFX0hFQURJTkciIHZhbHVlPSLjgrXjgqTjgroiLz4NCgkJPHVpdGV4dCBuYW1lPSJTTElERV9OT1RFUyIgdmFsdWU9IuOCueODqeOCpOODieODjuODvOODiCIvPg0KCQk8IS0tIHN1YnN0aXR1dGlvbjogJXAgPT0gcHJlc2VudGF0aW9uIHRpdGxlIC0tPg0KCQk8IS0tIHN1YnN0aXR1dGlvbjogJXMgPT0gc2xpZGUgdGl0bGUgLS0+DQoJCTwhLS0gc3Vic3RpdHV0aW9uOiAlbiA9PSBzbGlkZSBudW1iZXIgLS0+DQoJCTx1aXRleHQgbmFtZT0iQk9PS01BUksiIHZhbHVlPSJNYWNyb21lZGlhIEJyZWV6ZSAtICVwIi8+DQoJCTwhLS0gc3Vic3RpdHV0aW9uOiAlcCA9PSBwcmVzZW50YXRpb24gdGl0bGUgLS0+DQoJCTwhLS0gc3Vic3RpdHV0aW9uOiAlcyA9PSBzbGlkZSB0aXRsZSAtLT4NCgkJPCEtLSBzdWJzdGl0dXRpb246ICVuID09IHNsaWRlIG51bWJlciAtLT4NCgkJPHVpdGV4dCBuYW1lPSJCT09LTUFSS1NMSURFIiB2YWx1ZT0iTWFjcm9tZWRpYSBCcmVlemUgLSAlcCAlcyIvPg0KCQk8dWl0ZXh0IG5hbWU9IlNIT1dTSURFQkFSIiB2YWx1ZT0i44K144Kk44OJ44OQ44O844KS5Y+C5Yqg6ICF44Gr6KaL44Gb44KL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GZhbHNlLGZhbHNlLHRydWUiLz4NCgkJPHVpZm9udCBuYW1lPSJGT05UX1BSRVNFTlRFUlRJVExFIiB2YWx1ZT0iVmVyZGFuYSwxMSx0cnVlLGZhbHNlLHRydWUiLz4NCgkJPHVpZm9udCBuYW1lPSJGT05UX0JJT0JUTiIgdmFsdWU9IlZlcmRhbmEsOS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0gdWl0ZXh0IC0tPg0KCQk8IS0tIHN1YnN0aXR1dGlvbjogJW4gPT0gc2xpZGUgbnVtYmVyIC0tPg0KCQk8dWl0ZXh0IG5hbWU9IlVOTkFNRURTTElERVRJVExFIiB2YWx1ZT0i7Iqs65287J2065OcICVuIi8+DQoJCTwhLS0gc3Vic3RpdHV0aW9uOiAlbiA9PSBzbGlkZSBudW1iZXIgLS0+DQoJCTwhLS0gc3Vic3RpdHV0aW9uOiAldCA9PSB0b3RhbCBzbGlkZSBjb3VudCAtLT4NCgkJPHVpdGV4dCBuYW1lPSJTQ1JVQkJBUlNUQVRVU19TTElERUlORk8iIHZhbHVlPSLsiqzrnbzsnbTrk5wgJW4gLyAldCB8ICIvPg0KCQk8dWl0ZXh0IG5hbWU9IlNDUlVCQkFSU1RBVFVTX1NUT1BQRUQiIHZhbHVlPSLspJHsp4DrkKgiLz4NCgkJPHVpdGV4dCBuYW1lPSJTQ1JVQkJBUlNUQVRVU19QTEFZSU5HIiB2YWx1ZT0i7J6s7IOdIi8+DQoJCTx1aXRleHQgbmFtZT0iU0NSVUJCQVJTVEFUVVNfTk9BVURJTyIgdmFsdWU9IuyYpOuUlOyYpCDsl4bsnYwiLz4NCgkJPHVpdGV4dCBuYW1lPSJTQ1JVQkJBUlNUQVRVU19MT0FESU5HIiB2YWx1ZT0i66Gc65SpIi8+DQoJCTx1aXRleHQgbmFtZT0iU0NSVUJCQVJTVEFUVVNfQlVGRkVSSU5HIiB2YWx1ZT0i67KE7Y2866eBIi8+DQoJCTx1aXRleHQgbmFtZT0iU0NSVUJCQVJTVEFUVVNfUVVFU1RJT04iIHZhbHVlPSLsp4jrrLjsl5Ag64u17ZWY6riwIi8+DQoJCTx1aXRleHQgbmFtZT0iU0NSVUJCQVJTVEFUVVNfUkVWSUVXUVVJWiIgdmFsdWU9IuyniOusuCDri6Tsi5zrs7TquLAiLz4NCgkJPCEtLSBzdWJzdGl0dXRpb246ICVtID09IG1pbnV0ZXMgcmVtYWluaW5nIC0tPg0KCQk8IS0tIHN1YnN0aXR1dGlvbjogJXMgPT0gc2Vjb25kcyByZW1haW5pbmcgLS0+DQoJCTx1aXRleHQgbmFtZT0iRUxBUFNFRCIgdmFsdWU9IiVt67aEICVz7LSIIOuCqOydjCIvPg0KCQk8dWl0ZXh0IG5hbWU9Ik5PVEZPVU5EIiB2YWx1ZT0i7JeG7J2MIi8+DQoJCTx1aXRleHQgbmFtZT0iQVRUQUNITUVOVFMiIHZhbHVlPSLssqjrtoAg7YyM7J28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7Jew65297LKY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SBzdWJzdGl0dXRpb246ICVwID09IHByZXNlbnRhdGlvbiB0aXRsZSAtLT4NCgkJPCEtLSBzdWJzdGl0dXRpb246ICVzID09IHNsaWRlIHRpdGxlIC0tPg0KCQk8IS0tIHN1YnN0aXR1dGlvbjogJW4gPT0gc2xpZGUgbnVtYmVyIC0tPg0KCQk8dWl0ZXh0IG5hbWU9IkJPT0tNQVJLIiB2YWx1ZT0iTWFjcm9tZWRpYSBCcmVlemUgLSAlcCIvPg0KCQk8IS0tIHN1YnN0aXR1dGlvbjogJXAgPT0gcHJlc2VudGF0aW9uIHRpdGxlIC0tPg0KCQk8IS0tIHN1YnN0aXR1dGlvbjogJXMgPT0gc2xpZGUgdGl0bGUgLS0+DQoJCTwhLS0gc3Vic3RpdHV0aW9uOiAlbiA9PSBzbGlkZSBudW1iZXIgLS0+DQoJCTx1aXRleHQgbmFtZT0iQk9PS01BUktTTElERSIgdmFsdWU9Ik1hY3JvbWVkaWEgQnJlZXplIC0gJXAgJXMiLz4NCgkJPHVpdGV4dCBuYW1lPSJTSE9XU0lERUJBUiIgdmFsdWU9IuywuOyXrOyekOyXkOqyjCDshLjroZwg66eJ64yAIOuztOydtOq4sCIvPg0KCTwvbGFuZ3VhZ2U+DQo8L2NvbmZpZ3VyYXRpb24+DQo="/>
  <p:tag name="MMPROD_UIDATA" val="&lt;database version=&quot;6.0&quot;&gt;&lt;object type=&quot;1&quot; unique_id=&quot;10001&quot;&gt;&lt;property id=&quot;20141&quot; value=&quot;CS5704-Week1-Introduction&quot;/&gt;&lt;property id=&quot;20142&quot; value=&quot;This file contains the introduction of the course and guidelines on how the course will be organized.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1&quot;/&gt;&lt;property id=&quot;20181&quot; value=&quot;1&quot;/&gt;&lt;property id=&quot;20191&quot; value=&quot;Breeze&quot;/&gt;&lt;property id=&quot;20192&quot; value=&quot;http://breeze.iddl.vt.edu&quot;/&gt;&lt;property id=&quot;20193&quot; value=&quot;0&quot;/&gt;&lt;property id=&quot;20224&quot; value=&quot;C:\Documents and Settings\Shawn Bohner\My Documents\CS5704\Fall2007\CS-5704-Week1&quot;/&gt;&lt;property id=&quot;20250&quot; value=&quot;0&quot;/&gt;&lt;property id=&quot;20251&quot; value=&quot;1&quot;/&gt;&lt;property id=&quot;20259&quot; value=&quot;0&quot;/&gt;&lt;object type=&quot;4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 - &amp;quot;Software Engineering&amp;#x0D;&amp;#x0A;CS5704: First Week&amp;quot;&quot;/&gt;&lt;property id=&quot;20303&quot; value=&quot;-1&quot;/&gt;&lt;property id=&quot;20307&quot; value=&quot;259&quot;/&gt;&lt;property id=&quot;20309&quot; value=&quot;-1&quot;/&gt;&lt;/object&gt;&lt;object type=&quot;3&quot; unique_id=&quot;10005&quot;&gt;&lt;property id=&quot;20148&quot; value=&quot;5&quot;/&gt;&lt;property id=&quot;20300&quot; value=&quot;Slide 2 - &amp;quot;Agenda&amp;quot;&quot;/&gt;&lt;property id=&quot;20303&quot; value=&quot;-1&quot;/&gt;&lt;property id=&quot;20307&quot; value=&quot;358&quot;/&gt;&lt;property id=&quot;20309&quot; value=&quot;-1&quot;/&gt;&lt;/object&gt;&lt;object type=&quot;3&quot; unique_id=&quot;10006&quot;&gt;&lt;property id=&quot;20148&quot; value=&quot;5&quot;/&gt;&lt;property id=&quot;20300&quot; value=&quot;Slide 3 - &amp;quot;Tentative Fall Semester Timeline&amp;quot;&quot;/&gt;&lt;property id=&quot;20303&quot; value=&quot;-1&quot;/&gt;&lt;property id=&quot;20307&quot; value=&quot;393&quot;/&gt;&lt;property id=&quot;20309&quot; value=&quot;-1&quot;/&gt;&lt;/object&gt;&lt;object type=&quot;3&quot; unique_id=&quot;10007&quot;&gt;&lt;property id=&quot;20148&quot; value=&quot;5&quot;/&gt;&lt;property id=&quot;20300&quot; value=&quot;Slide 4 - &amp;quot;Tentative Structure of CS5704&amp;quot;&quot;/&gt;&lt;property id=&quot;20303&quot; value=&quot;-1&quot;/&gt;&lt;property id=&quot;20307&quot; value=&quot;395&quot;/&gt;&lt;property id=&quot;20309&quot; value=&quot;-1&quot;/&gt;&lt;/object&gt;&lt;object type=&quot;3&quot; unique_id=&quot;10008&quot;&gt;&lt;property id=&quot;20148&quot; value=&quot;5&quot;/&gt;&lt;property id=&quot;20300&quot; value=&quot;Slide 5 - &amp;quot;Guidelines and Expectations&amp;quot;&quot;/&gt;&lt;property id=&quot;20303&quot; value=&quot;-1&quot;/&gt;&lt;property id=&quot;20307&quot; value=&quot;414&quot;/&gt;&lt;property id=&quot;20309&quot; value=&quot;-1&quot;/&gt;&lt;/object&gt;&lt;object type=&quot;3&quot; unique_id=&quot;10009&quot;&gt;&lt;property id=&quot;20148&quot; value=&quot;5&quot;/&gt;&lt;property id=&quot;20300&quot; value=&quot;Slide 6 - &amp;quot;Grading and Evaluation&amp;quot;&quot;/&gt;&lt;property id=&quot;20303&quot; value=&quot;-1&quot;/&gt;&lt;property id=&quot;20307&quot; value=&quot;415&quot;/&gt;&lt;property id=&quot;20309&quot; value=&quot;-1&quot;/&gt;&lt;/object&gt;&lt;object type=&quot;3&quot; unique_id=&quot;10010&quot;&gt;&lt;property id=&quot;20148&quot; value=&quot;5&quot;/&gt;&lt;property id=&quot;20300&quot; value=&quot;Slide 7 - &amp;quot;Late Work&amp;quot;&quot;/&gt;&lt;property id=&quot;20303&quot; value=&quot;-1&quot;/&gt;&lt;property id=&quot;20307&quot; value=&quot;416&quot;/&gt;&lt;property id=&quot;20309&quot; value=&quot;-1&quot;/&gt;&lt;/object&gt;&lt;object type=&quot;3&quot; unique_id=&quot;10011&quot;&gt;&lt;property id=&quot;20148&quot; value=&quot;5&quot;/&gt;&lt;property id=&quot;20300&quot; value=&quot;Slide 8 - &amp;quot;Chapter 1 : Software and Software Engineering&amp;quot;&quot;/&gt;&lt;property id=&quot;20303&quot; value=&quot;-1&quot;/&gt;&lt;property id=&quot;20307&quot; value=&quot;362&quot;/&gt;&lt;property id=&quot;20309&quot; value=&quot;-1&quot;/&gt;&lt;/object&gt;&lt;object type=&quot;3&quot; unique_id=&quot;10012&quot;&gt;&lt;property id=&quot;20148&quot; value=&quot;5&quot;/&gt;&lt;property id=&quot;20300&quot; value=&quot;Slide 9 - &amp;quot;What is Software?&amp;quot;&quot;/&gt;&lt;property id=&quot;20303&quot; value=&quot;-1&quot;/&gt;&lt;property id=&quot;20307&quot; value=&quot;378&quot;/&gt;&lt;property id=&quot;20309&quot; value=&quot;-1&quot;/&gt;&lt;/object&gt;&lt;object type=&quot;3&quot; unique_id=&quot;10013&quot;&gt;&lt;property id=&quot;20148&quot; value=&quot;5&quot;/&gt;&lt;property id=&quot;20300&quot; value=&quot;Slide 10 - &amp;quot;So, What is Software?&amp;quot;&quot;/&gt;&lt;property id=&quot;20303&quot; value=&quot;-1&quot;/&gt;&lt;property id=&quot;20307&quot; value=&quot;337&quot;/&gt;&lt;property id=&quot;20309&quot; value=&quot;-1&quot;/&gt;&lt;/object&gt;&lt;object type=&quot;3&quot; unique_id=&quot;10014&quot;&gt;&lt;property id=&quot;20148&quot; value=&quot;5&quot;/&gt;&lt;property id=&quot;20300&quot; value=&quot;Slide 11 - &amp;quot;Software Doesn’t Wear Out&amp;quot;&quot;/&gt;&lt;property id=&quot;20303&quot; value=&quot;-1&quot;/&gt;&lt;property id=&quot;20307&quot; value=&quot;342&quot;/&gt;&lt;property id=&quot;20309&quot; value=&quot;-1&quot;/&gt;&lt;/object&gt;&lt;object type=&quot;3&quot; unique_id=&quot;10015&quot;&gt;&lt;property id=&quot;20148&quot; value=&quot;5&quot;/&gt;&lt;property id=&quot;20300&quot; value=&quot;Slide 12 - &amp;quot;Software Design Degradation&amp;quot;&quot;/&gt;&lt;property id=&quot;20303&quot; value=&quot;-1&quot;/&gt;&lt;property id=&quot;20307&quot; value=&quot;380&quot;/&gt;&lt;property id=&quot;20309&quot; value=&quot;-1&quot;/&gt;&lt;/object&gt;&lt;object type=&quot;3&quot; unique_id=&quot;10016&quot;&gt;&lt;property id=&quot;20148&quot; value=&quot;5&quot;/&gt;&lt;property id=&quot;20300&quot; value=&quot;Slide 13 - &amp;quot;Information Lose Due to Relentless Change&amp;quot;&quot;/&gt;&lt;property id=&quot;20303&quot; value=&quot;-1&quot;/&gt;&lt;property id=&quot;20307&quot; value=&quot;381&quot;/&gt;&lt;property id=&quot;20309&quot; value=&quot;-1&quot;/&gt;&lt;/object&gt;&lt;object type=&quot;3&quot; unique_id=&quot;10017&quot;&gt;&lt;property id=&quot;20148&quot; value=&quot;5&quot;/&gt;&lt;property id=&quot;20300&quot; value=&quot;Slide 14 - &amp;quot;Wear versus Deterioration&amp;quot;&quot;/&gt;&lt;property id=&quot;20303&quot; value=&quot;-1&quot;/&gt;&lt;property id=&quot;20307&quot; value=&quot;333&quot;/&gt;&lt;property id=&quot;20309&quot; value=&quot;-1&quot;/&gt;&lt;/object&gt;&lt;object type=&quot;3&quot; unique_id=&quot;10018&quot;&gt;&lt;property id=&quot;20148&quot; value=&quot;5&quot;/&gt;&lt;property id=&quot;20300&quot; value=&quot;Slide 15 - &amp;quot;The Cost of Change&amp;quot;&quot;/&gt;&lt;property id=&quot;20303&quot; value=&quot;-1&quot;/&gt;&lt;property id=&quot;20307&quot; value=&quot;334&quot;/&gt;&lt;property id=&quot;20309&quot; value=&quot;-1&quot;/&gt;&lt;/object&gt;&lt;object type=&quot;3&quot; unique_id=&quot;10019&quot;&gt;&lt;property id=&quot;20148&quot; value=&quot;5&quot;/&gt;&lt;property id=&quot;20300&quot; value=&quot;Slide 16 - &amp;quot;Software is Complex&amp;quot;&quot;/&gt;&lt;property id=&quot;20303&quot; value=&quot;-1&quot;/&gt;&lt;property id=&quot;20307&quot; value=&quot;394&quot;/&gt;&lt;property id=&quot;20309&quot; value=&quot;-1&quot;/&gt;&lt;/object&gt;&lt;object type=&quot;3&quot; unique_id=&quot;10020&quot;&gt;&lt;property id=&quot;20148&quot; value=&quot;5&quot;/&gt;&lt;property id=&quot;20300&quot; value=&quot;Slide 17 - &amp;quot;Software “Schizophrenia”&amp;quot;&quot;/&gt;&lt;property id=&quot;20303&quot; value=&quot;-1&quot;/&gt;&lt;property id=&quot;20307&quot; value=&quot;384&quot;/&gt;&lt;property id=&quot;20309&quot; value=&quot;-1&quot;/&gt;&lt;/object&gt;&lt;object type=&quot;3&quot; unique_id=&quot;10021&quot;&gt;&lt;property id=&quot;20148&quot; value=&quot;5&quot;/&gt;&lt;property id=&quot;20300&quot; value=&quot;Slide 18 - &amp;quot;Software—New Categories&amp;quot;&quot;/&gt;&lt;property id=&quot;20303&quot; value=&quot;-1&quot;/&gt;&lt;property id=&quot;20307&quot; value=&quot;396&quot;/&gt;&lt;property id=&quot;20309&quot; value=&quot;-1&quot;/&gt;&lt;/object&gt;&lt;object type=&quot;3&quot; unique_id=&quot;10022&quot;&gt;&lt;property id=&quot;20148&quot; value=&quot;5&quot;/&gt;&lt;property id=&quot;20300&quot; value=&quot;Slide 19 - &amp;quot;Software Evolution&amp;quot;&quot;/&gt;&lt;property id=&quot;20303&quot; value=&quot;-1&quot;/&gt;&lt;property id=&quot;20307&quot; value=&quot;398&quot;/&gt;&lt;property id=&quot;20309&quot; value=&quot;-1&quot;/&gt;&lt;/object&gt;&lt;object type=&quot;3&quot; unique_id=&quot;10023&quot;&gt;&lt;property id=&quot;20148&quot; value=&quot;5&quot;/&gt;&lt;property id=&quot;20300&quot; value=&quot;Slide 20 - &amp;quot;Software Evolution (continued)&amp;quot;&quot;/&gt;&lt;property id=&quot;20303&quot; value=&quot;-1&quot;/&gt;&lt;property id=&quot;20307&quot; value=&quot;418&quot;/&gt;&lt;property id=&quot;20309&quot; value=&quot;-1&quot;/&gt;&lt;/object&gt;&lt;object type=&quot;3&quot; unique_id=&quot;10024&quot;&gt;&lt;property id=&quot;20148&quot; value=&quot;5&quot;/&gt;&lt;property id=&quot;20300&quot; value=&quot;Slide 21 - &amp;quot;Chapter 2: Process—A Generic View&amp;quot;&quot;/&gt;&lt;property id=&quot;20303&quot; value=&quot;-1&quot;/&gt;&lt;property id=&quot;20307&quot; value=&quot;372&quot;/&gt;&lt;property id=&quot;20309&quot; value=&quot;-1&quot;/&gt;&lt;/object&gt;&lt;object type=&quot;3&quot; unique_id=&quot;10025&quot;&gt;&lt;property id=&quot;20148&quot; value=&quot;5&quot;/&gt;&lt;property id=&quot;20300&quot; value=&quot;Slide 22 - &amp;quot;Software Still Stuck in Construction&amp;quot;&quot;/&gt;&lt;property id=&quot;20303&quot; value=&quot;-1&quot;/&gt;&lt;property id=&quot;20307&quot; value=&quot;386&quot;/&gt;&lt;property id=&quot;20309&quot; value=&quot;-1&quot;/&gt;&lt;/object&gt;&lt;object type=&quot;3&quot; unique_id=&quot;10026&quot;&gt;&lt;property id=&quot;20148&quot; value=&quot;5&quot;/&gt;&lt;property id=&quot;20300&quot; value=&quot;Slide 23 - &amp;quot;A Layered Technology&amp;quot;&quot;/&gt;&lt;property id=&quot;20303&quot; value=&quot;-1&quot;/&gt;&lt;property id=&quot;20307&quot; value=&quot;346&quot;/&gt;&lt;property id=&quot;20309&quot; value=&quot;-1&quot;/&gt;&lt;/object&gt;&lt;object type=&quot;3&quot; unique_id=&quot;10027&quot;&gt;&lt;property id=&quot;20148&quot; value=&quot;5&quot;/&gt;&lt;property id=&quot;20300&quot; value=&quot;Slide 24 - &amp;quot;Umbrella Activities &amp;#x0D;&amp;#x0A;(AKA Cross-Life-Cycle Activities)&amp;quot;&quot;/&gt;&lt;property id=&quot;20303&quot; value=&quot;-1&quot;/&gt;&lt;property id=&quot;20307&quot; value=&quot;348&quot;/&gt;&lt;property id=&quot;20309&quot; value=&quot;-1&quot;/&gt;&lt;/object&gt;&lt;object type=&quot;3&quot; unique_id=&quot;10028&quot;&gt;&lt;property id=&quot;20148&quot; value=&quot;5&quot;/&gt;&lt;property id=&quot;20300&quot; value=&quot;Slide 25 - &amp;quot;SEI’s Software Process &amp;#x0D;&amp;#x0A;Capability Maturity Model&amp;quot;&quot;/&gt;&lt;property id=&quot;20303&quot; value=&quot;-1&quot;/&gt;&lt;property id=&quot;20307&quot; value=&quot;374&quot;/&gt;&lt;property id=&quot;20309&quot; value=&quot;-1&quot;/&gt;&lt;/object&gt;&lt;object type=&quot;3&quot; unique_id=&quot;10029&quot;&gt;&lt;property id=&quot;20148&quot; value=&quot;5&quot;/&gt;&lt;property id=&quot;20300&quot; value=&quot;Slide 26 - &amp;quot;Summary of the SEI/CMM Levels&amp;quot;&quot;/&gt;&lt;property id=&quot;20303&quot; value=&quot;-1&quot;/&gt;&lt;property id=&quot;20307&quot; value=&quot;375&quot;/&gt;&lt;property id=&quot;20309&quot; value=&quot;-1&quot;/&gt;&lt;/object&gt;&lt;object type=&quot;3&quot; unique_id=&quot;10030&quot;&gt;&lt;property id=&quot;20148&quot; value=&quot;5&quot;/&gt;&lt;property id=&quot;20300&quot; value=&quot;Slide 27 - &amp;quot;Process Improvement Maturity Levels&amp;quot;&quot;/&gt;&lt;property id=&quot;20303&quot; value=&quot;-1&quot;/&gt;&lt;property id=&quot;20307&quot; value=&quot;390&quot;/&gt;&lt;property id=&quot;20309&quot; value=&quot;-1&quot;/&gt;&lt;/object&gt;&lt;object type=&quot;3&quot; unique_id=&quot;10031&quot;&gt;&lt;property id=&quot;20148&quot; value=&quot;5&quot;/&gt;&lt;property id=&quot;20300&quot; value=&quot;Slide 28 - &amp;quot;More Traction at Upper levels...&amp;quot;&quot;/&gt;&lt;property id=&quot;20303&quot; value=&quot;-1&quot;/&gt;&lt;property id=&quot;20307&quot; value=&quot;391&quot;/&gt;&lt;property id=&quot;20309&quot; value=&quot;-1&quot;/&gt;&lt;/object&gt;&lt;object type=&quot;3&quot; unique_id=&quot;10032&quot;&gt;&lt;property id=&quot;20148&quot; value=&quot;5&quot;/&gt;&lt;property id=&quot;20300&quot; value=&quot;Slide 29 - &amp;quot;The Process Model: Adaptability&amp;quot;&quot;/&gt;&lt;property id=&quot;20303&quot; value=&quot;-1&quot;/&gt;&lt;property id=&quot;20307&quot; value=&quot;400&quot;/&gt;&lt;property id=&quot;20309&quot; value=&quot;-1&quot;/&gt;&lt;/object&gt;&lt;object type=&quot;3&quot; unique_id=&quot;10033&quot;&gt;&lt;property id=&quot;20148&quot; value=&quot;5&quot;/&gt;&lt;property id=&quot;20300&quot; value=&quot;Slide 30 - &amp;quot;The CMMI&amp;quot;&quot;/&gt;&lt;property id=&quot;20303&quot; value=&quot;-1&quot;/&gt;&lt;property id=&quot;20307&quot; value=&quot;401&quot;/&gt;&lt;property id=&quot;20309&quot; value=&quot;-1&quot;/&gt;&lt;/object&gt;&lt;object type=&quot;3&quot; unique_id=&quot;10034&quot;&gt;&lt;property id=&quot;20148&quot; value=&quot;5&quot;/&gt;&lt;property id=&quot;20300&quot; value=&quot;Slide 31 - &amp;quot;Process Patterns&amp;quot;&quot;/&gt;&lt;property id=&quot;20303&quot; value=&quot;-1&quot;/&gt;&lt;property id=&quot;20307&quot; value=&quot;402&quot;/&gt;&lt;property id=&quot;20309&quot; value=&quot;-1&quot;/&gt;&lt;/object&gt;&lt;object type=&quot;3&quot; unique_id=&quot;10035&quot;&gt;&lt;property id=&quot;20148&quot; value=&quot;5&quot;/&gt;&lt;property id=&quot;20300&quot; value=&quot;Slide 32 - &amp;quot;Process Assessment&amp;quot;&quot;/&gt;&lt;property id=&quot;20303&quot; value=&quot;-1&quot;/&gt;&lt;property id=&quot;20307&quot; value=&quot;403&quot;/&gt;&lt;property id=&quot;20309&quot; value=&quot;-1&quot;/&gt;&lt;/object&gt;&lt;object type=&quot;3&quot; unique_id=&quot;10036&quot;&gt;&lt;property id=&quot;20148&quot; value=&quot;5&quot;/&gt;&lt;property id=&quot;20300&quot; value=&quot;Slide 33 - &amp;quot;Assessment and Improvement&amp;quot;&quot;/&gt;&lt;property id=&quot;20303&quot; value=&quot;-1&quot;/&gt;&lt;property id=&quot;20307&quot; value=&quot;404&quot;/&gt;&lt;property id=&quot;20309&quot; value=&quot;-1&quot;/&gt;&lt;/object&gt;&lt;object type=&quot;3&quot; unique_id=&quot;10037&quot;&gt;&lt;property id=&quot;20148&quot; value=&quot;5&quot;/&gt;&lt;property id=&quot;20300&quot; value=&quot;Slide 34 - &amp;quot;Personal Software Process (PSP)&amp;quot;&quot;/&gt;&lt;property id=&quot;20303&quot; value=&quot;-1&quot;/&gt;&lt;property id=&quot;20307&quot; value=&quot;405&quot;/&gt;&lt;property id=&quot;20309&quot; value=&quot;-1&quot;/&gt;&lt;/object&gt;&lt;object type=&quot;3&quot; unique_id=&quot;10038&quot;&gt;&lt;property id=&quot;20148&quot; value=&quot;5&quot;/&gt;&lt;property id=&quot;20300&quot; value=&quot;Slide 35 - &amp;quot;Team Software Process (TSP)&amp;quot;&quot;/&gt;&lt;property id=&quot;20303&quot; value=&quot;-1&quot;/&gt;&lt;property id=&quot;20307&quot; value=&quot;406&quot;/&gt;&lt;property id=&quot;20309&quot; value=&quot;-1&quot;/&gt;&lt;/object&gt;&lt;object type=&quot;3&quot; unique_id=&quot;10039&quot;&gt;&lt;property id=&quot;20148&quot; value=&quot;5&quot;/&gt;&lt;property id=&quot;20300&quot; value=&quot;Slide 36 - &amp;quot;Chapter 3: Prescriptive Process Models&amp;quot;&quot;/&gt;&lt;property id=&quot;20303&quot; value=&quot;-1&quot;/&gt;&lt;property id=&quot;20307&quot; value=&quot;417&quot;/&gt;&lt;property id=&quot;20309&quot; value=&quot;-1&quot;/&gt;&lt;/object&gt;&lt;object type=&quot;3&quot; unique_id=&quot;10040&quot;&gt;&lt;property id=&quot;20148&quot; value=&quot;5&quot;/&gt;&lt;property id=&quot;20300&quot; value=&quot;Slide 37 - &amp;quot;Prescriptive Models&amp;quot;&quot;/&gt;&lt;property id=&quot;20303&quot; value=&quot;-1&quot;/&gt;&lt;property id=&quot;20307&quot; value=&quot;407&quot;/&gt;&lt;property id=&quot;20309&quot; value=&quot;-1&quot;/&gt;&lt;/object&gt;&lt;object type=&quot;3&quot; unique_id=&quot;10041&quot;&gt;&lt;property id=&quot;20148&quot; value=&quot;5&quot;/&gt;&lt;property id=&quot;20300&quot; value=&quot;Slide 38 - &amp;quot;The Linear Model&amp;quot;&quot;/&gt;&lt;property id=&quot;20303&quot; value=&quot;-1&quot;/&gt;&lt;property id=&quot;20307&quot; value=&quot;352&quot;/&gt;&lt;property id=&quot;20309&quot; value=&quot;-1&quot;/&gt;&lt;/object&gt;&lt;object type=&quot;3&quot; unique_id=&quot;10042&quot;&gt;&lt;property id=&quot;20148&quot; value=&quot;5&quot;/&gt;&lt;property id=&quot;20300&quot; value=&quot;Slide 39 - &amp;quot;Rational Unified Process&amp;quot;&quot;/&gt;&lt;property id=&quot;20303&quot; value=&quot;-1&quot;/&gt;&lt;property id=&quot;20307&quot; value=&quot;413&quot;/&gt;&lt;property id=&quot;20309&quot; value=&quot;-1&quot;/&gt;&lt;/object&gt;&lt;object type=&quot;3&quot; unique_id=&quot;10043&quot;&gt;&lt;property id=&quot;20148&quot; value=&quot;5&quot;/&gt;&lt;property id=&quot;20300&quot; value=&quot;Slide 40 - &amp;quot;Iterative Models&amp;quot;&quot;/&gt;&lt;property id=&quot;20303&quot; value=&quot;-1&quot;/&gt;&lt;property id=&quot;20307&quot; value=&quot;411&quot;/&gt;&lt;property id=&quot;20309&quot; value=&quot;-1&quot;/&gt;&lt;/object&gt;&lt;object type=&quot;3&quot; unique_id=&quot;10044&quot;&gt;&lt;property id=&quot;20148&quot; value=&quot;5&quot;/&gt;&lt;property id=&quot;20300&quot; value=&quot;Slide 41 - &amp;quot;The Incremental Model&amp;quot;&quot;/&gt;&lt;property id=&quot;20303&quot; value=&quot;-1&quot;/&gt;&lt;property id=&quot;20307&quot; value=&quot;412&quot;/&gt;&lt;property id=&quot;20309&quot; value=&quot;-1&quot;/&gt;&lt;/object&gt;&lt;object type=&quot;3&quot; unique_id=&quot;10045&quot;&gt;&lt;property id=&quot;20148&quot; value=&quot;5&quot;/&gt;&lt;property id=&quot;20300&quot; value=&quot;Slide 42 - &amp;quot;Iterative and Incremental Models&amp;quot;&quot;/&gt;&lt;property id=&quot;20303&quot; value=&quot;-1&quot;/&gt;&lt;property id=&quot;20307&quot; value=&quot;353&quot;/&gt;&lt;property id=&quot;20309&quot; value=&quot;-1&quot;/&gt;&lt;/object&gt;&lt;object type=&quot;3&quot; unique_id=&quot;10046&quot;&gt;&lt;property id=&quot;20148&quot; value=&quot;5&quot;/&gt;&lt;property id=&quot;20300&quot; value=&quot;Slide 43 - &amp;quot;Evolutionary Models: The Spiral&amp;quot;&quot;/&gt;&lt;property id=&quot;20303&quot; value=&quot;-1&quot;/&gt;&lt;property id=&quot;20307&quot; value=&quot;408&quot;/&gt;&lt;property id=&quot;20309&quot; value=&quot;-1&quot;/&gt;&lt;/object&gt;&lt;object type=&quot;3&quot; unique_id=&quot;10047&quot;&gt;&lt;property id=&quot;20148&quot; value=&quot;5&quot;/&gt;&lt;property id=&quot;20300&quot; value=&quot;Slide 44 - &amp;quot;Evolutionary Models: Concurrent&amp;quot;&quot;/&gt;&lt;property id=&quot;20303&quot; value=&quot;-1&quot;/&gt;&lt;property id=&quot;20307&quot; value=&quot;409&quot;/&gt;&lt;property id=&quot;20309&quot; value=&quot;-1&quot;/&gt;&lt;/object&gt;&lt;object type=&quot;3&quot; unique_id=&quot;10048&quot;&gt;&lt;property id=&quot;20148&quot; value=&quot;5&quot;/&gt;&lt;property id=&quot;20300&quot; value=&quot;Slide 45 - &amp;quot;Still Other Process Models&amp;quot;&quot;/&gt;&lt;property id=&quot;20303&quot; value=&quot;-1&quot;/&gt;&lt;property id=&quot;20307&quot; value=&quot;410&quot;/&gt;&lt;property id=&quot;20309&quot; value=&quot;-1&quot;/&gt;&lt;/object&gt;&lt;object type=&quot;3&quot; unique_id=&quot;10049&quot;&gt;&lt;property id=&quot;20148&quot; value=&quot;5&quot;/&gt;&lt;property id=&quot;20300&quot; value=&quot;Slide 46 - &amp;quot;Homework Assignment for 8/29/07&amp;quot;&quot;/&gt;&lt;property id=&quot;20303&quot; value=&quot;-1&quot;/&gt;&lt;property id=&quot;20307&quot; value=&quot;377&quot;/&gt;&lt;property id=&quot;20309&quot; value=&quot;-1&quot;/&gt;&lt;/object&gt;&lt;/object&gt;&lt;object type=&quot;8&quot; unique_id=&quot;10050&quot;&gt;&lt;/object&gt;&lt;/object&gt;&lt;/database&gt;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PSNARRATION" val="1,2137399327,C:\Documents and Settings\Shawn Bohner\My Documents\CS5704\Fall2007\CS5704-Week1\CS5704-Week1.ppc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21910</TotalTime>
  <Words>1397</Words>
  <Application>Microsoft Office PowerPoint</Application>
  <PresentationFormat>On-screen Show (4:3)</PresentationFormat>
  <Paragraphs>239</Paragraphs>
  <Slides>26</Slides>
  <Notes>21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27" baseType="lpstr">
      <vt:lpstr>Office Theme</vt:lpstr>
      <vt:lpstr>Software Maintenance and Evolution CSSE 575: Session 4, Part 3  Software Documentation</vt:lpstr>
      <vt:lpstr>Software Documentation</vt:lpstr>
      <vt:lpstr>Project Documents</vt:lpstr>
      <vt:lpstr>Use of Use Cases</vt:lpstr>
      <vt:lpstr>Test Plans:  Components of a Test Plan</vt:lpstr>
      <vt:lpstr>Deployment Plan – What’s that?</vt:lpstr>
      <vt:lpstr>User Documentation</vt:lpstr>
      <vt:lpstr>User Documentation: Audience</vt:lpstr>
      <vt:lpstr>Why Spend Time on User Documentation?</vt:lpstr>
      <vt:lpstr>User Documentation</vt:lpstr>
      <vt:lpstr>Examples that always used to be Printed Documentation</vt:lpstr>
      <vt:lpstr>Traditional Examples of Online Documentation</vt:lpstr>
      <vt:lpstr>User Documentation Challenges</vt:lpstr>
      <vt:lpstr>Reading Computer Display is still more Difficult than Paper (1 of 2)</vt:lpstr>
      <vt:lpstr>Reading Computer Display is still more Difficult than Paper (2 of 2)</vt:lpstr>
      <vt:lpstr>“Printed” Manuals:  Suggested Guidelines (1 of 2)</vt:lpstr>
      <vt:lpstr>Printed Manual:  Suggested Guidelines (2 of 2)</vt:lpstr>
      <vt:lpstr>Developing Printed Manuals</vt:lpstr>
      <vt:lpstr>User Documentation Life Cycle</vt:lpstr>
      <vt:lpstr>The Funny Side of User Interactions</vt:lpstr>
      <vt:lpstr>The Funny Side of Documentation</vt:lpstr>
      <vt:lpstr>User Documentation – What to Do</vt:lpstr>
      <vt:lpstr>This page intentionally left blank.</vt:lpstr>
      <vt:lpstr>Effective Documentation (not just what’s said, but how it’s said)</vt:lpstr>
      <vt:lpstr>Discussion of Maintenance Documentation Survey</vt:lpstr>
      <vt:lpstr>The Survey’s 50 Questions Addressed…</vt:lpstr>
    </vt:vector>
  </TitlesOfParts>
  <Company>Virginia Tech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Construction and Evolution CS5704: First Class</dc:title>
  <dc:creator>Shawn Bohner</dc:creator>
  <cp:lastModifiedBy>Windows User</cp:lastModifiedBy>
  <cp:revision>134</cp:revision>
  <cp:lastPrinted>2010-04-20T14:38:24Z</cp:lastPrinted>
  <dcterms:created xsi:type="dcterms:W3CDTF">2010-04-22T14:18:42Z</dcterms:created>
  <dcterms:modified xsi:type="dcterms:W3CDTF">2014-01-09T15:25:12Z</dcterms:modified>
</cp:coreProperties>
</file>