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6"/>
  </p:notesMasterIdLst>
  <p:handoutMasterIdLst>
    <p:handoutMasterId r:id="rId17"/>
  </p:handoutMasterIdLst>
  <p:sldIdLst>
    <p:sldId id="259" r:id="rId2"/>
    <p:sldId id="678" r:id="rId3"/>
    <p:sldId id="689" r:id="rId4"/>
    <p:sldId id="690" r:id="rId5"/>
    <p:sldId id="691" r:id="rId6"/>
    <p:sldId id="692" r:id="rId7"/>
    <p:sldId id="695" r:id="rId8"/>
    <p:sldId id="699" r:id="rId9"/>
    <p:sldId id="698" r:id="rId10"/>
    <p:sldId id="696" r:id="rId11"/>
    <p:sldId id="687" r:id="rId12"/>
    <p:sldId id="693" r:id="rId13"/>
    <p:sldId id="694" r:id="rId14"/>
    <p:sldId id="697" r:id="rId15"/>
  </p:sldIdLst>
  <p:sldSz cx="9144000" cy="6858000" type="screen4x3"/>
  <p:notesSz cx="7315200" cy="96012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5684" autoAdjust="0"/>
  </p:normalViewPr>
  <p:slideViewPr>
    <p:cSldViewPr>
      <p:cViewPr varScale="1">
        <p:scale>
          <a:sx n="63" d="100"/>
          <a:sy n="63" d="100"/>
        </p:scale>
        <p:origin x="-217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858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532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 smtClean="0"/>
              <a:t>Our last topic on refactoring…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It’s at https://</a:t>
            </a:r>
            <a:r>
              <a:rPr lang="en-US" dirty="0" err="1" smtClean="0"/>
              <a:t>www.infoq.com</a:t>
            </a:r>
            <a:r>
              <a:rPr lang="en-US" dirty="0" smtClean="0"/>
              <a:t>/news/2010/08/large-scale-refactoring.</a:t>
            </a:r>
          </a:p>
          <a:p>
            <a:r>
              <a:rPr lang="en-US" dirty="0" smtClean="0"/>
              <a:t>And Fowler’s article is at http://</a:t>
            </a:r>
            <a:r>
              <a:rPr lang="en-US" dirty="0" err="1" smtClean="0"/>
              <a:t>martinfowler.com</a:t>
            </a:r>
            <a:r>
              <a:rPr lang="en-US" dirty="0" smtClean="0"/>
              <a:t>/</a:t>
            </a:r>
            <a:r>
              <a:rPr lang="en-US" dirty="0" err="1" smtClean="0"/>
              <a:t>bliki</a:t>
            </a:r>
            <a:r>
              <a:rPr lang="en-US" dirty="0" smtClean="0"/>
              <a:t>/</a:t>
            </a:r>
            <a:r>
              <a:rPr lang="en-US" dirty="0" err="1" smtClean="0"/>
              <a:t>StranglerApplication.html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9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92C3C-D7B0-4BC9-AE1E-5E99DC2B8FE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1" descr="rose4"/>
          <p:cNvPicPr>
            <a:picLocks noChangeAspect="1" noChangeArrowheads="1"/>
          </p:cNvPicPr>
          <p:nvPr userDrawn="1"/>
        </p:nvPicPr>
        <p:blipFill>
          <a:blip r:embed="rId2"/>
          <a:srcRect l="12895" t="22858"/>
          <a:stretch>
            <a:fillRect/>
          </a:stretch>
        </p:blipFill>
        <p:spPr bwMode="auto">
          <a:xfrm>
            <a:off x="7162800" y="6477000"/>
            <a:ext cx="1981200" cy="328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5992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FA40B-D0E2-5746-A3D8-9149A00ED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8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C24B-8AC4-4649-8C5D-C9ABF9BA83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8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7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DD52-B65D-2745-95FF-4AABEB5105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1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68FA-C622-B24E-90B1-AA1F687089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0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5E4A-AD53-0843-A6C6-D4095C8CCF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1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6690-49A6-7A4D-B2B1-26C8A70FBB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3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E393-2226-604C-AFDD-3DC991E195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47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A153-4C1E-1849-AC61-B029892F4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568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F174-6D5E-474F-A735-6762711C56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9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 txBox="1">
            <a:spLocks noChangeArrowheads="1"/>
          </p:cNvSpPr>
          <p:nvPr userDrawn="1"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59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png"/><Relationship Id="rId5" Type="http://schemas.openxmlformats.org/officeDocument/2006/relationships/hyperlink" Target="http://www.zazzle.com/refactoring_poster-228118789330102998" TargetMode="External"/><Relationship Id="rId6" Type="http://schemas.openxmlformats.org/officeDocument/2006/relationships/image" Target="../media/image2.pn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sdn.microsoft.com/en-us/library/719exd8s.asp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ethinktheworld.blogspot.com/2011/09/rotten-code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leader.ca/2013/11/14/lambdas-example-refactoring-code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hyperlink" Target="http://pirate.shu.edu/~wisterro/cdi/coronets_and_hierarchy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fosys.com/engineering-services/white-papers/Documents/refactoring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64000" y="304800"/>
            <a:ext cx="50800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4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</a:t>
            </a:r>
            <a:r>
              <a:rPr lang="en-US" sz="24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3, </a:t>
            </a:r>
            <a: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Part </a:t>
            </a:r>
            <a:r>
              <a:rPr lang="en-US" sz="24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4</a:t>
            </a:r>
            <a:br>
              <a:rPr lang="en-US" sz="24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2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2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0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Big </a:t>
            </a:r>
            <a:r>
              <a:rPr lang="en-US" sz="4000" i="1" dirty="0" err="1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Refactorings</a:t>
            </a:r>
            <a:endParaRPr lang="en-US" sz="40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3733800"/>
            <a:ext cx="4800600" cy="20574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800" dirty="0">
                <a:ea typeface="ＭＳ Ｐゴシック"/>
                <a:cs typeface="ＭＳ Ｐゴシック"/>
              </a:rPr>
              <a:t>Office Phone: (812) 877-8974</a:t>
            </a:r>
          </a:p>
          <a:p>
            <a:r>
              <a:rPr lang="en-US" sz="2800" dirty="0">
                <a:ea typeface="ＭＳ Ｐゴシック"/>
                <a:cs typeface="ＭＳ Ｐゴシック"/>
              </a:rPr>
              <a:t>Cell: (937) 657-3885</a:t>
            </a:r>
            <a:br>
              <a:rPr lang="en-US" sz="2800" dirty="0">
                <a:ea typeface="ＭＳ Ｐゴシック"/>
                <a:cs typeface="ＭＳ Ｐゴシック"/>
              </a:rPr>
            </a:br>
            <a:r>
              <a:rPr lang="en-US" sz="28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6767" y="5613737"/>
            <a:ext cx="42366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Above</a:t>
            </a:r>
            <a:r>
              <a:rPr lang="en-US" sz="2000" dirty="0" smtClean="0"/>
              <a:t> – a poster for refactoring,  from </a:t>
            </a:r>
            <a:r>
              <a:rPr lang="en-US" sz="2000" dirty="0">
                <a:hlinkClick r:id="rId5"/>
              </a:rPr>
              <a:t>http://</a:t>
            </a:r>
            <a:r>
              <a:rPr lang="en-US" sz="2000" dirty="0" smtClean="0">
                <a:hlinkClick r:id="rId5"/>
              </a:rPr>
              <a:t>www.zazzle.com/refactoring_poster-228118789330102998</a:t>
            </a:r>
            <a:r>
              <a:rPr lang="en-US" sz="2000" dirty="0" smtClean="0"/>
              <a:t>.  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3810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What’s built-in?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Check out the list of “Refactoring commands” for C# /Visual Studio 2013 !</a:t>
            </a:r>
          </a:p>
          <a:p>
            <a:pPr lvl="1"/>
            <a:r>
              <a:rPr lang="en-US" dirty="0"/>
              <a:t>From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msdn.microsoft.com/en-us/library/719exd8s.aspx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Included:</a:t>
            </a:r>
            <a:endParaRPr lang="en-US" dirty="0"/>
          </a:p>
          <a:p>
            <a:r>
              <a:rPr lang="en-US" dirty="0"/>
              <a:t>    Extract Method Refactoring (C</a:t>
            </a:r>
            <a:r>
              <a:rPr lang="en-US" dirty="0" smtClean="0"/>
              <a:t>#)</a:t>
            </a:r>
            <a:endParaRPr lang="en-US" dirty="0"/>
          </a:p>
          <a:p>
            <a:r>
              <a:rPr lang="en-US" dirty="0"/>
              <a:t>    Rename Refactoring (C</a:t>
            </a:r>
            <a:r>
              <a:rPr lang="en-US" dirty="0" smtClean="0"/>
              <a:t>#)</a:t>
            </a:r>
            <a:endParaRPr lang="en-US" dirty="0"/>
          </a:p>
          <a:p>
            <a:r>
              <a:rPr lang="en-US" dirty="0"/>
              <a:t>    Encapsulate Field Refactoring (C</a:t>
            </a:r>
            <a:r>
              <a:rPr lang="en-US" dirty="0" smtClean="0"/>
              <a:t>#)</a:t>
            </a:r>
            <a:endParaRPr lang="en-US" dirty="0"/>
          </a:p>
          <a:p>
            <a:r>
              <a:rPr lang="en-US" dirty="0"/>
              <a:t>    Extract Interface Refactoring (C</a:t>
            </a:r>
            <a:r>
              <a:rPr lang="en-US" dirty="0" smtClean="0"/>
              <a:t>#)</a:t>
            </a:r>
            <a:endParaRPr lang="en-US" dirty="0"/>
          </a:p>
          <a:p>
            <a:r>
              <a:rPr lang="en-US" dirty="0"/>
              <a:t>    Remove Parameters Refactoring (C</a:t>
            </a:r>
            <a:r>
              <a:rPr lang="en-US" dirty="0" smtClean="0"/>
              <a:t>#)</a:t>
            </a:r>
            <a:endParaRPr lang="en-US" dirty="0"/>
          </a:p>
          <a:p>
            <a:r>
              <a:rPr lang="en-US" dirty="0"/>
              <a:t>    Reorder Parameters Refactoring (C#)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746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Where we have Been so far…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80772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Refactoring</a:t>
            </a:r>
          </a:p>
          <a:p>
            <a:pPr lvl="1"/>
            <a:r>
              <a:rPr lang="en-US" dirty="0" smtClean="0"/>
              <a:t>Bad Code Smells</a:t>
            </a:r>
          </a:p>
          <a:p>
            <a:pPr lvl="1"/>
            <a:r>
              <a:rPr lang="en-US" dirty="0" smtClean="0"/>
              <a:t>Composing Methods</a:t>
            </a:r>
          </a:p>
          <a:p>
            <a:pPr lvl="1"/>
            <a:r>
              <a:rPr lang="en-US" dirty="0" smtClean="0"/>
              <a:t>Moving Features between Objects</a:t>
            </a:r>
          </a:p>
          <a:p>
            <a:pPr lvl="1"/>
            <a:r>
              <a:rPr lang="en-US" dirty="0" smtClean="0"/>
              <a:t>Organizing Data</a:t>
            </a:r>
          </a:p>
          <a:p>
            <a:pPr lvl="1"/>
            <a:r>
              <a:rPr lang="en-US" dirty="0" smtClean="0"/>
              <a:t>Simplifying Conditional Expressions</a:t>
            </a:r>
          </a:p>
          <a:p>
            <a:pPr lvl="1"/>
            <a:r>
              <a:rPr lang="en-US" dirty="0" smtClean="0"/>
              <a:t>Making Method Calls Simpler</a:t>
            </a:r>
          </a:p>
          <a:p>
            <a:pPr lvl="1"/>
            <a:r>
              <a:rPr lang="en-US" dirty="0" smtClean="0"/>
              <a:t>Dealing with Generalization</a:t>
            </a:r>
          </a:p>
          <a:p>
            <a:pPr lvl="1"/>
            <a:r>
              <a:rPr lang="en-US" dirty="0" smtClean="0"/>
              <a:t>Big </a:t>
            </a:r>
            <a:r>
              <a:rPr lang="en-US" dirty="0" err="1" smtClean="0"/>
              <a:t>Refactorings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These principles will serve you in constructing and evolving software systems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 Midterm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Here’s a sample of some code.  What refactoring would you use on it, and why.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the conditions in the lifecycle that favor spending more time refactoring?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two pairs of refactoring rules which appear to be opposite advice.  Explain what nuances of a situation would favor each.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010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up from “Shu” to “Ha”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refactoring article you read </a:t>
            </a:r>
            <a:r>
              <a:rPr lang="en-US" dirty="0"/>
              <a:t>for today,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rethinktheworld.blogspot.com/2011/09/rotten-code.html</a:t>
            </a:r>
            <a:r>
              <a:rPr lang="en-US" dirty="0" smtClean="0"/>
              <a:t>, were you convinced that the problem of refactoring was not easily decomposable into just doing obvious steps?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598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from Ha to Aha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week we talked about </a:t>
            </a:r>
            <a:r>
              <a:rPr lang="en-US" dirty="0" smtClean="0"/>
              <a:t>Lambdas </a:t>
            </a:r>
            <a:r>
              <a:rPr lang="en-US" smtClean="0"/>
              <a:t>(maybe)</a:t>
            </a:r>
            <a:endParaRPr lang="en-US" dirty="0" smtClean="0"/>
          </a:p>
          <a:p>
            <a:r>
              <a:rPr lang="en-US" dirty="0" smtClean="0"/>
              <a:t>How about as a way to refactor?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2"/>
              </a:rPr>
              <a:t>http://devleader.ca/2013/11/14/lambdas-example-refactoring-code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Concept – Private handling methods can get “handed out” as well as “handed in”</a:t>
            </a:r>
          </a:p>
          <a:p>
            <a:pPr lvl="1"/>
            <a:r>
              <a:rPr lang="en-US" dirty="0" smtClean="0"/>
              <a:t>A perfect way of feeding specifics to frameworks?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56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These are higher level…</a:t>
            </a: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914400"/>
            <a:ext cx="8458200" cy="5867400"/>
          </a:xfrm>
        </p:spPr>
        <p:txBody>
          <a:bodyPr>
            <a:normAutofit/>
          </a:bodyPr>
          <a:lstStyle/>
          <a:p>
            <a:pPr eaLnBrk="1" hangingPunct="1">
              <a:spcBef>
                <a:spcPts val="1000"/>
              </a:spcBef>
            </a:pPr>
            <a:r>
              <a:rPr lang="en-US" sz="2800" dirty="0" smtClean="0"/>
              <a:t>These likely take a team, in order to do them systematically.</a:t>
            </a:r>
          </a:p>
          <a:p>
            <a:pPr eaLnBrk="1" hangingPunct="1">
              <a:spcBef>
                <a:spcPts val="1000"/>
              </a:spcBef>
            </a:pPr>
            <a:r>
              <a:rPr lang="en-US" sz="2800" dirty="0" smtClean="0"/>
              <a:t>Include:</a:t>
            </a:r>
          </a:p>
          <a:p>
            <a:pPr lvl="1">
              <a:spcBef>
                <a:spcPts val="1000"/>
              </a:spcBef>
            </a:pPr>
            <a:r>
              <a:rPr lang="en-US" sz="2000" dirty="0" smtClean="0"/>
              <a:t>Tease apart inheritance</a:t>
            </a:r>
          </a:p>
          <a:p>
            <a:pPr lvl="1">
              <a:spcBef>
                <a:spcPts val="1000"/>
              </a:spcBef>
            </a:pPr>
            <a:r>
              <a:rPr lang="en-US" sz="2000" dirty="0" smtClean="0"/>
              <a:t>Convert procedural design to objects</a:t>
            </a:r>
          </a:p>
          <a:p>
            <a:pPr lvl="1">
              <a:spcBef>
                <a:spcPts val="1000"/>
              </a:spcBef>
            </a:pPr>
            <a:r>
              <a:rPr lang="en-US" sz="2000" dirty="0" smtClean="0"/>
              <a:t>Separate domain from presentation</a:t>
            </a:r>
          </a:p>
          <a:p>
            <a:pPr lvl="1">
              <a:spcBef>
                <a:spcPts val="1000"/>
              </a:spcBef>
            </a:pPr>
            <a:r>
              <a:rPr lang="en-US" sz="2000" dirty="0" smtClean="0"/>
              <a:t>Extract hierarchy</a:t>
            </a:r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825721"/>
            <a:ext cx="4067174" cy="2851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799" y="4999672"/>
            <a:ext cx="32766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 smtClean="0"/>
              <a:t>Right</a:t>
            </a:r>
            <a:r>
              <a:rPr lang="en-US" sz="1800" dirty="0" smtClean="0"/>
              <a:t> – Hierarchy in action – the hat you wear in England depends on your position.  </a:t>
            </a:r>
            <a:r>
              <a:rPr lang="en-US" sz="1800" dirty="0"/>
              <a:t>From </a:t>
            </a:r>
            <a:r>
              <a:rPr lang="en-US" sz="1800" dirty="0">
                <a:hlinkClick r:id="rId4"/>
              </a:rPr>
              <a:t>http://pirate.shu.edu/~</a:t>
            </a:r>
            <a:r>
              <a:rPr lang="en-US" sz="1800" dirty="0" smtClean="0">
                <a:hlinkClick r:id="rId4"/>
              </a:rPr>
              <a:t>wisterro/cdi/coronets_and_hierarchy.htm</a:t>
            </a:r>
            <a:r>
              <a:rPr lang="en-US" sz="1800" dirty="0" smtClean="0"/>
              <a:t>.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Tease apart inheritance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447800"/>
            <a:ext cx="4762500" cy="497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3581400" cy="4525963"/>
          </a:xfrm>
        </p:spPr>
        <p:txBody>
          <a:bodyPr>
            <a:normAutofit/>
          </a:bodyPr>
          <a:lstStyle/>
          <a:p>
            <a:pPr lvl="1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400" dirty="0" smtClean="0"/>
              <a:t>If you have two parallel sub-hierarchies, they probably contain duplicated code</a:t>
            </a:r>
          </a:p>
          <a:p>
            <a:pPr lvl="1">
              <a:spcBef>
                <a:spcPts val="1000"/>
              </a:spcBef>
              <a:buFont typeface="Arial" pitchFamily="34" charset="0"/>
              <a:buChar char="•"/>
            </a:pPr>
            <a:r>
              <a:rPr lang="en-US" sz="2400" dirty="0" smtClean="0"/>
              <a:t>Need to extract what really doesn’t belong, leaving the common parts in a single hierarchy.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7138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3600" dirty="0" smtClean="0"/>
              <a:t>Convert procedural design to objects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0480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Turn the data records into objects</a:t>
            </a:r>
          </a:p>
          <a:p>
            <a:r>
              <a:rPr lang="en-US" sz="2800" dirty="0" smtClean="0"/>
              <a:t>Break up the behavior</a:t>
            </a:r>
          </a:p>
          <a:p>
            <a:r>
              <a:rPr lang="en-US" sz="2800" dirty="0" smtClean="0"/>
              <a:t>Move the behavior into the objects</a:t>
            </a:r>
            <a:endParaRPr lang="en-US" sz="2800" dirty="0"/>
          </a:p>
          <a:p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676400"/>
            <a:ext cx="47625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2216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Separate domain from presentation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362200"/>
            <a:ext cx="4762500" cy="315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25963"/>
          </a:xfrm>
        </p:spPr>
        <p:txBody>
          <a:bodyPr>
            <a:normAutofit/>
          </a:bodyPr>
          <a:lstStyle/>
          <a:p>
            <a:pPr lvl="1">
              <a:spcBef>
                <a:spcPts val="1000"/>
              </a:spcBef>
              <a:buFont typeface="Arial" pitchFamily="34" charset="0"/>
              <a:buChar char="•"/>
            </a:pPr>
            <a:r>
              <a:rPr lang="en-US" dirty="0" smtClean="0"/>
              <a:t>This is like Model-View-Controller.</a:t>
            </a:r>
          </a:p>
          <a:p>
            <a:pPr lvl="1">
              <a:spcBef>
                <a:spcPts val="1000"/>
              </a:spcBef>
              <a:buFont typeface="Arial" pitchFamily="34" charset="0"/>
              <a:buChar char="•"/>
            </a:pPr>
            <a:r>
              <a:rPr lang="en-US" dirty="0" smtClean="0"/>
              <a:t>Not so easy to do, in a system where that strategy was not taken from the start.</a:t>
            </a:r>
            <a:endParaRPr lang="en-US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10625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581150"/>
            <a:ext cx="4762500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Have a class doing too much work</a:t>
            </a:r>
          </a:p>
          <a:p>
            <a:pPr lvl="1"/>
            <a:r>
              <a:rPr lang="en-US" sz="2400" dirty="0" smtClean="0"/>
              <a:t>Partly through many conditional statements</a:t>
            </a:r>
          </a:p>
          <a:p>
            <a:r>
              <a:rPr lang="en-US" sz="2800" dirty="0" smtClean="0"/>
              <a:t>Create a hierarchy of classes in which each subclass represents a special case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173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 of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The Infosys </a:t>
            </a:r>
            <a:r>
              <a:rPr lang="en-US" dirty="0" err="1" smtClean="0"/>
              <a:t>pdf</a:t>
            </a:r>
            <a:r>
              <a:rPr lang="en-US" dirty="0" smtClean="0"/>
              <a:t> I hoped you could read (!) suggested that refactoring applies to many different levels.</a:t>
            </a:r>
          </a:p>
          <a:p>
            <a:r>
              <a:rPr lang="en-US" sz="3000" dirty="0" smtClean="0"/>
              <a:t>Used to be at </a:t>
            </a:r>
            <a:r>
              <a:rPr lang="en-US" sz="3000" dirty="0">
                <a:hlinkClick r:id="rId2"/>
              </a:rPr>
              <a:t>http://</a:t>
            </a:r>
            <a:r>
              <a:rPr lang="en-US" sz="3000" dirty="0" smtClean="0">
                <a:hlinkClick r:id="rId2"/>
              </a:rPr>
              <a:t>www.infosys.com/engineering-services/white-papers/Documents/refactoring.pdf</a:t>
            </a:r>
            <a:r>
              <a:rPr lang="en-US" sz="3000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Included:</a:t>
            </a:r>
          </a:p>
          <a:p>
            <a:r>
              <a:rPr lang="en-US" dirty="0" smtClean="0"/>
              <a:t>Structural</a:t>
            </a:r>
          </a:p>
          <a:p>
            <a:r>
              <a:rPr lang="en-US" dirty="0" smtClean="0"/>
              <a:t>Code clean-up</a:t>
            </a:r>
          </a:p>
          <a:p>
            <a:r>
              <a:rPr lang="en-US" dirty="0" smtClean="0"/>
              <a:t>Code standards</a:t>
            </a:r>
          </a:p>
          <a:p>
            <a:r>
              <a:rPr lang="en-US" dirty="0"/>
              <a:t>User </a:t>
            </a:r>
            <a:r>
              <a:rPr lang="en-US" dirty="0" smtClean="0"/>
              <a:t>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114800" y="4648200"/>
            <a:ext cx="4495800" cy="365125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n-lt"/>
              </a:rPr>
              <a:t>Database </a:t>
            </a:r>
            <a:r>
              <a:rPr lang="en-US" sz="3000" dirty="0">
                <a:solidFill>
                  <a:schemeClr val="tx1"/>
                </a:solidFill>
                <a:latin typeface="+mn-lt"/>
              </a:rPr>
              <a:t>clean-up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  <a:latin typeface="+mn-lt"/>
              </a:rPr>
              <a:t>Database design/schema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tx1"/>
                </a:solidFill>
                <a:latin typeface="+mn-lt"/>
              </a:rPr>
              <a:t>Architecture</a:t>
            </a:r>
            <a:endParaRPr lang="en-US" sz="3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9562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new, alternative 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the Infosys one didn’t work, I suggested “How to do large scale refactoring,” a task you may be faced with! </a:t>
            </a:r>
          </a:p>
          <a:p>
            <a:r>
              <a:rPr lang="en-US" dirty="0" smtClean="0"/>
              <a:t>It suggests 3 approaches:</a:t>
            </a:r>
          </a:p>
          <a:p>
            <a:pPr lvl="1"/>
            <a:r>
              <a:rPr lang="en-US" dirty="0" smtClean="0"/>
              <a:t>Big bang, for the truly desperate</a:t>
            </a:r>
          </a:p>
          <a:p>
            <a:pPr lvl="1"/>
            <a:r>
              <a:rPr lang="en-US" dirty="0" smtClean="0"/>
              <a:t>Divide and conquer, for the more reasonable</a:t>
            </a:r>
          </a:p>
          <a:p>
            <a:pPr lvl="1"/>
            <a:r>
              <a:rPr lang="en-US" dirty="0" smtClean="0"/>
              <a:t>Strangling, for those with time on their hands</a:t>
            </a:r>
          </a:p>
          <a:p>
            <a:pPr lvl="2"/>
            <a:r>
              <a:rPr lang="en-US" dirty="0" smtClean="0"/>
              <a:t>And the link from this one to Martin Fowler’s explanation is pretty cool.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837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 of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your own journals, some of you suggested refactoring may be for reasons other than code simplification:</a:t>
            </a:r>
          </a:p>
          <a:p>
            <a:pPr lvl="1"/>
            <a:r>
              <a:rPr lang="en-US" dirty="0" smtClean="0"/>
              <a:t>Achieving some Quality Attribute goal, like –</a:t>
            </a:r>
          </a:p>
          <a:p>
            <a:pPr lvl="2"/>
            <a:r>
              <a:rPr lang="en-US" dirty="0" smtClean="0"/>
              <a:t>Performance</a:t>
            </a:r>
          </a:p>
          <a:p>
            <a:pPr lvl="2"/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Getting rid of some other kind of smell, like –</a:t>
            </a:r>
          </a:p>
          <a:p>
            <a:pPr lvl="2"/>
            <a:r>
              <a:rPr lang="en-US" dirty="0" smtClean="0"/>
              <a:t>The new people never understand this part.</a:t>
            </a:r>
          </a:p>
          <a:p>
            <a:pPr lvl="2"/>
            <a:r>
              <a:rPr lang="en-US" dirty="0" smtClean="0"/>
              <a:t>This part is always being changed.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130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19991</TotalTime>
  <Words>757</Words>
  <Application>Microsoft Macintosh PowerPoint</Application>
  <PresentationFormat>On-screen Show (4:3)</PresentationFormat>
  <Paragraphs>92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Software Maintenance and Evolution CSSE 575: Session 3, Part 4  Big Refactorings</vt:lpstr>
      <vt:lpstr>These are higher level…</vt:lpstr>
      <vt:lpstr>Tease apart inheritance</vt:lpstr>
      <vt:lpstr>Convert procedural design to objects</vt:lpstr>
      <vt:lpstr>Separate domain from presentation</vt:lpstr>
      <vt:lpstr>Extract hierarchy</vt:lpstr>
      <vt:lpstr>Consideration of levels</vt:lpstr>
      <vt:lpstr>The new, alternative article</vt:lpstr>
      <vt:lpstr>Consideration of purpose</vt:lpstr>
      <vt:lpstr>What’s built-in?</vt:lpstr>
      <vt:lpstr>Where we have Been so far…</vt:lpstr>
      <vt:lpstr>Perfect Midterm Questions</vt:lpstr>
      <vt:lpstr>Moving up from “Shu” to “Ha”</vt:lpstr>
      <vt:lpstr>And from Ha to Aha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Steve Chenoweth</cp:lastModifiedBy>
  <cp:revision>118</cp:revision>
  <cp:lastPrinted>2010-04-20T14:38:24Z</cp:lastPrinted>
  <dcterms:created xsi:type="dcterms:W3CDTF">2010-04-19T08:08:49Z</dcterms:created>
  <dcterms:modified xsi:type="dcterms:W3CDTF">2016-06-30T13:15:31Z</dcterms:modified>
</cp:coreProperties>
</file>