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3" r:id="rId1"/>
  </p:sldMasterIdLst>
  <p:notesMasterIdLst>
    <p:notesMasterId r:id="rId17"/>
  </p:notesMasterIdLst>
  <p:handoutMasterIdLst>
    <p:handoutMasterId r:id="rId18"/>
  </p:handoutMasterIdLst>
  <p:sldIdLst>
    <p:sldId id="259" r:id="rId2"/>
    <p:sldId id="647" r:id="rId3"/>
    <p:sldId id="663" r:id="rId4"/>
    <p:sldId id="672" r:id="rId5"/>
    <p:sldId id="616" r:id="rId6"/>
    <p:sldId id="664" r:id="rId7"/>
    <p:sldId id="665" r:id="rId8"/>
    <p:sldId id="648" r:id="rId9"/>
    <p:sldId id="666" r:id="rId10"/>
    <p:sldId id="667" r:id="rId11"/>
    <p:sldId id="668" r:id="rId12"/>
    <p:sldId id="669" r:id="rId13"/>
    <p:sldId id="670" r:id="rId14"/>
    <p:sldId id="651" r:id="rId15"/>
    <p:sldId id="671" r:id="rId16"/>
  </p:sldIdLst>
  <p:sldSz cx="9144000" cy="6858000" type="screen4x3"/>
  <p:notesSz cx="7315200" cy="96012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1592" autoAdjust="0"/>
  </p:normalViewPr>
  <p:slideViewPr>
    <p:cSldViewPr>
      <p:cViewPr varScale="1">
        <p:scale>
          <a:sx n="37" d="100"/>
          <a:sy n="37" d="100"/>
        </p:scale>
        <p:origin x="-56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48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2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738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goes</a:t>
            </a:r>
            <a:r>
              <a:rPr lang="en-US" baseline="0" dirty="0" smtClean="0"/>
              <a:t> along with allocation of responsibilities… move the responsibility to the lowest level where the information is needed.</a:t>
            </a:r>
            <a:endParaRPr lang="en-US" dirty="0" smtClean="0"/>
          </a:p>
          <a:p>
            <a:r>
              <a:rPr lang="en-US" b="0" baseline="0" dirty="0" smtClean="0"/>
              <a:t>What problem/situation does the “Replace Constructor with Factory Method” refactoring address?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for cases in which you have to downcast the result from calling a method.</a:t>
            </a:r>
          </a:p>
          <a:p>
            <a:r>
              <a:rPr lang="en-US" dirty="0" smtClean="0"/>
              <a:t>	These cases often appear with methods that return a collection or </a:t>
            </a:r>
            <a:r>
              <a:rPr lang="en-US" dirty="0" err="1" smtClean="0"/>
              <a:t>iterator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things go wrong, you need to do something about it. In the simplest case, you can stop the program with an error code. </a:t>
            </a:r>
          </a:p>
          <a:p>
            <a:r>
              <a:rPr lang="en-US" dirty="0" smtClean="0"/>
              <a:t>	This is the software equivalent of committing suicide because you miss a flight. 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</a:t>
            </a:r>
            <a:r>
              <a:rPr lang="en-US" dirty="0" smtClean="0"/>
              <a:t>part of a program that spots an error isn’t always the part that can figure out what to do about it. Hence,</a:t>
            </a:r>
            <a:r>
              <a:rPr lang="en-US" baseline="0" dirty="0" smtClean="0"/>
              <a:t> exception handling…</a:t>
            </a:r>
            <a:endParaRPr lang="en-US" dirty="0" smtClean="0"/>
          </a:p>
          <a:p>
            <a:r>
              <a:rPr lang="en-US" baseline="0" dirty="0" smtClean="0"/>
              <a:t>What is the problem that “</a:t>
            </a:r>
            <a:r>
              <a:rPr lang="en-US" dirty="0" smtClean="0"/>
              <a:t>Replace Error Code with Exception</a:t>
            </a:r>
            <a:r>
              <a:rPr lang="en-US" sz="1200" dirty="0" smtClean="0"/>
              <a:t>” </a:t>
            </a:r>
            <a:r>
              <a:rPr lang="en-US" baseline="0" dirty="0" smtClean="0"/>
              <a:t>solves?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Exceptions should be used for exceptional behavior—behavior that is an unexpected error. They should not act as a substitute for conditional tests. </a:t>
            </a:r>
          </a:p>
          <a:p>
            <a:r>
              <a:rPr lang="en-US" dirty="0" smtClean="0"/>
              <a:t>If you can reasonably expect the caller to check the condition before calling the operation, you should provide a test, and the caller should use it.</a:t>
            </a:r>
          </a:p>
          <a:p>
            <a:r>
              <a:rPr lang="en-US" baseline="0" dirty="0" smtClean="0"/>
              <a:t>What is the problem that “</a:t>
            </a:r>
            <a:r>
              <a:rPr lang="en-US" dirty="0" smtClean="0"/>
              <a:t>Replace Exception with Test</a:t>
            </a:r>
            <a:r>
              <a:rPr lang="en-US" sz="1200" dirty="0" smtClean="0"/>
              <a:t>” </a:t>
            </a:r>
            <a:r>
              <a:rPr lang="en-US" baseline="0" dirty="0" smtClean="0"/>
              <a:t>solves?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are “Making Method Calls Simpler” </a:t>
            </a:r>
            <a:r>
              <a:rPr lang="en-US" dirty="0" err="1" smtClean="0"/>
              <a:t>refactorings</a:t>
            </a:r>
            <a:r>
              <a:rPr lang="en-US" dirty="0" smtClean="0"/>
              <a:t> needed?</a:t>
            </a:r>
            <a:r>
              <a:rPr lang="en-US" baseline="0" dirty="0" smtClean="0"/>
              <a:t> [[Objects are all about Interfaces – message passing, etc., Need easy to understand and use interfaces for successful O-O development.]]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simplest and most important thing you can do is to change the name of a method. </a:t>
            </a:r>
          </a:p>
          <a:p>
            <a:r>
              <a:rPr lang="en-US" dirty="0" smtClean="0"/>
              <a:t>Naming is a key </a:t>
            </a:r>
            <a:r>
              <a:rPr lang="en-US" b="1" dirty="0" smtClean="0"/>
              <a:t>tool </a:t>
            </a:r>
            <a:r>
              <a:rPr lang="en-US" dirty="0" smtClean="0"/>
              <a:t>in communication. If you understand what a program is doing, you should not be afraid to use Rename Method to pass on that knowledge. </a:t>
            </a:r>
          </a:p>
          <a:p>
            <a:r>
              <a:rPr lang="en-US" dirty="0" smtClean="0"/>
              <a:t>You can (and should) also rename variables and classes. </a:t>
            </a:r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Q2:</a:t>
            </a:r>
            <a:r>
              <a:rPr lang="en-US" b="1" baseline="0" dirty="0" smtClean="0"/>
              <a:t> True/</a:t>
            </a:r>
            <a:r>
              <a:rPr lang="en-US" b="0" baseline="0" dirty="0" smtClean="0"/>
              <a:t>False: O</a:t>
            </a:r>
            <a:r>
              <a:rPr lang="en-US" dirty="0" smtClean="0"/>
              <a:t>ften, the simplest and most important thing you can do to improve</a:t>
            </a:r>
            <a:r>
              <a:rPr lang="en-US" baseline="0" dirty="0" smtClean="0"/>
              <a:t> the understandability of method</a:t>
            </a:r>
            <a:r>
              <a:rPr lang="en-US" dirty="0" smtClean="0"/>
              <a:t> is to change the name of the method to better reflect</a:t>
            </a:r>
            <a:r>
              <a:rPr lang="en-US" baseline="0" dirty="0" smtClean="0"/>
              <a:t> its purpose</a:t>
            </a:r>
            <a:r>
              <a:rPr lang="en-U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good rule to follow is to say that any method that returns a value should not have observable side effects.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	</a:t>
            </a:r>
            <a:r>
              <a:rPr lang="en-US" dirty="0" smtClean="0"/>
              <a:t>You can move the call to other places in the method or call this function as often as you like. </a:t>
            </a:r>
          </a:p>
          <a:p>
            <a:r>
              <a:rPr lang="en-US" dirty="0" smtClean="0"/>
              <a:t>If you come across a method that returns a value but also has side effects, you should try to separate the query from the modifier.</a:t>
            </a:r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Q3:</a:t>
            </a:r>
            <a:r>
              <a:rPr lang="en-US" b="1" baseline="0" dirty="0" smtClean="0"/>
              <a:t> </a:t>
            </a:r>
            <a:r>
              <a:rPr lang="en-US" dirty="0" smtClean="0"/>
              <a:t>If you come across a method that returns a value but also has side effects (changes</a:t>
            </a:r>
            <a:r>
              <a:rPr lang="en-US" baseline="0" dirty="0" smtClean="0"/>
              <a:t> the state of the object)</a:t>
            </a:r>
            <a:r>
              <a:rPr lang="en-US" dirty="0" smtClean="0"/>
              <a:t>, you should try to separate the ________ from the ________.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reverse of Parameterize Method. </a:t>
            </a:r>
          </a:p>
          <a:p>
            <a:r>
              <a:rPr lang="en-US" baseline="0" dirty="0" smtClean="0"/>
              <a:t>What is the solution that “</a:t>
            </a:r>
            <a:r>
              <a:rPr lang="en-US" sz="1200" dirty="0" smtClean="0"/>
              <a:t>Replace Parameter with Explicit Methods” </a:t>
            </a:r>
            <a:r>
              <a:rPr lang="en-US" baseline="0" dirty="0" smtClean="0"/>
              <a:t>provides?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Issue with </a:t>
            </a:r>
            <a:r>
              <a:rPr lang="en-US" dirty="0" err="1" smtClean="0"/>
              <a:t>threadsafe</a:t>
            </a:r>
            <a:r>
              <a:rPr lang="en-US" smtClean="0"/>
              <a:t>.</a:t>
            </a:r>
          </a:p>
          <a:p>
            <a:r>
              <a:rPr lang="en-US" smtClean="0"/>
              <a:t>Common </a:t>
            </a:r>
            <a:r>
              <a:rPr lang="en-US" baseline="0" dirty="0" smtClean="0"/>
              <a:t>dilemma – interact with parts or deal with the whole…</a:t>
            </a:r>
          </a:p>
          <a:p>
            <a:r>
              <a:rPr lang="en-US" dirty="0" smtClean="0"/>
              <a:t>Similar idea in “Introduce Parameter Object”… </a:t>
            </a:r>
          </a:p>
          <a:p>
            <a:r>
              <a:rPr lang="en-US" dirty="0" smtClean="0"/>
              <a:t>You have a group of parameters that naturally go together</a:t>
            </a:r>
            <a:r>
              <a:rPr lang="en-US" baseline="0" dirty="0" smtClean="0"/>
              <a:t> </a:t>
            </a:r>
            <a:r>
              <a:rPr lang="en-US" baseline="0" dirty="0" err="1" smtClean="0">
                <a:sym typeface="Wingdings"/>
              </a:rPr>
              <a:t></a:t>
            </a:r>
            <a:r>
              <a:rPr lang="en-US" baseline="0" dirty="0" smtClean="0">
                <a:sym typeface="Wingdings"/>
              </a:rPr>
              <a:t> </a:t>
            </a:r>
            <a:r>
              <a:rPr lang="en-US" dirty="0" smtClean="0"/>
              <a:t>Replace them with an object.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goes</a:t>
            </a:r>
            <a:r>
              <a:rPr lang="en-US" baseline="0" dirty="0" smtClean="0"/>
              <a:t> along with allocation of responsibilities… move the responsibility to the lowest level where the information is needed.</a:t>
            </a:r>
            <a:endParaRPr lang="en-US" dirty="0" smtClean="0"/>
          </a:p>
          <a:p>
            <a:r>
              <a:rPr lang="en-US" b="0" baseline="0" dirty="0" smtClean="0"/>
              <a:t>A</a:t>
            </a:r>
            <a:r>
              <a:rPr lang="en-US" baseline="0" dirty="0" smtClean="0"/>
              <a:t>fter the refactoring in the example on slide, what method invokes </a:t>
            </a:r>
            <a:r>
              <a:rPr lang="en-US" baseline="0" dirty="0" err="1" smtClean="0"/>
              <a:t>getDiscountLevel</a:t>
            </a:r>
            <a:r>
              <a:rPr lang="en-US" baseline="0" dirty="0" smtClean="0"/>
              <a:t>()?  [[</a:t>
            </a:r>
            <a:r>
              <a:rPr lang="en-US" baseline="0" dirty="0" err="1" smtClean="0"/>
              <a:t>discountedPrice</a:t>
            </a:r>
            <a:r>
              <a:rPr lang="en-US" baseline="0" dirty="0" smtClean="0"/>
              <a:t>()]]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FBD8D-AED7-4169-B4FF-005EAE7FED6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1" descr="rose4"/>
          <p:cNvPicPr>
            <a:picLocks noChangeAspect="1" noChangeArrowheads="1"/>
          </p:cNvPicPr>
          <p:nvPr userDrawn="1"/>
        </p:nvPicPr>
        <p:blipFill>
          <a:blip r:embed="rId2"/>
          <a:srcRect l="12895" t="22858"/>
          <a:stretch>
            <a:fillRect/>
          </a:stretch>
        </p:blipFill>
        <p:spPr bwMode="auto">
          <a:xfrm>
            <a:off x="7162800" y="6477000"/>
            <a:ext cx="1981200" cy="328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0112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FA40B-D0E2-5746-A3D8-9149A00ED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7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C24B-8AC4-4649-8C5D-C9ABF9BA83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6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02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DD52-B65D-2745-95FF-4AABEB5105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0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68FA-C622-B24E-90B1-AA1F687089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5E4A-AD53-0843-A6C6-D4095C8CCF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1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6690-49A6-7A4D-B2B1-26C8A70FBB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3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E393-2226-604C-AFDD-3DC991E195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34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A153-4C1E-1849-AC61-B029892F4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7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F174-6D5E-474F-A735-6762711C56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87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 txBox="1">
            <a:spLocks noChangeArrowheads="1"/>
          </p:cNvSpPr>
          <p:nvPr userDrawn="1"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1400" y="304800"/>
            <a:ext cx="5105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3, </a:t>
            </a:r>
            <a:r>
              <a:rPr lang="en-US" sz="2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Part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2</a:t>
            </a:r>
            <a:b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Making Method Calls Simpler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52800" y="4114800"/>
            <a:ext cx="5562600" cy="2057400"/>
          </a:xfrm>
        </p:spPr>
        <p:txBody>
          <a:bodyPr>
            <a:normAutofit/>
          </a:bodyPr>
          <a:lstStyle/>
          <a:p>
            <a:r>
              <a:rPr lang="en-US" sz="24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400" dirty="0">
                <a:ea typeface="ＭＳ Ｐゴシック"/>
                <a:cs typeface="ＭＳ Ｐゴシック"/>
              </a:rPr>
              <a:t>Office Phone: (812) 877-8974</a:t>
            </a:r>
          </a:p>
          <a:p>
            <a:r>
              <a:rPr lang="en-US" sz="2400" dirty="0">
                <a:ea typeface="ＭＳ Ｐゴシック"/>
                <a:cs typeface="ＭＳ Ｐゴシック"/>
              </a:rPr>
              <a:t>Cell: (937) 657-3885</a:t>
            </a:r>
            <a:br>
              <a:rPr lang="en-US" sz="2400" dirty="0">
                <a:ea typeface="ＭＳ Ｐゴシック"/>
                <a:cs typeface="ＭＳ Ｐゴシック"/>
              </a:rPr>
            </a:br>
            <a:r>
              <a:rPr lang="en-US" sz="24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1026" name="Picture 2" descr="Image: Robo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981200"/>
            <a:ext cx="29337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4267200"/>
            <a:ext cx="3276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robots are going to take over, someone’s going to have to support all that code!  </a:t>
            </a:r>
            <a:r>
              <a:rPr lang="en-US" sz="1600" dirty="0" smtClean="0"/>
              <a:t>From an article on jobs that will be lost </a:t>
            </a:r>
            <a:r>
              <a:rPr lang="en-US" sz="1600" dirty="0"/>
              <a:t>to robots, at http://www.msnbc.msn.com/id/42183592/?gt1=43001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Replace Parameter with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9067800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Situation:</a:t>
            </a:r>
            <a:r>
              <a:rPr lang="en-US" sz="2800" dirty="0" smtClean="0"/>
              <a:t> An object invokes a method, then passes the result as a parameter for a method. The receiver can also invoke this method.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>
                <a:solidFill>
                  <a:srgbClr val="008000"/>
                </a:solidFill>
              </a:rPr>
              <a:t>Solution:</a:t>
            </a:r>
            <a:r>
              <a:rPr lang="en-US" sz="2800" dirty="0" smtClean="0"/>
              <a:t> Remove the parameter and let the receiver invoke the method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633520"/>
            <a:ext cx="8382000" cy="1241365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basePrice</a:t>
            </a:r>
            <a:r>
              <a:rPr lang="en-US" sz="2000" b="1" dirty="0" smtClean="0">
                <a:latin typeface="Courier New" charset="0"/>
              </a:rPr>
              <a:t> = _quantity * _</a:t>
            </a:r>
            <a:r>
              <a:rPr lang="en-US" sz="2000" b="1" dirty="0" err="1" smtClean="0">
                <a:latin typeface="Courier New" charset="0"/>
              </a:rPr>
              <a:t>itemPrice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discountLevel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= </a:t>
            </a:r>
            <a:r>
              <a:rPr lang="en-US" sz="2000" b="1" dirty="0" err="1" smtClean="0">
                <a:latin typeface="Courier New" charset="0"/>
              </a:rPr>
              <a:t>getDiscountLevel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double </a:t>
            </a:r>
            <a:r>
              <a:rPr lang="en-US" sz="2000" b="1" dirty="0" err="1" smtClean="0">
                <a:latin typeface="Courier New" charset="0"/>
              </a:rPr>
              <a:t>finalPrice</a:t>
            </a:r>
            <a:r>
              <a:rPr lang="en-US" sz="2000" b="1" dirty="0" smtClean="0">
                <a:latin typeface="Courier New" charset="0"/>
              </a:rPr>
              <a:t> = </a:t>
            </a:r>
            <a:br>
              <a:rPr lang="en-US" sz="2000" b="1" dirty="0" smtClean="0">
                <a:latin typeface="Courier New" charset="0"/>
              </a:rPr>
            </a:br>
            <a:r>
              <a:rPr lang="en-US" sz="2000" b="1" dirty="0" smtClean="0">
                <a:latin typeface="Courier New" charset="0"/>
              </a:rPr>
              <a:t>	   </a:t>
            </a:r>
            <a:r>
              <a:rPr lang="en-US" sz="2000" b="1" dirty="0" err="1" smtClean="0">
                <a:latin typeface="Courier New" charset="0"/>
              </a:rPr>
              <a:t>discountedPrice(basePrice</a:t>
            </a:r>
            <a:r>
              <a:rPr lang="en-US" sz="2000" b="1" dirty="0" smtClean="0">
                <a:latin typeface="Courier New" charset="0"/>
              </a:rPr>
              <a:t>,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discountLevel</a:t>
            </a:r>
            <a:r>
              <a:rPr lang="en-US" sz="2000" b="1" dirty="0" smtClean="0">
                <a:latin typeface="Courier New" charset="0"/>
              </a:rPr>
              <a:t>);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95400" y="4928920"/>
            <a:ext cx="6400800" cy="1319480"/>
            <a:chOff x="409877" y="6101715"/>
            <a:chExt cx="7613584" cy="1319480"/>
          </a:xfrm>
        </p:grpSpPr>
        <p:sp>
          <p:nvSpPr>
            <p:cNvPr id="6" name="TextBox 5"/>
            <p:cNvSpPr txBox="1"/>
            <p:nvPr/>
          </p:nvSpPr>
          <p:spPr>
            <a:xfrm>
              <a:off x="409877" y="6502995"/>
              <a:ext cx="7613584" cy="918200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err="1" smtClean="0">
                  <a:latin typeface="Courier New" charset="0"/>
                </a:rPr>
                <a:t>int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 err="1" smtClean="0">
                  <a:latin typeface="Courier New" charset="0"/>
                </a:rPr>
                <a:t>basePrice</a:t>
              </a:r>
              <a:r>
                <a:rPr lang="en-US" sz="2000" b="1" dirty="0" smtClean="0">
                  <a:latin typeface="Courier New" charset="0"/>
                </a:rPr>
                <a:t> = _quantity * _</a:t>
              </a:r>
              <a:r>
                <a:rPr lang="en-US" sz="2000" b="1" dirty="0" err="1" smtClean="0">
                  <a:latin typeface="Courier New" charset="0"/>
                </a:rPr>
                <a:t>itemPrice</a:t>
              </a:r>
              <a:r>
                <a:rPr lang="en-US" sz="2000" b="1" dirty="0" smtClean="0">
                  <a:latin typeface="Courier New" charset="0"/>
                </a:rPr>
                <a:t>;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double </a:t>
              </a:r>
              <a:r>
                <a:rPr lang="en-US" sz="2000" b="1" dirty="0" err="1" smtClean="0">
                  <a:latin typeface="Courier New" charset="0"/>
                </a:rPr>
                <a:t>finalPrice</a:t>
              </a:r>
              <a:r>
                <a:rPr lang="en-US" sz="2000" b="1" dirty="0" smtClean="0">
                  <a:latin typeface="Courier New" charset="0"/>
                </a:rPr>
                <a:t> = </a:t>
              </a:r>
              <a:br>
                <a:rPr lang="en-US" sz="2000" b="1" dirty="0" smtClean="0">
                  <a:latin typeface="Courier New" charset="0"/>
                </a:rPr>
              </a:br>
              <a:r>
                <a:rPr lang="en-US" sz="2000" b="1" dirty="0" smtClean="0">
                  <a:latin typeface="Courier New" charset="0"/>
                </a:rPr>
                <a:t>		</a:t>
              </a:r>
              <a:r>
                <a:rPr lang="en-US" sz="2000" b="1" dirty="0" err="1" smtClean="0">
                  <a:latin typeface="Courier New" charset="0"/>
                </a:rPr>
                <a:t>discountedPrice(basePrice</a:t>
              </a:r>
              <a:r>
                <a:rPr lang="en-US" sz="2000" b="1" dirty="0" smtClean="0">
                  <a:latin typeface="Courier New" charset="0"/>
                </a:rPr>
                <a:t>);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Remove Setting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field should be set at creation time and never altered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Remove any setting method for that field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Similarly, “Hide Method” makes a public method private…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429000"/>
            <a:ext cx="8198734" cy="1295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Replace Constructor with Factory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want to do more than simple construction when you create an object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Replace the constructor with a factory method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3327976"/>
            <a:ext cx="4191000" cy="995144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Employee (</a:t>
            </a: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type) {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     _type = type;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}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95400" y="4623376"/>
            <a:ext cx="6400800" cy="1396424"/>
            <a:chOff x="409877" y="6101715"/>
            <a:chExt cx="7613584" cy="1396424"/>
          </a:xfrm>
        </p:grpSpPr>
        <p:sp>
          <p:nvSpPr>
            <p:cNvPr id="6" name="TextBox 5"/>
            <p:cNvSpPr txBox="1"/>
            <p:nvPr/>
          </p:nvSpPr>
          <p:spPr>
            <a:xfrm>
              <a:off x="409877" y="6502995"/>
              <a:ext cx="7613584" cy="995144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static Employee </a:t>
              </a:r>
              <a:r>
                <a:rPr lang="en-US" sz="2000" b="1" dirty="0" err="1" smtClean="0">
                  <a:latin typeface="Courier New" charset="0"/>
                </a:rPr>
                <a:t>create(int</a:t>
              </a:r>
              <a:r>
                <a:rPr lang="en-US" sz="2000" b="1" dirty="0" smtClean="0">
                  <a:latin typeface="Courier New" charset="0"/>
                </a:rPr>
                <a:t> type) {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     return new </a:t>
              </a:r>
              <a:r>
                <a:rPr lang="en-US" sz="2000" b="1" dirty="0" err="1" smtClean="0">
                  <a:latin typeface="Courier New" charset="0"/>
                </a:rPr>
                <a:t>Employee(type</a:t>
              </a:r>
              <a:r>
                <a:rPr lang="en-US" sz="2000" b="1" dirty="0" smtClean="0">
                  <a:latin typeface="Courier New" charset="0"/>
                </a:rPr>
                <a:t>);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Encapsulate Downcast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method returns an object that needs to be </a:t>
            </a:r>
            <a:r>
              <a:rPr lang="en-US" dirty="0" err="1" smtClean="0"/>
              <a:t>downcasted</a:t>
            </a:r>
            <a:r>
              <a:rPr lang="en-US" dirty="0" smtClean="0"/>
              <a:t> by its callers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Move the downcast to within the method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52600" y="3251776"/>
            <a:ext cx="5410200" cy="995144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Object </a:t>
            </a:r>
            <a:r>
              <a:rPr lang="en-US" sz="2000" b="1" dirty="0" err="1" smtClean="0">
                <a:latin typeface="Courier New" charset="0"/>
              </a:rPr>
              <a:t>lastReading</a:t>
            </a:r>
            <a:r>
              <a:rPr lang="en-US" sz="2000" b="1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   return </a:t>
            </a:r>
            <a:r>
              <a:rPr lang="en-US" sz="2000" b="1" dirty="0" err="1" smtClean="0">
                <a:latin typeface="Courier New" charset="0"/>
              </a:rPr>
              <a:t>readings.lastElement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spcAft>
                <a:spcPts val="600"/>
              </a:spcAft>
              <a:buNone/>
            </a:pPr>
            <a:r>
              <a:rPr lang="en-US" sz="2000" b="1" dirty="0" smtClean="0">
                <a:latin typeface="Courier New" charset="0"/>
              </a:rPr>
              <a:t>}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66800" y="4547176"/>
            <a:ext cx="6934200" cy="1396424"/>
            <a:chOff x="137963" y="6101715"/>
            <a:chExt cx="8248049" cy="1396424"/>
          </a:xfrm>
        </p:grpSpPr>
        <p:sp>
          <p:nvSpPr>
            <p:cNvPr id="6" name="TextBox 5"/>
            <p:cNvSpPr txBox="1"/>
            <p:nvPr/>
          </p:nvSpPr>
          <p:spPr>
            <a:xfrm>
              <a:off x="137963" y="6502995"/>
              <a:ext cx="8248049" cy="995144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Reading </a:t>
              </a:r>
              <a:r>
                <a:rPr lang="en-US" sz="2000" b="1" dirty="0" err="1" smtClean="0">
                  <a:latin typeface="Courier New" charset="0"/>
                </a:rPr>
                <a:t>lastReading</a:t>
              </a:r>
              <a:r>
                <a:rPr lang="en-US" sz="2000" b="1" dirty="0" smtClean="0">
                  <a:latin typeface="Courier New" charset="0"/>
                </a:rPr>
                <a:t>() {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   return (Reading) </a:t>
              </a:r>
              <a:r>
                <a:rPr lang="en-US" sz="2000" b="1" dirty="0" err="1" smtClean="0">
                  <a:latin typeface="Courier New" charset="0"/>
                </a:rPr>
                <a:t>readings.lastElement</a:t>
              </a:r>
              <a:r>
                <a:rPr lang="en-US" sz="2000" b="1" dirty="0" smtClean="0">
                  <a:latin typeface="Courier New" charset="0"/>
                </a:rPr>
                <a:t>();</a:t>
              </a:r>
            </a:p>
            <a:p>
              <a:pPr>
                <a:lnSpc>
                  <a:spcPct val="80000"/>
                </a:lnSpc>
                <a:spcAft>
                  <a:spcPts val="600"/>
                </a:spcAft>
                <a:buNone/>
              </a:pPr>
              <a:r>
                <a:rPr lang="en-US" sz="2000" b="1" dirty="0" smtClean="0">
                  <a:latin typeface="Courier New" charset="0"/>
                </a:rPr>
                <a:t>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Replace Error Code with Exception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763000" cy="5105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Situation:</a:t>
            </a:r>
            <a:r>
              <a:rPr lang="en-US" sz="2800" dirty="0" smtClean="0"/>
              <a:t> A method returns a special code to indicate an error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>
                <a:solidFill>
                  <a:srgbClr val="008000"/>
                </a:solidFill>
              </a:rPr>
              <a:t>Solution: </a:t>
            </a:r>
            <a:r>
              <a:rPr lang="en-US" sz="2800" dirty="0" smtClean="0"/>
              <a:t>Throw an exception instead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895600"/>
            <a:ext cx="8001000" cy="1883592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withdraw(int</a:t>
            </a:r>
            <a:r>
              <a:rPr lang="en-US" sz="1800" b="1" dirty="0" smtClean="0">
                <a:latin typeface="Courier New" charset="0"/>
              </a:rPr>
              <a:t> amount)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if (amount &gt; _balance)   return -1;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else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_balance -= amount;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return 0;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}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}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609599" y="4932741"/>
            <a:ext cx="8001001" cy="1544259"/>
            <a:chOff x="4977306" y="5167383"/>
            <a:chExt cx="3793578" cy="1544259"/>
          </a:xfrm>
        </p:grpSpPr>
        <p:sp>
          <p:nvSpPr>
            <p:cNvPr id="6" name="TextBox 5"/>
            <p:cNvSpPr txBox="1"/>
            <p:nvPr/>
          </p:nvSpPr>
          <p:spPr>
            <a:xfrm>
              <a:off x="4977306" y="5608263"/>
              <a:ext cx="3793578" cy="1103379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void </a:t>
              </a:r>
              <a:r>
                <a:rPr lang="en-US" sz="1800" b="1" dirty="0" err="1" smtClean="0">
                  <a:latin typeface="Courier New" charset="0"/>
                </a:rPr>
                <a:t>withdraw(int</a:t>
              </a:r>
              <a:r>
                <a:rPr lang="en-US" sz="1800" b="1" dirty="0" smtClean="0">
                  <a:latin typeface="Courier New" charset="0"/>
                </a:rPr>
                <a:t> amount) throws </a:t>
              </a:r>
              <a:r>
                <a:rPr lang="en-US" sz="1800" b="1" dirty="0" err="1" smtClean="0">
                  <a:latin typeface="Courier New" charset="0"/>
                </a:rPr>
                <a:t>BalanceException</a:t>
              </a:r>
              <a:r>
                <a:rPr lang="en-US" sz="1800" b="1" dirty="0" smtClean="0">
                  <a:latin typeface="Courier New" charset="0"/>
                </a:rPr>
                <a:t> {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if (amount &gt; _balance) throw new </a:t>
              </a:r>
              <a:r>
                <a:rPr lang="en-US" sz="1800" b="1" dirty="0" err="1" smtClean="0">
                  <a:latin typeface="Courier New" charset="0"/>
                </a:rPr>
                <a:t>BalanceException</a:t>
              </a:r>
              <a:r>
                <a:rPr lang="en-US" sz="1800" b="1" dirty="0" smtClean="0">
                  <a:latin typeface="Courier New" charset="0"/>
                </a:rPr>
                <a:t>();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_balance -= amount;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6639253" y="5167383"/>
              <a:ext cx="433552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Replace Exception with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9067800" cy="5105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Situation:</a:t>
            </a:r>
            <a:r>
              <a:rPr lang="en-US" sz="2800" dirty="0" smtClean="0"/>
              <a:t> You are throwing a checked exception on a condition the caller could have checked first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>
                <a:solidFill>
                  <a:srgbClr val="008000"/>
                </a:solidFill>
              </a:rPr>
              <a:t>Solution: </a:t>
            </a:r>
            <a:r>
              <a:rPr lang="en-US" sz="2800" dirty="0" smtClean="0"/>
              <a:t>Change the caller to make the test first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895600"/>
            <a:ext cx="8001000" cy="1883592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double </a:t>
            </a:r>
            <a:r>
              <a:rPr lang="en-US" sz="1800" b="1" dirty="0" err="1" smtClean="0">
                <a:latin typeface="Courier New" charset="0"/>
              </a:rPr>
              <a:t>getValueForPeriod</a:t>
            </a:r>
            <a:r>
              <a:rPr lang="en-US" sz="1800" b="1" dirty="0" smtClean="0">
                <a:latin typeface="Courier New" charset="0"/>
              </a:rPr>
              <a:t> (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periodNumber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try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return _</a:t>
            </a:r>
            <a:r>
              <a:rPr lang="en-US" sz="1800" b="1" dirty="0" err="1" smtClean="0">
                <a:latin typeface="Courier New" charset="0"/>
              </a:rPr>
              <a:t>values[periodNumber</a:t>
            </a:r>
            <a:r>
              <a:rPr lang="en-US" sz="1800" b="1" dirty="0" smtClean="0">
                <a:latin typeface="Courier New" charset="0"/>
              </a:rPr>
              <a:t>];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} catch (</a:t>
            </a:r>
            <a:r>
              <a:rPr lang="en-US" sz="1800" b="1" dirty="0" err="1" smtClean="0">
                <a:latin typeface="Courier New" charset="0"/>
              </a:rPr>
              <a:t>ArrayIndexOutOfBoundsException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e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    return 0;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    }</a:t>
            </a:r>
          </a:p>
          <a:p>
            <a:pPr>
              <a:lnSpc>
                <a:spcPct val="80000"/>
              </a:lnSpc>
              <a:spcAft>
                <a:spcPts val="300"/>
              </a:spcAft>
              <a:buNone/>
            </a:pPr>
            <a:r>
              <a:rPr lang="en-US" sz="1800" b="1" dirty="0" smtClean="0">
                <a:latin typeface="Courier New" charset="0"/>
              </a:rPr>
              <a:t> }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609599" y="4932741"/>
            <a:ext cx="8001001" cy="1544259"/>
            <a:chOff x="4977306" y="5167383"/>
            <a:chExt cx="3793578" cy="1544259"/>
          </a:xfrm>
        </p:grpSpPr>
        <p:sp>
          <p:nvSpPr>
            <p:cNvPr id="6" name="TextBox 5"/>
            <p:cNvSpPr txBox="1"/>
            <p:nvPr/>
          </p:nvSpPr>
          <p:spPr>
            <a:xfrm>
              <a:off x="4977306" y="5608263"/>
              <a:ext cx="3793578" cy="1103379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double </a:t>
              </a:r>
              <a:r>
                <a:rPr lang="en-US" sz="1800" b="1" dirty="0" err="1" smtClean="0">
                  <a:latin typeface="Courier New" charset="0"/>
                </a:rPr>
                <a:t>getValueForPeriod</a:t>
              </a:r>
              <a:r>
                <a:rPr lang="en-US" sz="1800" b="1" dirty="0" smtClean="0">
                  <a:latin typeface="Courier New" charset="0"/>
                </a:rPr>
                <a:t> (</a:t>
              </a:r>
              <a:r>
                <a:rPr lang="en-US" sz="1800" b="1" dirty="0" err="1" smtClean="0">
                  <a:latin typeface="Courier New" charset="0"/>
                </a:rPr>
                <a:t>int</a:t>
              </a:r>
              <a:r>
                <a:rPr lang="en-US" sz="1800" b="1" dirty="0" smtClean="0">
                  <a:latin typeface="Courier New" charset="0"/>
                </a:rPr>
                <a:t> </a:t>
              </a:r>
              <a:r>
                <a:rPr lang="en-US" sz="1800" b="1" dirty="0" err="1" smtClean="0">
                  <a:latin typeface="Courier New" charset="0"/>
                </a:rPr>
                <a:t>periodNumber</a:t>
              </a:r>
              <a:r>
                <a:rPr lang="en-US" sz="1800" b="1" dirty="0" smtClean="0">
                  <a:latin typeface="Courier New" charset="0"/>
                </a:rPr>
                <a:t>) {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if (</a:t>
              </a:r>
              <a:r>
                <a:rPr lang="en-US" sz="1800" b="1" dirty="0" err="1" smtClean="0">
                  <a:latin typeface="Courier New" charset="0"/>
                </a:rPr>
                <a:t>periodNumber</a:t>
              </a:r>
              <a:r>
                <a:rPr lang="en-US" sz="1800" b="1" dirty="0" smtClean="0">
                  <a:latin typeface="Courier New" charset="0"/>
                </a:rPr>
                <a:t> &gt;= _</a:t>
              </a:r>
              <a:r>
                <a:rPr lang="en-US" sz="1800" b="1" dirty="0" err="1" smtClean="0">
                  <a:latin typeface="Courier New" charset="0"/>
                </a:rPr>
                <a:t>values.length</a:t>
              </a:r>
              <a:r>
                <a:rPr lang="en-US" sz="1800" b="1" dirty="0" smtClean="0">
                  <a:latin typeface="Courier New" charset="0"/>
                </a:rPr>
                <a:t>) return 0;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    return _</a:t>
              </a:r>
              <a:r>
                <a:rPr lang="en-US" sz="1800" b="1" dirty="0" err="1" smtClean="0">
                  <a:latin typeface="Courier New" charset="0"/>
                </a:rPr>
                <a:t>values[periodNumber</a:t>
              </a:r>
              <a:r>
                <a:rPr lang="en-US" sz="1800" b="1" dirty="0" smtClean="0">
                  <a:latin typeface="Courier New" charset="0"/>
                </a:rPr>
                <a:t>];</a:t>
              </a:r>
            </a:p>
            <a:p>
              <a:pPr>
                <a:lnSpc>
                  <a:spcPct val="80000"/>
                </a:lnSpc>
                <a:spcAft>
                  <a:spcPts val="300"/>
                </a:spcAft>
                <a:buNone/>
              </a:pPr>
              <a:r>
                <a:rPr lang="en-US" sz="1800" b="1" dirty="0" smtClean="0">
                  <a:latin typeface="Courier New" charset="0"/>
                </a:rPr>
                <a:t> 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6639253" y="5167383"/>
              <a:ext cx="433552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Making Method Calls Simpler</a:t>
            </a:r>
            <a:endParaRPr lang="da-DK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838200"/>
            <a:ext cx="8763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Some Bad Code Smells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Alternative Classes with Different Interfaces, Data Clumps, Long Parameter List, Primitive Obsession, Speculative Generality, Switch Statements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81000" y="2743200"/>
            <a:ext cx="8534400" cy="3657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Rename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Add Parameter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Remove Parameter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Separate Query from Modifier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Parameterize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Replace Parameter with Explicit Methods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Preserve Whole Object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Replace Parameter with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Introduce Parameter Object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Remove Setting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Hide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Replace Constructor with Factory Method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Encapsulate Downcast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Replace Error Code with Exception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C00000"/>
                </a:solidFill>
              </a:rPr>
              <a:t>Replace Exception with Test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5403342"/>
            <a:ext cx="808366" cy="54025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grpSp>
        <p:nvGrpSpPr>
          <p:cNvPr id="3" name="Group 2"/>
          <p:cNvGrpSpPr/>
          <p:nvPr/>
        </p:nvGrpSpPr>
        <p:grpSpPr>
          <a:xfrm>
            <a:off x="3886200" y="6324600"/>
            <a:ext cx="4419600" cy="533400"/>
            <a:chOff x="3886200" y="6324600"/>
            <a:chExt cx="4419600" cy="533400"/>
          </a:xfrm>
        </p:grpSpPr>
        <p:sp>
          <p:nvSpPr>
            <p:cNvPr id="8" name="TextBox 7"/>
            <p:cNvSpPr txBox="1"/>
            <p:nvPr/>
          </p:nvSpPr>
          <p:spPr>
            <a:xfrm>
              <a:off x="4001737" y="6396335"/>
              <a:ext cx="43040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You read about the ones in black!</a:t>
              </a:r>
              <a:endParaRPr 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 flipV="1">
              <a:off x="3886200" y="6324600"/>
              <a:ext cx="155007" cy="23083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5257800" y="5257800"/>
            <a:ext cx="2362200" cy="830997"/>
            <a:chOff x="5257800" y="5257800"/>
            <a:chExt cx="23622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5410200" y="5257800"/>
              <a:ext cx="2209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We’ll discuss the ones in </a:t>
              </a:r>
              <a:r>
                <a:rPr lang="en-US" dirty="0" smtClean="0">
                  <a:solidFill>
                    <a:srgbClr val="FF0000"/>
                  </a:solidFill>
                </a:rPr>
                <a:t>red</a:t>
              </a:r>
              <a:r>
                <a:rPr lang="en-US" dirty="0" smtClean="0"/>
                <a:t>!</a:t>
              </a:r>
              <a:endParaRPr lang="en-US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H="1" flipV="1">
              <a:off x="5257800" y="5329535"/>
              <a:ext cx="155007" cy="23083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Why Make Method Calls Simpler?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5257800"/>
          </a:xfrm>
        </p:spPr>
        <p:txBody>
          <a:bodyPr/>
          <a:lstStyle/>
          <a:p>
            <a:r>
              <a:rPr lang="en-US" dirty="0" smtClean="0"/>
              <a:t>Objects are all about interfaces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Need easy to understand and use interfaces in developing good object-oriented software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Chapter 10 explores </a:t>
            </a:r>
            <a:r>
              <a:rPr lang="en-US" dirty="0" err="1" smtClean="0"/>
              <a:t>refactorings</a:t>
            </a:r>
            <a:r>
              <a:rPr lang="en-US" dirty="0" smtClean="0"/>
              <a:t> that make interfaces more straightforward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Example – “Preserve whole object”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Which of these would be easier to enhance 6 months after you wrote 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62000" y="2286000"/>
            <a:ext cx="7391400" cy="1680865"/>
            <a:chOff x="762000" y="2286000"/>
            <a:chExt cx="7391400" cy="1680865"/>
          </a:xfrm>
        </p:grpSpPr>
        <p:sp>
          <p:nvSpPr>
            <p:cNvPr id="5" name="TextBox 4"/>
            <p:cNvSpPr txBox="1"/>
            <p:nvPr/>
          </p:nvSpPr>
          <p:spPr>
            <a:xfrm>
              <a:off x="762000" y="2286000"/>
              <a:ext cx="7391400" cy="1323439"/>
            </a:xfrm>
            <a:prstGeom prst="rect">
              <a:avLst/>
            </a:prstGeom>
            <a:solidFill>
              <a:srgbClr val="00009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double </a:t>
              </a:r>
              <a:r>
                <a:rPr lang="en-US" sz="2000" b="1" dirty="0" err="1" smtClean="0">
                  <a:latin typeface="Courier New" charset="0"/>
                </a:rPr>
                <a:t>calcInterestToToday</a:t>
              </a:r>
              <a:r>
                <a:rPr lang="en-US" sz="2000" b="1" dirty="0" smtClean="0">
                  <a:latin typeface="Courier New" charset="0"/>
                </a:rPr>
                <a:t> (double </a:t>
              </a:r>
              <a:r>
                <a:rPr lang="en-US" sz="2000" b="1" dirty="0" err="1" smtClean="0">
                  <a:latin typeface="Courier New" charset="0"/>
                </a:rPr>
                <a:t>baseAmount</a:t>
              </a:r>
              <a:r>
                <a:rPr lang="en-US" sz="2000" b="1" dirty="0" smtClean="0">
                  <a:latin typeface="Courier New" charset="0"/>
                </a:rPr>
                <a:t>, double </a:t>
              </a:r>
              <a:r>
                <a:rPr lang="en-US" sz="2000" b="1" dirty="0" err="1" smtClean="0">
                  <a:latin typeface="Courier New" charset="0"/>
                </a:rPr>
                <a:t>intRate</a:t>
              </a:r>
              <a:r>
                <a:rPr lang="en-US" sz="2000" b="1" dirty="0" smtClean="0">
                  <a:latin typeface="Courier New" charset="0"/>
                </a:rPr>
                <a:t>, </a:t>
              </a:r>
              <a:r>
                <a:rPr lang="en-US" sz="2000" b="1" dirty="0" err="1" smtClean="0">
                  <a:latin typeface="Courier New" charset="0"/>
                </a:rPr>
                <a:t>int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 err="1" smtClean="0">
                  <a:latin typeface="Courier New" charset="0"/>
                </a:rPr>
                <a:t>startDay</a:t>
              </a:r>
              <a:r>
                <a:rPr lang="en-US" sz="2000" b="1" dirty="0" smtClean="0">
                  <a:latin typeface="Courier New" charset="0"/>
                </a:rPr>
                <a:t>, </a:t>
              </a:r>
              <a:r>
                <a:rPr lang="en-US" sz="2000" b="1" dirty="0" err="1" smtClean="0">
                  <a:latin typeface="Courier New" charset="0"/>
                </a:rPr>
                <a:t>int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 err="1" smtClean="0">
                  <a:latin typeface="Courier New" charset="0"/>
                </a:rPr>
                <a:t>startMonth</a:t>
              </a:r>
              <a:r>
                <a:rPr lang="en-US" sz="2000" b="1" dirty="0" smtClean="0">
                  <a:latin typeface="Courier New" charset="0"/>
                </a:rPr>
                <a:t>, </a:t>
              </a:r>
              <a:r>
                <a:rPr lang="en-US" sz="2000" b="1" dirty="0" err="1" smtClean="0">
                  <a:latin typeface="Courier New" charset="0"/>
                </a:rPr>
                <a:t>int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 err="1" smtClean="0">
                  <a:latin typeface="Courier New" charset="0"/>
                </a:rPr>
                <a:t>startYear</a:t>
              </a:r>
              <a:r>
                <a:rPr lang="en-US" sz="2000" b="1" dirty="0" smtClean="0">
                  <a:latin typeface="Courier New" charset="0"/>
                </a:rPr>
                <a:t>)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…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}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07054" y="3505200"/>
              <a:ext cx="4411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762000" y="5486400"/>
            <a:ext cx="7391400" cy="1077218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charset="0"/>
              </a:rPr>
              <a:t>double </a:t>
            </a:r>
            <a:r>
              <a:rPr lang="en-US" sz="2000" b="1" dirty="0" err="1" smtClean="0">
                <a:latin typeface="Courier New" charset="0"/>
              </a:rPr>
              <a:t>calcInterestToToday</a:t>
            </a:r>
            <a:r>
              <a:rPr lang="en-US" sz="2000" b="1" dirty="0" smtClean="0">
                <a:latin typeface="Courier New" charset="0"/>
              </a:rPr>
              <a:t> (</a:t>
            </a:r>
            <a:r>
              <a:rPr lang="en-US" sz="2000" b="1" dirty="0" err="1" smtClean="0">
                <a:latin typeface="Courier New" charset="0"/>
              </a:rPr>
              <a:t>Accountinfo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savingsAccount</a:t>
            </a:r>
            <a:r>
              <a:rPr lang="en-US" sz="2000" b="1" dirty="0" smtClean="0">
                <a:latin typeface="Courier New" charset="0"/>
              </a:rPr>
              <a:t>) </a:t>
            </a:r>
            <a:r>
              <a:rPr lang="en-US" sz="2000" b="1" dirty="0">
                <a:latin typeface="Courier New" charset="0"/>
              </a:rPr>
              <a:t>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charset="0"/>
              </a:rPr>
              <a:t>    …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charset="0"/>
              </a:rPr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62000" y="3962400"/>
            <a:ext cx="7391400" cy="1524000"/>
            <a:chOff x="762000" y="3962400"/>
            <a:chExt cx="7391400" cy="1524000"/>
          </a:xfrm>
        </p:grpSpPr>
        <p:sp>
          <p:nvSpPr>
            <p:cNvPr id="7" name="TextBox 6"/>
            <p:cNvSpPr txBox="1"/>
            <p:nvPr/>
          </p:nvSpPr>
          <p:spPr>
            <a:xfrm>
              <a:off x="762000" y="3962400"/>
              <a:ext cx="7391400" cy="1077218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>
                  <a:latin typeface="Courier New" charset="0"/>
                </a:rPr>
                <a:t>double </a:t>
              </a:r>
              <a:r>
                <a:rPr lang="en-US" sz="2000" b="1" dirty="0" err="1" smtClean="0">
                  <a:latin typeface="Courier New" charset="0"/>
                </a:rPr>
                <a:t>calcInterestToToday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>
                  <a:latin typeface="Courier New" charset="0"/>
                </a:rPr>
                <a:t>(double </a:t>
              </a:r>
              <a:r>
                <a:rPr lang="en-US" sz="2000" b="1" dirty="0" err="1" smtClean="0">
                  <a:latin typeface="Courier New" charset="0"/>
                </a:rPr>
                <a:t>baseAmount</a:t>
              </a:r>
              <a:r>
                <a:rPr lang="en-US" sz="2000" b="1" dirty="0">
                  <a:latin typeface="Courier New" charset="0"/>
                </a:rPr>
                <a:t>, double </a:t>
              </a:r>
              <a:r>
                <a:rPr lang="en-US" sz="2000" b="1" dirty="0" err="1" smtClean="0">
                  <a:latin typeface="Courier New" charset="0"/>
                </a:rPr>
                <a:t>intRate</a:t>
              </a:r>
              <a:r>
                <a:rPr lang="en-US" sz="2000" b="1" dirty="0" smtClean="0">
                  <a:latin typeface="Courier New" charset="0"/>
                </a:rPr>
                <a:t>, Date </a:t>
              </a:r>
              <a:r>
                <a:rPr lang="en-US" sz="2000" b="1" dirty="0" err="1" smtClean="0">
                  <a:latin typeface="Courier New" charset="0"/>
                </a:rPr>
                <a:t>startDate</a:t>
              </a:r>
              <a:r>
                <a:rPr lang="en-US" sz="2000" b="1" dirty="0" smtClean="0">
                  <a:latin typeface="Courier New" charset="0"/>
                </a:rPr>
                <a:t>) </a:t>
              </a:r>
              <a:r>
                <a:rPr lang="en-US" sz="2000" b="1" dirty="0">
                  <a:latin typeface="Courier New" charset="0"/>
                </a:rPr>
                <a:t>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>
                  <a:latin typeface="Courier New" charset="0"/>
                </a:rPr>
                <a:t>    …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>
                  <a:latin typeface="Courier New" charset="0"/>
                </a:rPr>
                <a:t>}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67200" y="5024735"/>
              <a:ext cx="4411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408508" y="5862935"/>
            <a:ext cx="2440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Probably this one!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92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Rename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The name of a method does not reveal its purpose.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Change the name of the method.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Similarly, Add/Remove Parameter are simple and effective </a:t>
            </a:r>
            <a:r>
              <a:rPr lang="en-US" dirty="0" err="1" smtClean="0"/>
              <a:t>refactorings</a:t>
            </a:r>
            <a:endParaRPr lang="en-US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124200"/>
            <a:ext cx="8373626" cy="1524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Separate Query from Modifier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method that returns a value but also changes the state of an object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Create two methods, one for the query and one for the modification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581400"/>
            <a:ext cx="8133708" cy="1447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Parameterized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Several methods do similar things but with different values contained in the method body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Create one method that uses a parameter for the different values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9" y="3962400"/>
            <a:ext cx="8466667" cy="1828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Replace Parameter with Explicit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9067800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Situation:</a:t>
            </a:r>
            <a:r>
              <a:rPr lang="en-US" sz="2800" dirty="0" smtClean="0"/>
              <a:t> You have a method that runs different code depending on the values of an enumerated parameter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Solution:</a:t>
            </a:r>
            <a:r>
              <a:rPr lang="en-US" sz="2800" dirty="0" smtClean="0"/>
              <a:t> Create a separate method for each value of the parameter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590800"/>
            <a:ext cx="6705600" cy="2308324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void </a:t>
            </a:r>
            <a:r>
              <a:rPr lang="en-US" sz="2000" b="1" dirty="0" err="1" smtClean="0">
                <a:latin typeface="Courier New" charset="0"/>
              </a:rPr>
              <a:t>setValue</a:t>
            </a:r>
            <a:r>
              <a:rPr lang="en-US" sz="2000" b="1" dirty="0" smtClean="0">
                <a:latin typeface="Courier New" charset="0"/>
              </a:rPr>
              <a:t> (String name, </a:t>
            </a: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value)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</a:t>
            </a:r>
            <a:r>
              <a:rPr lang="en-US" sz="2000" b="1" dirty="0" err="1" smtClean="0">
                <a:latin typeface="Courier New" charset="0"/>
              </a:rPr>
              <a:t>name.equals</a:t>
            </a:r>
            <a:r>
              <a:rPr lang="en-US" sz="2000" b="1" dirty="0" smtClean="0">
                <a:latin typeface="Courier New" charset="0"/>
              </a:rPr>
              <a:t>("height</a:t>
            </a:r>
            <a:r>
              <a:rPr lang="en-US" sz="2000" b="1" dirty="0" smtClean="0">
                <a:latin typeface="Courier New" charset="0"/>
              </a:rPr>
              <a:t>")) {</a:t>
            </a: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_height = value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       return}</a:t>
            </a: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</a:t>
            </a:r>
            <a:r>
              <a:rPr lang="en-US" sz="2000" b="1" dirty="0" err="1" smtClean="0">
                <a:latin typeface="Courier New" charset="0"/>
              </a:rPr>
              <a:t>name.equals</a:t>
            </a:r>
            <a:r>
              <a:rPr lang="en-US" sz="2000" b="1" dirty="0" smtClean="0">
                <a:latin typeface="Courier New" charset="0"/>
              </a:rPr>
              <a:t>("width</a:t>
            </a:r>
            <a:r>
              <a:rPr lang="en-US" sz="2000" b="1" dirty="0" smtClean="0">
                <a:latin typeface="Courier New" charset="0"/>
              </a:rPr>
              <a:t>")) {</a:t>
            </a: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_width = value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       return}</a:t>
            </a: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</a:t>
            </a:r>
            <a:r>
              <a:rPr lang="en-US" sz="2000" b="1" dirty="0" err="1" smtClean="0">
                <a:latin typeface="Courier New" charset="0"/>
              </a:rPr>
              <a:t>Assert.shouldNeverReachHere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}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209800" y="4800600"/>
            <a:ext cx="4648200" cy="1981200"/>
            <a:chOff x="1497532" y="6101715"/>
            <a:chExt cx="5528912" cy="1981200"/>
          </a:xfrm>
        </p:grpSpPr>
        <p:sp>
          <p:nvSpPr>
            <p:cNvPr id="6" name="TextBox 5"/>
            <p:cNvSpPr txBox="1"/>
            <p:nvPr/>
          </p:nvSpPr>
          <p:spPr>
            <a:xfrm>
              <a:off x="1497532" y="6502995"/>
              <a:ext cx="5528912" cy="1579920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void </a:t>
              </a:r>
              <a:r>
                <a:rPr lang="en-US" sz="2000" b="1" dirty="0" err="1" smtClean="0">
                  <a:latin typeface="Courier New" charset="0"/>
                </a:rPr>
                <a:t>setHeight(int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 err="1" smtClean="0">
                  <a:latin typeface="Courier New" charset="0"/>
                </a:rPr>
                <a:t>arg</a:t>
              </a:r>
              <a:r>
                <a:rPr lang="en-US" sz="2000" b="1" dirty="0" smtClean="0">
                  <a:latin typeface="Courier New" charset="0"/>
                </a:rPr>
                <a:t>)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_height = </a:t>
              </a:r>
              <a:r>
                <a:rPr lang="en-US" sz="2000" b="1" dirty="0" err="1" smtClean="0">
                  <a:latin typeface="Courier New" charset="0"/>
                </a:rPr>
                <a:t>arg</a:t>
              </a:r>
              <a:r>
                <a:rPr lang="en-US" sz="2000" b="1" dirty="0" smtClean="0">
                  <a:latin typeface="Courier New" charset="0"/>
                </a:rPr>
                <a:t>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}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void </a:t>
              </a:r>
              <a:r>
                <a:rPr lang="en-US" sz="2000" b="1" dirty="0" err="1" smtClean="0">
                  <a:latin typeface="Courier New" charset="0"/>
                </a:rPr>
                <a:t>setWidth</a:t>
              </a:r>
              <a:r>
                <a:rPr lang="en-US" sz="2000" b="1" dirty="0" smtClean="0">
                  <a:latin typeface="Courier New" charset="0"/>
                </a:rPr>
                <a:t> (</a:t>
              </a:r>
              <a:r>
                <a:rPr lang="en-US" sz="2000" b="1" dirty="0" err="1" smtClean="0">
                  <a:latin typeface="Courier New" charset="0"/>
                </a:rPr>
                <a:t>int</a:t>
              </a:r>
              <a:r>
                <a:rPr lang="en-US" sz="2000" b="1" dirty="0" smtClean="0">
                  <a:latin typeface="Courier New" charset="0"/>
                </a:rPr>
                <a:t> </a:t>
              </a:r>
              <a:r>
                <a:rPr lang="en-US" sz="2000" b="1" dirty="0" err="1" smtClean="0">
                  <a:latin typeface="Courier New" charset="0"/>
                </a:rPr>
                <a:t>arg</a:t>
              </a:r>
              <a:r>
                <a:rPr lang="en-US" sz="2000" b="1" dirty="0" smtClean="0">
                  <a:latin typeface="Courier New" charset="0"/>
                </a:rPr>
                <a:t>)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_width = </a:t>
              </a:r>
              <a:r>
                <a:rPr lang="en-US" sz="2000" b="1" dirty="0" err="1" smtClean="0">
                  <a:latin typeface="Courier New" charset="0"/>
                </a:rPr>
                <a:t>arg</a:t>
              </a:r>
              <a:r>
                <a:rPr lang="en-US" sz="2000" b="1" dirty="0" smtClean="0">
                  <a:latin typeface="Courier New" charset="0"/>
                </a:rPr>
                <a:t>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}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Preserve Whole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90678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are getting several values from an object and passing these values as parameters in a method call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Send the whole object instead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Similar idea in “Introduce Parameter Object” (see Fowler)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2819400"/>
            <a:ext cx="7620000" cy="1333698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low =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daysTempRange()</a:t>
            </a:r>
            <a:r>
              <a:rPr lang="en-US" sz="2000" b="1" dirty="0" err="1" smtClean="0">
                <a:latin typeface="Courier New" charset="0"/>
              </a:rPr>
              <a:t>.getLow</a:t>
            </a:r>
            <a:r>
              <a:rPr lang="en-US" sz="2000" b="1" dirty="0" smtClean="0">
                <a:latin typeface="Courier New" charset="0"/>
              </a:rPr>
              <a:t>();</a:t>
            </a:r>
            <a:br>
              <a:rPr lang="en-US" sz="2000" b="1" dirty="0" smtClean="0">
                <a:latin typeface="Courier New" charset="0"/>
              </a:rPr>
            </a:b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high =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daysTempRange()</a:t>
            </a:r>
            <a:r>
              <a:rPr lang="en-US" sz="2000" b="1" dirty="0" err="1" smtClean="0">
                <a:latin typeface="Courier New" charset="0"/>
              </a:rPr>
              <a:t>.getHigh</a:t>
            </a:r>
            <a:r>
              <a:rPr lang="en-US" sz="2000" b="1" dirty="0" smtClean="0">
                <a:latin typeface="Courier New" charset="0"/>
              </a:rPr>
              <a:t>();</a:t>
            </a:r>
            <a:br>
              <a:rPr lang="en-US" sz="2000" b="1" dirty="0" smtClean="0">
                <a:latin typeface="Courier New" charset="0"/>
              </a:rPr>
            </a:b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withinPlan</a:t>
            </a:r>
            <a:r>
              <a:rPr lang="en-US" sz="2000" b="1" dirty="0" smtClean="0">
                <a:latin typeface="Courier New" charset="0"/>
              </a:rPr>
              <a:t> = </a:t>
            </a:r>
            <a:r>
              <a:rPr lang="en-US" sz="2000" b="1" dirty="0" err="1" smtClean="0">
                <a:latin typeface="Courier New" charset="0"/>
              </a:rPr>
              <a:t>plan.withinRange(low</a:t>
            </a:r>
            <a:r>
              <a:rPr lang="en-US" sz="2000" b="1" dirty="0" smtClean="0">
                <a:latin typeface="Courier New" charset="0"/>
              </a:rPr>
              <a:t>, high);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85800" y="4200247"/>
            <a:ext cx="7620000" cy="750093"/>
            <a:chOff x="-315227" y="6101715"/>
            <a:chExt cx="9063790" cy="750093"/>
          </a:xfrm>
        </p:grpSpPr>
        <p:sp>
          <p:nvSpPr>
            <p:cNvPr id="6" name="TextBox 5"/>
            <p:cNvSpPr txBox="1"/>
            <p:nvPr/>
          </p:nvSpPr>
          <p:spPr>
            <a:xfrm>
              <a:off x="-315227" y="6502995"/>
              <a:ext cx="9063790" cy="348813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err="1" smtClean="0">
                  <a:latin typeface="Courier New" charset="0"/>
                </a:rPr>
                <a:t>withinPlan</a:t>
              </a:r>
              <a:r>
                <a:rPr lang="en-US" sz="2000" b="1" dirty="0" smtClean="0">
                  <a:latin typeface="Courier New" charset="0"/>
                </a:rPr>
                <a:t> = </a:t>
              </a:r>
              <a:r>
                <a:rPr lang="en-US" sz="2000" b="1" dirty="0" err="1" smtClean="0">
                  <a:latin typeface="Courier New" charset="0"/>
                </a:rPr>
                <a:t>plan.withinRange(</a:t>
              </a:r>
              <a:r>
                <a:rPr lang="en-US" sz="2000" b="1" dirty="0" err="1" smtClean="0">
                  <a:solidFill>
                    <a:srgbClr val="FFFF00"/>
                  </a:solidFill>
                  <a:latin typeface="Courier New" charset="0"/>
                </a:rPr>
                <a:t>daysTempRange</a:t>
              </a:r>
              <a:r>
                <a:rPr lang="en-US" sz="2000" b="1" dirty="0" smtClean="0">
                  <a:solidFill>
                    <a:srgbClr val="FFFF00"/>
                  </a:solidFill>
                  <a:latin typeface="Courier New" charset="0"/>
                </a:rPr>
                <a:t>()</a:t>
              </a:r>
              <a:r>
                <a:rPr lang="en-US" sz="2000" b="1" dirty="0" smtClean="0">
                  <a:latin typeface="Courier New" charset="0"/>
                </a:rPr>
                <a:t>);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3854117" y="6101715"/>
              <a:ext cx="762000" cy="38100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81000" y="6324600"/>
            <a:ext cx="6817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the refactoring technique from back on Slide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18208</TotalTime>
  <Words>1170</Words>
  <Application>Microsoft Office PowerPoint</Application>
  <PresentationFormat>On-screen Show (4:3)</PresentationFormat>
  <Paragraphs>198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Software Maintenance and Evolution CSSE 575: Session 3, Part 2  Making Method Calls Simpler</vt:lpstr>
      <vt:lpstr>Making Method Calls Simpler</vt:lpstr>
      <vt:lpstr>Why Make Method Calls Simpler?</vt:lpstr>
      <vt:lpstr>Example – “Preserve whole object”</vt:lpstr>
      <vt:lpstr>Rename Method</vt:lpstr>
      <vt:lpstr>Separate Query from Modifier</vt:lpstr>
      <vt:lpstr>Parameterized Method</vt:lpstr>
      <vt:lpstr>Replace Parameter with Explicit Methods</vt:lpstr>
      <vt:lpstr>Preserve Whole Object</vt:lpstr>
      <vt:lpstr>Replace Parameter with Method</vt:lpstr>
      <vt:lpstr>Remove Setting Method</vt:lpstr>
      <vt:lpstr>Replace Constructor with Factory Method</vt:lpstr>
      <vt:lpstr>Encapsulate Downcast</vt:lpstr>
      <vt:lpstr>Replace Error Code with Exception</vt:lpstr>
      <vt:lpstr>Replace Exception with Test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Chenoweth, Stephen V</cp:lastModifiedBy>
  <cp:revision>95</cp:revision>
  <cp:lastPrinted>2010-04-19T14:29:50Z</cp:lastPrinted>
  <dcterms:created xsi:type="dcterms:W3CDTF">2010-04-19T08:08:49Z</dcterms:created>
  <dcterms:modified xsi:type="dcterms:W3CDTF">2011-06-20T21:55:02Z</dcterms:modified>
</cp:coreProperties>
</file>