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</p:sldMasterIdLst>
  <p:notesMasterIdLst>
    <p:notesMasterId r:id="rId13"/>
  </p:notesMasterIdLst>
  <p:handoutMasterIdLst>
    <p:handoutMasterId r:id="rId14"/>
  </p:handoutMasterIdLst>
  <p:sldIdLst>
    <p:sldId id="259" r:id="rId2"/>
    <p:sldId id="643" r:id="rId3"/>
    <p:sldId id="647" r:id="rId4"/>
    <p:sldId id="616" r:id="rId5"/>
    <p:sldId id="650" r:id="rId6"/>
    <p:sldId id="648" r:id="rId7"/>
    <p:sldId id="649" r:id="rId8"/>
    <p:sldId id="651" r:id="rId9"/>
    <p:sldId id="652" r:id="rId10"/>
    <p:sldId id="558" r:id="rId11"/>
    <p:sldId id="633" r:id="rId12"/>
  </p:sldIdLst>
  <p:sldSz cx="9144000" cy="6858000" type="screen4x3"/>
  <p:notesSz cx="7315200" cy="9601200"/>
  <p:custDataLst>
    <p:tags r:id="rId1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336699"/>
    <a:srgbClr val="FFFF00"/>
    <a:srgbClr val="800000"/>
    <a:srgbClr val="990000"/>
    <a:srgbClr val="000066"/>
    <a:srgbClr val="CC3300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53" autoAdjust="0"/>
    <p:restoredTop sz="77778" autoAdjust="0"/>
  </p:normalViewPr>
  <p:slideViewPr>
    <p:cSldViewPr>
      <p:cViewPr varScale="1">
        <p:scale>
          <a:sx n="35" d="100"/>
          <a:sy n="35" d="100"/>
        </p:scale>
        <p:origin x="-628" y="-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556"/>
    </p:cViewPr>
  </p:sorterViewPr>
  <p:notesViewPr>
    <p:cSldViewPr>
      <p:cViewPr varScale="1">
        <p:scale>
          <a:sx n="59" d="100"/>
          <a:sy n="59" d="100"/>
        </p:scale>
        <p:origin x="-1542" y="-84"/>
      </p:cViewPr>
      <p:guideLst>
        <p:guide orient="horz" pos="3025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8293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t" anchorCtr="0" compatLnSpc="1">
            <a:prstTxWarp prst="textNoShape">
              <a:avLst/>
            </a:prstTxWarp>
          </a:bodyPr>
          <a:lstStyle>
            <a:lvl1pPr defTabSz="954088">
              <a:defRPr sz="1300"/>
            </a:lvl1pPr>
          </a:lstStyle>
          <a:p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0838" y="0"/>
            <a:ext cx="3182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t" anchorCtr="0" compatLnSpc="1">
            <a:prstTxWarp prst="textNoShape">
              <a:avLst/>
            </a:prstTxWarp>
          </a:bodyPr>
          <a:lstStyle>
            <a:lvl1pPr algn="r" defTabSz="954088">
              <a:defRPr sz="1300"/>
            </a:lvl1pPr>
          </a:lstStyle>
          <a:p>
            <a:endParaRPr lang="en-US"/>
          </a:p>
        </p:txBody>
      </p:sp>
      <p:sp>
        <p:nvSpPr>
          <p:cNvPr id="176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8293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b" anchorCtr="0" compatLnSpc="1">
            <a:prstTxWarp prst="textNoShape">
              <a:avLst/>
            </a:prstTxWarp>
          </a:bodyPr>
          <a:lstStyle>
            <a:lvl1pPr defTabSz="954088">
              <a:defRPr sz="1300"/>
            </a:lvl1pPr>
          </a:lstStyle>
          <a:p>
            <a:endParaRPr lang="en-US"/>
          </a:p>
        </p:txBody>
      </p:sp>
      <p:sp>
        <p:nvSpPr>
          <p:cNvPr id="176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0838" y="9109075"/>
            <a:ext cx="3182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b" anchorCtr="0" compatLnSpc="1">
            <a:prstTxWarp prst="textNoShape">
              <a:avLst/>
            </a:prstTxWarp>
          </a:bodyPr>
          <a:lstStyle>
            <a:lvl1pPr algn="r" defTabSz="954088">
              <a:defRPr sz="1300"/>
            </a:lvl1pPr>
          </a:lstStyle>
          <a:p>
            <a:fld id="{BE7C2961-80AF-1046-8E90-A8097193FC6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2895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t" anchorCtr="0" compatLnSpc="1">
            <a:prstTxWarp prst="textNoShape">
              <a:avLst/>
            </a:prstTxWarp>
          </a:bodyPr>
          <a:lstStyle>
            <a:lvl1pPr defTabSz="973138">
              <a:defRPr sz="1300"/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t" anchorCtr="0" compatLnSpc="1">
            <a:prstTxWarp prst="textNoShape">
              <a:avLst/>
            </a:prstTxWarp>
          </a:bodyPr>
          <a:lstStyle>
            <a:lvl1pPr algn="r" defTabSz="973138">
              <a:defRPr sz="1300"/>
            </a:lvl1pPr>
          </a:lstStyle>
          <a:p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8600"/>
            <a:ext cx="3170238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b" anchorCtr="0" compatLnSpc="1">
            <a:prstTxWarp prst="textNoShape">
              <a:avLst/>
            </a:prstTxWarp>
          </a:bodyPr>
          <a:lstStyle>
            <a:lvl1pPr defTabSz="973138">
              <a:defRPr sz="1300"/>
            </a:lvl1pPr>
          </a:lstStyle>
          <a:p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18600"/>
            <a:ext cx="3170237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b" anchorCtr="0" compatLnSpc="1">
            <a:prstTxWarp prst="textNoShape">
              <a:avLst/>
            </a:prstTxWarp>
          </a:bodyPr>
          <a:lstStyle>
            <a:lvl1pPr algn="r" defTabSz="973138">
              <a:defRPr sz="1300"/>
            </a:lvl1pPr>
          </a:lstStyle>
          <a:p>
            <a:fld id="{1D48FDC5-0FF0-AA44-98DE-252E54AB5EC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4120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1C3301-B4F8-9C4A-A4A6-B086B24BB786}" type="slidenum">
              <a:rPr lang="en-US"/>
              <a:pPr/>
              <a:t>1</a:t>
            </a:fld>
            <a:endParaRPr lang="en-US"/>
          </a:p>
        </p:txBody>
      </p:sp>
      <p:sp>
        <p:nvSpPr>
          <p:cNvPr id="382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2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b="1" baseline="0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Assume this is a progressive company that allows promotion of managers to engineers. </a:t>
            </a:r>
          </a:p>
          <a:p>
            <a:r>
              <a:rPr lang="en-US" dirty="0" smtClean="0"/>
              <a:t>Thus the type code is mutable, and I can’t use </a:t>
            </a:r>
            <a:r>
              <a:rPr lang="en-US" dirty="0" err="1" smtClean="0"/>
              <a:t>subclassing</a:t>
            </a:r>
            <a:r>
              <a:rPr lang="en-US" dirty="0" smtClean="0"/>
              <a:t>. My first step, as ever, is to self-encapsulate the type code: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Remove the type code definitions from the employee and replace them with references to the employee type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25BDF51-CE53-704A-9624-8B61EF94B214}" type="slidenum">
              <a:rPr lang="en-US"/>
              <a:pPr/>
              <a:t>2</a:t>
            </a:fld>
            <a:endParaRPr lang="en-US"/>
          </a:p>
        </p:txBody>
      </p:sp>
      <p:sp>
        <p:nvSpPr>
          <p:cNvPr id="24579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z="2800" dirty="0" smtClean="0"/>
              <a:t>In other words, don’t spend much time on it </a:t>
            </a:r>
          </a:p>
          <a:p>
            <a:pPr lvl="1" eaLnBrk="1" hangingPunct="1"/>
            <a:r>
              <a:rPr lang="en-US" sz="2400" dirty="0" smtClean="0"/>
              <a:t>There are ways to improve any design incrementally</a:t>
            </a:r>
            <a:endParaRPr lang="en-GB" dirty="0" smtClean="0">
              <a:latin typeface="Times" charset="0"/>
            </a:endParaRPr>
          </a:p>
          <a:p>
            <a:pPr eaLnBrk="1" hangingPunct="1"/>
            <a:r>
              <a:rPr lang="en-GB" baseline="0" dirty="0" smtClean="0">
                <a:latin typeface="Times" charset="0"/>
              </a:rPr>
              <a:t>What is meant by Algebra for Software? [[</a:t>
            </a:r>
            <a:r>
              <a:rPr lang="en-US" baseline="0" dirty="0" smtClean="0">
                <a:latin typeface="Times" charset="0"/>
              </a:rPr>
              <a:t>identifying factors and using them to simplify code</a:t>
            </a:r>
            <a:r>
              <a:rPr lang="en-GB" baseline="0" dirty="0" smtClean="0">
                <a:latin typeface="Times" charset="0"/>
              </a:rPr>
              <a:t>]]</a:t>
            </a:r>
            <a:endParaRPr lang="en-GB" dirty="0">
              <a:latin typeface="Times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</a:t>
            </a:r>
            <a:r>
              <a:rPr lang="en-US" baseline="0" dirty="0" smtClean="0"/>
              <a:t> are Simplifying Conditionals </a:t>
            </a:r>
            <a:r>
              <a:rPr lang="en-US" baseline="0" dirty="0" err="1" smtClean="0"/>
              <a:t>refactorings</a:t>
            </a:r>
            <a:r>
              <a:rPr lang="en-US" baseline="0" dirty="0" smtClean="0"/>
              <a:t> often needed?  [[ Conditional logic is prone to getting complex and tricky to understand, which in turn makes us prone to errors]]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Breaks a conditional into pieces</a:t>
            </a:r>
          </a:p>
          <a:p>
            <a:r>
              <a:rPr lang="en-US" dirty="0" smtClean="0"/>
              <a:t>Separates the switching logic from the details of what happens</a:t>
            </a:r>
          </a:p>
          <a:p>
            <a:endParaRPr lang="en-US" dirty="0" smtClean="0"/>
          </a:p>
          <a:p>
            <a:r>
              <a:rPr lang="en-US" baseline="0" dirty="0" smtClean="0"/>
              <a:t>What is the problem that “</a:t>
            </a:r>
            <a:r>
              <a:rPr lang="en-US" sz="1200" dirty="0" smtClean="0"/>
              <a:t>Decompose Conditional” </a:t>
            </a:r>
            <a:r>
              <a:rPr lang="en-US" baseline="0" dirty="0" smtClean="0"/>
              <a:t>solves?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 do we decompose a conditional?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What is the solution that “</a:t>
            </a:r>
            <a:r>
              <a:rPr lang="en-US" sz="1200" dirty="0" smtClean="0"/>
              <a:t>Consolidate Conditional Expression” </a:t>
            </a:r>
            <a:r>
              <a:rPr lang="en-US" baseline="0" dirty="0" smtClean="0"/>
              <a:t>provides?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 smtClean="0"/>
              <a:t>Used to remove any duplication within the conditional code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 smtClean="0"/>
              <a:t>Used to remove any duplication within the conditional code</a:t>
            </a:r>
          </a:p>
          <a:p>
            <a:endParaRPr lang="en-US" dirty="0" smtClean="0"/>
          </a:p>
          <a:p>
            <a:r>
              <a:rPr lang="en-US" baseline="0" dirty="0" smtClean="0"/>
              <a:t>What is the problem that “</a:t>
            </a:r>
            <a:r>
              <a:rPr lang="en-US" sz="1200" dirty="0" smtClean="0"/>
              <a:t>Remove</a:t>
            </a:r>
            <a:r>
              <a:rPr lang="en-US" sz="1200" baseline="0" dirty="0" smtClean="0"/>
              <a:t> Control Flag</a:t>
            </a:r>
            <a:r>
              <a:rPr lang="en-US" sz="1200" dirty="0" smtClean="0"/>
              <a:t>” </a:t>
            </a:r>
            <a:r>
              <a:rPr lang="en-US" baseline="0" dirty="0" smtClean="0"/>
              <a:t>solves?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What is your solution to Refactoring </a:t>
            </a:r>
            <a:r>
              <a:rPr lang="en-US" baseline="0" dirty="0" err="1" smtClean="0"/>
              <a:t>checkSecurity</a:t>
            </a:r>
            <a:r>
              <a:rPr lang="en-US" baseline="0" dirty="0" smtClean="0"/>
              <a:t>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AFC2F1-3EE7-418A-96F8-A2BAF12ADED5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31" descr="rose4"/>
          <p:cNvPicPr>
            <a:picLocks noChangeAspect="1" noChangeArrowheads="1"/>
          </p:cNvPicPr>
          <p:nvPr userDrawn="1"/>
        </p:nvPicPr>
        <p:blipFill>
          <a:blip r:embed="rId2"/>
          <a:srcRect l="12895" t="22858"/>
          <a:stretch>
            <a:fillRect/>
          </a:stretch>
        </p:blipFill>
        <p:spPr bwMode="auto">
          <a:xfrm>
            <a:off x="7162800" y="6477000"/>
            <a:ext cx="1981200" cy="3286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996960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FA40B-D0E2-5746-A3D8-9149A00ED7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770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9C24B-8AC4-4649-8C5D-C9ABF9BA83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110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A97D-E058-4347-98A3-25ACC5C280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931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6DD52-B65D-2745-95FF-4AABEB5105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419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968FA-C622-B24E-90B1-AA1F687089F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563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A5E4A-AD53-0843-A6C6-D4095C8CCF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977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A6690-49A6-7A4D-B2B1-26C8A70FBB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864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7E393-2226-604C-AFDD-3DC991E195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519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A153-4C1E-1849-AC61-B029892F40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889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F174-6D5E-474F-A735-6762711C56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536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4FCEEE-9DC8-B543-AC3A-75A414BF23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7239000" y="6477000"/>
            <a:ext cx="1905000" cy="3810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smtClean="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pPr algn="r"/>
            <a:fld id="{74B3A97D-E058-4347-98A3-25ACC5C2803F}" type="slidenum">
              <a:rPr lang="en-US" sz="1800" smtClean="0"/>
              <a:pPr algn="r"/>
              <a:t>‹#›</a:t>
            </a:fld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350856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48200" y="304800"/>
            <a:ext cx="4495800" cy="2819400"/>
          </a:xfrm>
          <a:effectLst>
            <a:outerShdw blurRad="63500" dist="35921" dir="2700000" algn="ctr" rotWithShape="0">
              <a:schemeClr val="bg2">
                <a:alpha val="74998"/>
              </a:schemeClr>
            </a:outerShdw>
          </a:effectLst>
        </p:spPr>
        <p:txBody>
          <a:bodyPr>
            <a:normAutofit fontScale="90000"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Software Maintenance and Evolution</a:t>
            </a:r>
            <a:r>
              <a:rPr lang="en-US" sz="2800" b="1" dirty="0">
                <a:effectLst>
                  <a:outerShdw blurRad="38100" dist="38100" dir="2700000" algn="tl">
                    <a:srgbClr val="DDDDDD"/>
                  </a:outerShdw>
                </a:effectLst>
              </a:rPr>
              <a:t/>
            </a:r>
            <a:br>
              <a:rPr lang="en-US" sz="2800" b="1" dirty="0">
                <a:effectLst>
                  <a:outerShdw blurRad="38100" dist="38100" dir="2700000" algn="tl">
                    <a:srgbClr val="DDDDDD"/>
                  </a:outerShdw>
                </a:effectLst>
              </a:rPr>
            </a:br>
            <a:r>
              <a:rPr lang="en-US" sz="2800" b="1" i="1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CSSE 575: Session </a:t>
            </a:r>
            <a:r>
              <a:rPr lang="en-US" sz="2800" b="1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3, </a:t>
            </a:r>
            <a:r>
              <a:rPr lang="en-US" sz="2800" b="1" i="1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Part </a:t>
            </a:r>
            <a:r>
              <a:rPr lang="en-US" sz="2800" b="1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1</a:t>
            </a:r>
            <a:br>
              <a:rPr lang="en-US" sz="2800" b="1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</a:br>
            <a:r>
              <a:rPr lang="en-US" sz="36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/>
            </a:r>
            <a:br>
              <a:rPr lang="en-US" sz="36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</a:br>
            <a:r>
              <a:rPr lang="en-US" sz="44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Simplifying Conditionals</a:t>
            </a:r>
            <a:endParaRPr lang="en-US" sz="4400" i="1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724400" y="3733800"/>
            <a:ext cx="4419600" cy="205740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>
                <a:ea typeface="ＭＳ Ｐゴシック"/>
                <a:cs typeface="ＭＳ Ｐゴシック"/>
              </a:rPr>
              <a:t>Steve Chenoweth</a:t>
            </a:r>
          </a:p>
          <a:p>
            <a:r>
              <a:rPr lang="en-US" sz="2800" dirty="0">
                <a:ea typeface="ＭＳ Ｐゴシック"/>
                <a:cs typeface="ＭＳ Ｐゴシック"/>
              </a:rPr>
              <a:t>Office Phone: (812) 877-8974</a:t>
            </a:r>
          </a:p>
          <a:p>
            <a:r>
              <a:rPr lang="en-US" sz="2800" dirty="0">
                <a:ea typeface="ＭＳ Ｐゴシック"/>
                <a:cs typeface="ＭＳ Ｐゴシック"/>
              </a:rPr>
              <a:t>Cell: (937) 657-3885</a:t>
            </a:r>
            <a:br>
              <a:rPr lang="en-US" sz="2800" dirty="0">
                <a:ea typeface="ＭＳ Ｐゴシック"/>
                <a:cs typeface="ＭＳ Ｐゴシック"/>
              </a:rPr>
            </a:br>
            <a:r>
              <a:rPr lang="en-US" sz="2800" dirty="0">
                <a:ea typeface="ＭＳ Ｐゴシック"/>
                <a:cs typeface="ＭＳ Ｐゴシック"/>
              </a:rPr>
              <a:t>Email: chenowet@rose-hulman.edu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228600"/>
            <a:ext cx="4162425" cy="571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04800" y="6043136"/>
            <a:ext cx="3657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One way to refactor conditionals</a:t>
            </a:r>
            <a:r>
              <a:rPr lang="en-US" sz="1400" dirty="0"/>
              <a:t>, from http://www.industriallogic.com/xp/refactoring/conditionDispatcherWithCommand.html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41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610600" cy="533400"/>
          </a:xfrm>
          <a:noFill/>
          <a:ln/>
        </p:spPr>
        <p:txBody>
          <a:bodyPr>
            <a:noAutofit/>
          </a:bodyPr>
          <a:lstStyle/>
          <a:p>
            <a:r>
              <a:rPr lang="en-US" sz="3600" dirty="0" smtClean="0"/>
              <a:t>Find Control Flags &amp; Replace with </a:t>
            </a:r>
            <a:r>
              <a:rPr lang="en-US" sz="3600" dirty="0" smtClean="0">
                <a:latin typeface="Courier"/>
                <a:cs typeface="Courier"/>
              </a:rPr>
              <a:t>returns</a:t>
            </a:r>
            <a:endParaRPr lang="en-US" sz="3600" dirty="0">
              <a:latin typeface="Courier"/>
              <a:cs typeface="Courier"/>
            </a:endParaRPr>
          </a:p>
        </p:txBody>
      </p:sp>
      <p:sp>
        <p:nvSpPr>
          <p:cNvPr id="9113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762000"/>
            <a:ext cx="8458200" cy="5638800"/>
          </a:xfrm>
        </p:spPr>
        <p:txBody>
          <a:bodyPr/>
          <a:lstStyle/>
          <a:p>
            <a:pPr>
              <a:buNone/>
            </a:pP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boolean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 </a:t>
            </a: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checkSecurity(String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[] people) {</a:t>
            </a:r>
          </a:p>
          <a:p>
            <a:pPr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   for (</a:t>
            </a: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in</a:t>
            </a:r>
            <a:r>
              <a:rPr lang="en-US" sz="2000" dirty="0" err="1" smtClean="0">
                <a:solidFill>
                  <a:srgbClr val="0033CC"/>
                </a:solidFill>
                <a:latin typeface="Courier"/>
                <a:cs typeface="Courier"/>
              </a:rPr>
              <a:t>t</a:t>
            </a:r>
            <a:r>
              <a:rPr lang="en-US" sz="2000" dirty="0" smtClean="0">
                <a:solidFill>
                  <a:srgbClr val="0033CC"/>
                </a:solidFill>
                <a:latin typeface="Courier"/>
                <a:cs typeface="Courier"/>
              </a:rPr>
              <a:t> </a:t>
            </a:r>
            <a:r>
              <a:rPr lang="en-US" sz="2000" dirty="0" err="1" smtClean="0">
                <a:solidFill>
                  <a:srgbClr val="0033CC"/>
                </a:solidFill>
                <a:latin typeface="Courier"/>
                <a:cs typeface="Courier"/>
              </a:rPr>
              <a:t>i</a:t>
            </a:r>
            <a:r>
              <a:rPr lang="en-US" sz="2000" dirty="0" smtClean="0">
                <a:solidFill>
                  <a:srgbClr val="0033CC"/>
                </a:solidFill>
                <a:latin typeface="Courier"/>
                <a:cs typeface="Courier"/>
              </a:rPr>
              <a:t> = 0; </a:t>
            </a:r>
            <a:r>
              <a:rPr lang="en-US" sz="2000" dirty="0" err="1" smtClean="0">
                <a:solidFill>
                  <a:srgbClr val="0033CC"/>
                </a:solidFill>
                <a:latin typeface="Courier"/>
                <a:cs typeface="Courier"/>
              </a:rPr>
              <a:t>i</a:t>
            </a:r>
            <a:r>
              <a:rPr lang="en-US" sz="2000" dirty="0" smtClean="0">
                <a:solidFill>
                  <a:srgbClr val="0033CC"/>
                </a:solidFill>
                <a:latin typeface="Courier"/>
                <a:cs typeface="Courier"/>
              </a:rPr>
              <a:t> &lt; </a:t>
            </a:r>
            <a:r>
              <a:rPr lang="en-US" sz="2000" dirty="0" err="1" smtClean="0">
                <a:solidFill>
                  <a:srgbClr val="0033CC"/>
                </a:solidFill>
                <a:latin typeface="Courier"/>
                <a:cs typeface="Courier"/>
              </a:rPr>
              <a:t>people.length</a:t>
            </a:r>
            <a:r>
              <a:rPr lang="en-US" sz="2000" dirty="0" smtClean="0">
                <a:solidFill>
                  <a:srgbClr val="0033CC"/>
                </a:solidFill>
                <a:latin typeface="Courier"/>
                <a:cs typeface="Courier"/>
              </a:rPr>
              <a:t>; </a:t>
            </a:r>
            <a:r>
              <a:rPr lang="en-US" sz="2000" dirty="0" err="1" smtClean="0">
                <a:solidFill>
                  <a:srgbClr val="0033CC"/>
                </a:solidFill>
                <a:latin typeface="Courier"/>
                <a:cs typeface="Courier"/>
              </a:rPr>
              <a:t>i</a:t>
            </a:r>
            <a:r>
              <a:rPr lang="en-US" sz="2000" dirty="0" smtClean="0">
                <a:solidFill>
                  <a:srgbClr val="0033CC"/>
                </a:solidFill>
                <a:latin typeface="Courier"/>
                <a:cs typeface="Courier"/>
              </a:rPr>
              <a:t>++) {</a:t>
            </a:r>
          </a:p>
          <a:p>
            <a:pPr>
              <a:buNone/>
            </a:pPr>
            <a:r>
              <a:rPr lang="en-US" sz="2000" dirty="0" smtClean="0">
                <a:solidFill>
                  <a:srgbClr val="0033CC"/>
                </a:solidFill>
                <a:latin typeface="Courier"/>
                <a:cs typeface="Courier"/>
              </a:rPr>
              <a:t>			switch (</a:t>
            </a:r>
            <a:r>
              <a:rPr lang="en-US" sz="2000" dirty="0" err="1" smtClean="0">
                <a:solidFill>
                  <a:srgbClr val="0033CC"/>
                </a:solidFill>
                <a:latin typeface="Courier"/>
                <a:cs typeface="Courier"/>
              </a:rPr>
              <a:t>people[i].inTerroristLists</a:t>
            </a:r>
            <a:r>
              <a:rPr lang="en-US" sz="2000" dirty="0" smtClean="0">
                <a:solidFill>
                  <a:srgbClr val="0033CC"/>
                </a:solidFill>
                <a:latin typeface="Courier"/>
                <a:cs typeface="Courier"/>
              </a:rPr>
              <a:t>()) {</a:t>
            </a:r>
          </a:p>
          <a:p>
            <a:pPr>
              <a:buNone/>
            </a:pPr>
            <a:r>
              <a:rPr lang="en-US" sz="2000" dirty="0" smtClean="0">
                <a:solidFill>
                  <a:srgbClr val="0033CC"/>
                </a:solidFill>
                <a:latin typeface="Courier"/>
                <a:cs typeface="Courier"/>
              </a:rPr>
              <a:t>          case </a:t>
            </a:r>
            <a:r>
              <a:rPr lang="en-US" sz="2000" dirty="0" err="1" smtClean="0">
                <a:solidFill>
                  <a:srgbClr val="0033CC"/>
                </a:solidFill>
                <a:latin typeface="Courier"/>
                <a:cs typeface="Courier"/>
              </a:rPr>
              <a:t>Real_IRA</a:t>
            </a:r>
            <a:r>
              <a:rPr lang="en-US" sz="2000" dirty="0" smtClean="0">
                <a:solidFill>
                  <a:srgbClr val="0033CC"/>
                </a:solidFill>
                <a:latin typeface="Courier"/>
                <a:cs typeface="Courier"/>
              </a:rPr>
              <a:t>: {</a:t>
            </a:r>
          </a:p>
          <a:p>
            <a:pPr>
              <a:buNone/>
            </a:pPr>
            <a:r>
              <a:rPr lang="en-US" sz="2000" dirty="0" smtClean="0">
                <a:solidFill>
                  <a:srgbClr val="0033CC"/>
                </a:solidFill>
                <a:latin typeface="Courier"/>
                <a:cs typeface="Courier"/>
              </a:rPr>
              <a:t>               </a:t>
            </a:r>
            <a:r>
              <a:rPr lang="en-US" sz="2000" dirty="0" err="1" smtClean="0">
                <a:solidFill>
                  <a:srgbClr val="0033CC"/>
                </a:solidFill>
                <a:latin typeface="Courier"/>
                <a:cs typeface="Courier"/>
              </a:rPr>
              <a:t>sendAlert</a:t>
            </a:r>
            <a:r>
              <a:rPr lang="en-US" sz="2000" dirty="0" smtClean="0">
                <a:solidFill>
                  <a:srgbClr val="0033CC"/>
                </a:solidFill>
                <a:latin typeface="Courier"/>
                <a:cs typeface="Courier"/>
              </a:rPr>
              <a:t>(</a:t>
            </a:r>
            <a:r>
              <a:rPr lang="en-US" sz="2000" dirty="0" err="1">
                <a:solidFill>
                  <a:srgbClr val="0033CC"/>
                </a:solidFill>
                <a:latin typeface="Courier"/>
                <a:cs typeface="Courier"/>
              </a:rPr>
              <a:t>Real_IRA</a:t>
            </a:r>
            <a:r>
              <a:rPr lang="en-US" sz="2000" dirty="0" smtClean="0">
                <a:solidFill>
                  <a:srgbClr val="0033CC"/>
                </a:solidFill>
                <a:latin typeface="Courier"/>
                <a:cs typeface="Courier"/>
              </a:rPr>
              <a:t>, people[i].name);</a:t>
            </a:r>
          </a:p>
          <a:p>
            <a:pPr>
              <a:buNone/>
            </a:pPr>
            <a:r>
              <a:rPr lang="en-US" sz="2000" dirty="0" smtClean="0">
                <a:solidFill>
                  <a:srgbClr val="0033CC"/>
                </a:solidFill>
                <a:latin typeface="Courier"/>
                <a:cs typeface="Courier"/>
              </a:rPr>
              <a:t>               return TRUE;</a:t>
            </a:r>
          </a:p>
          <a:p>
            <a:pPr>
              <a:buNone/>
            </a:pPr>
            <a:r>
              <a:rPr lang="en-US" sz="2000" dirty="0" smtClean="0">
                <a:solidFill>
                  <a:srgbClr val="0033CC"/>
                </a:solidFill>
                <a:latin typeface="Courier"/>
                <a:cs typeface="Courier"/>
              </a:rPr>
              <a:t>				  }</a:t>
            </a:r>
          </a:p>
          <a:p>
            <a:pPr>
              <a:buNone/>
            </a:pPr>
            <a:r>
              <a:rPr lang="en-US" sz="2000" dirty="0" smtClean="0">
                <a:solidFill>
                  <a:srgbClr val="0033CC"/>
                </a:solidFill>
                <a:latin typeface="Courier"/>
                <a:cs typeface="Courier"/>
              </a:rPr>
              <a:t> 		    case </a:t>
            </a:r>
            <a:r>
              <a:rPr lang="en-US" sz="2000" dirty="0" err="1" smtClean="0">
                <a:solidFill>
                  <a:srgbClr val="0033CC"/>
                </a:solidFill>
                <a:latin typeface="Courier"/>
                <a:cs typeface="Courier"/>
              </a:rPr>
              <a:t>Ulster_Volunteer_Force</a:t>
            </a:r>
            <a:r>
              <a:rPr lang="en-US" sz="2000" dirty="0" smtClean="0">
                <a:solidFill>
                  <a:srgbClr val="0033CC"/>
                </a:solidFill>
                <a:latin typeface="Courier"/>
                <a:cs typeface="Courier"/>
              </a:rPr>
              <a:t>: {</a:t>
            </a:r>
          </a:p>
          <a:p>
            <a:pPr>
              <a:buNone/>
            </a:pPr>
            <a:r>
              <a:rPr lang="en-US" sz="2000" dirty="0" smtClean="0">
                <a:solidFill>
                  <a:srgbClr val="0033CC"/>
                </a:solidFill>
                <a:latin typeface="Courier"/>
                <a:cs typeface="Courier"/>
              </a:rPr>
              <a:t>               </a:t>
            </a:r>
            <a:r>
              <a:rPr lang="en-US" sz="2000" dirty="0" err="1" smtClean="0">
                <a:solidFill>
                  <a:srgbClr val="0033CC"/>
                </a:solidFill>
                <a:latin typeface="Courier"/>
                <a:cs typeface="Courier"/>
              </a:rPr>
              <a:t>sendAlert</a:t>
            </a:r>
            <a:r>
              <a:rPr lang="en-US" sz="2000" dirty="0" smtClean="0">
                <a:solidFill>
                  <a:srgbClr val="0033CC"/>
                </a:solidFill>
                <a:latin typeface="Courier"/>
                <a:cs typeface="Courier"/>
              </a:rPr>
              <a:t>(UVF, people[i].name);</a:t>
            </a:r>
          </a:p>
          <a:p>
            <a:pPr>
              <a:buNone/>
            </a:pPr>
            <a:r>
              <a:rPr lang="en-US" sz="2000" dirty="0" smtClean="0">
                <a:solidFill>
                  <a:srgbClr val="0033CC"/>
                </a:solidFill>
                <a:latin typeface="Courier"/>
                <a:cs typeface="Courier"/>
              </a:rPr>
              <a:t>               return TRUE;</a:t>
            </a:r>
          </a:p>
          <a:p>
            <a:pPr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				  }            </a:t>
            </a:r>
          </a:p>
          <a:p>
            <a:pPr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			    }</a:t>
            </a:r>
          </a:p>
          <a:p>
            <a:pPr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        }</a:t>
            </a:r>
          </a:p>
          <a:p>
            <a:pPr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	 return FALSE;</a:t>
            </a:r>
          </a:p>
          <a:p>
            <a:pPr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200" y="6400800"/>
            <a:ext cx="28488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Remove Control Flag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95300" y="152400"/>
            <a:ext cx="8153400" cy="533400"/>
          </a:xfrm>
        </p:spPr>
        <p:txBody>
          <a:bodyPr>
            <a:noAutofit/>
          </a:bodyPr>
          <a:lstStyle/>
          <a:p>
            <a:pPr eaLnBrk="1" hangingPunct="1"/>
            <a:r>
              <a:rPr lang="en-US" sz="3600" dirty="0" smtClean="0"/>
              <a:t>Replace Conditional with Polymorphism</a:t>
            </a:r>
            <a:endParaRPr lang="en-US" sz="3600" i="1" dirty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762000"/>
            <a:ext cx="8763000" cy="5715000"/>
          </a:xfrm>
        </p:spPr>
        <p:txBody>
          <a:bodyPr/>
          <a:lstStyle/>
          <a:p>
            <a:pPr eaLnBrk="1" hangingPunct="1"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class </a:t>
            </a:r>
            <a:r>
              <a:rPr lang="en-US" sz="2000" dirty="0" err="1" smtClean="0">
                <a:solidFill>
                  <a:srgbClr val="000090"/>
                </a:solidFill>
                <a:latin typeface="Courier New" charset="0"/>
              </a:rPr>
              <a:t>Real_IRA</a:t>
            </a: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...</a:t>
            </a: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  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  void </a:t>
            </a: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inTerroristLists(string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 name) </a:t>
            </a: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{</a:t>
            </a: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        </a:t>
            </a: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sendAlert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(</a:t>
            </a: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Real_IRA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, name) </a:t>
            </a: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			 </a:t>
            </a: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return TRUE;</a:t>
            </a: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    }</a:t>
            </a:r>
          </a:p>
          <a:p>
            <a:pPr eaLnBrk="1" hangingPunct="1">
              <a:buNone/>
            </a:pPr>
            <a:endParaRPr lang="en-US" sz="2000" dirty="0" smtClean="0">
              <a:solidFill>
                <a:srgbClr val="000090"/>
              </a:solidFill>
              <a:latin typeface="Courier New" charset="0"/>
            </a:endParaRP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class UVF...</a:t>
            </a: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    void </a:t>
            </a: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inTerroristLists(string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 name) </a:t>
            </a: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{</a:t>
            </a: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        </a:t>
            </a: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sendAlert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(UVF, name) </a:t>
            </a: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			 </a:t>
            </a: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return TRUE;    }</a:t>
            </a: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…</a:t>
            </a:r>
          </a:p>
          <a:p>
            <a:pPr eaLnBrk="1" hangingPunct="1">
              <a:buNone/>
            </a:pPr>
            <a:endParaRPr lang="en-US" sz="2000" dirty="0" smtClean="0">
              <a:solidFill>
                <a:srgbClr val="000090"/>
              </a:solidFill>
              <a:latin typeface="Courier New" charset="0"/>
            </a:endParaRP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class </a:t>
            </a:r>
            <a:r>
              <a:rPr lang="en-US" sz="2000" dirty="0" err="1" smtClean="0">
                <a:solidFill>
                  <a:srgbClr val="000090"/>
                </a:solidFill>
                <a:latin typeface="Courier New" charset="0"/>
              </a:rPr>
              <a:t>TerroristType</a:t>
            </a: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...</a:t>
            </a: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    abstract 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void </a:t>
            </a: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inTerroristLists(string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 name)</a:t>
            </a: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;</a:t>
            </a:r>
          </a:p>
        </p:txBody>
      </p:sp>
      <p:sp>
        <p:nvSpPr>
          <p:cNvPr id="5" name="Left Arrow Callout 4"/>
          <p:cNvSpPr/>
          <p:nvPr/>
        </p:nvSpPr>
        <p:spPr bwMode="auto">
          <a:xfrm>
            <a:off x="4572000" y="4572000"/>
            <a:ext cx="3657600" cy="914400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5309"/>
            </a:avLst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b="1" dirty="0" smtClean="0">
                <a:latin typeface="+mj-lt"/>
              </a:rPr>
              <a:t>Declare </a:t>
            </a:r>
            <a:r>
              <a:rPr lang="en-US" b="1" dirty="0" err="1" smtClean="0">
                <a:latin typeface="+mj-lt"/>
              </a:rPr>
              <a:t>superclass</a:t>
            </a:r>
            <a:r>
              <a:rPr lang="en-US" b="1" dirty="0" smtClean="0">
                <a:latin typeface="+mj-lt"/>
              </a:rPr>
              <a:t> method abstract</a:t>
            </a:r>
            <a:endParaRPr lang="en-US" b="1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" y="6400800"/>
            <a:ext cx="52132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Replace Conditional with Polymorphism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Recall: Basic </a:t>
            </a:r>
            <a:r>
              <a:rPr lang="en-US" dirty="0"/>
              <a:t>Rule of Refactoring</a:t>
            </a:r>
          </a:p>
        </p:txBody>
      </p:sp>
      <p:sp>
        <p:nvSpPr>
          <p:cNvPr id="23555" name="Rectangle 5"/>
          <p:cNvSpPr>
            <a:spLocks noGrp="1" noChangeArrowheads="1"/>
          </p:cNvSpPr>
          <p:nvPr>
            <p:ph idx="1"/>
          </p:nvPr>
        </p:nvSpPr>
        <p:spPr>
          <a:xfrm>
            <a:off x="685800" y="1447800"/>
            <a:ext cx="8153400" cy="5181600"/>
          </a:xfrm>
        </p:spPr>
        <p:txBody>
          <a:bodyPr/>
          <a:lstStyle/>
          <a:p>
            <a:pPr eaLnBrk="1" hangingPunct="1"/>
            <a:r>
              <a:rPr lang="en-US" sz="2800" dirty="0" err="1" smtClean="0"/>
              <a:t>Refactor</a:t>
            </a:r>
            <a:r>
              <a:rPr lang="en-US" sz="2800" dirty="0" smtClean="0"/>
              <a:t> </a:t>
            </a:r>
            <a:r>
              <a:rPr lang="en-US" sz="2800" dirty="0"/>
              <a:t>the</a:t>
            </a:r>
            <a:r>
              <a:rPr lang="en-US" sz="2800" dirty="0" smtClean="0"/>
              <a:t> “low </a:t>
            </a:r>
            <a:r>
              <a:rPr lang="en-US" sz="2800" dirty="0"/>
              <a:t>hanging </a:t>
            </a:r>
            <a:r>
              <a:rPr lang="en-US" sz="2800" dirty="0" smtClean="0"/>
              <a:t>fruit”</a:t>
            </a:r>
            <a:endParaRPr lang="en-US" sz="2000" dirty="0" smtClean="0">
              <a:solidFill>
                <a:srgbClr val="800000"/>
              </a:solidFill>
            </a:endParaRPr>
          </a:p>
          <a:p>
            <a:pPr lvl="1" eaLnBrk="1" hangingPunct="1"/>
            <a:r>
              <a:rPr lang="en-US" dirty="0" smtClean="0"/>
              <a:t>G</a:t>
            </a:r>
            <a:r>
              <a:rPr lang="en-US" sz="2400" dirty="0" smtClean="0"/>
              <a:t>ets </a:t>
            </a:r>
            <a:r>
              <a:rPr lang="en-US" sz="2400" dirty="0"/>
              <a:t>you</a:t>
            </a:r>
            <a:r>
              <a:rPr lang="en-US" sz="2400" dirty="0" smtClean="0"/>
              <a:t> the most </a:t>
            </a:r>
            <a:r>
              <a:rPr lang="en-US" sz="2400" dirty="0"/>
              <a:t>value</a:t>
            </a:r>
            <a:r>
              <a:rPr lang="en-US" sz="2400" dirty="0" smtClean="0"/>
              <a:t> </a:t>
            </a:r>
            <a:br>
              <a:rPr lang="en-US" sz="2400" dirty="0" smtClean="0"/>
            </a:br>
            <a:r>
              <a:rPr lang="en-US" sz="2400" dirty="0" smtClean="0"/>
              <a:t>for </a:t>
            </a:r>
            <a:r>
              <a:rPr lang="en-US" sz="2400" dirty="0"/>
              <a:t>the least </a:t>
            </a:r>
            <a:r>
              <a:rPr lang="en-US" sz="2400" dirty="0" smtClean="0"/>
              <a:t>investment</a:t>
            </a:r>
            <a:br>
              <a:rPr lang="en-US" sz="2400" dirty="0" smtClean="0"/>
            </a:br>
            <a:endParaRPr lang="en-US" sz="2400" dirty="0" smtClean="0"/>
          </a:p>
          <a:p>
            <a:pPr eaLnBrk="1" hangingPunct="1"/>
            <a:r>
              <a:rPr lang="en-US" sz="2800" dirty="0" smtClean="0"/>
              <a:t>Consider it </a:t>
            </a:r>
            <a:br>
              <a:rPr lang="en-US" sz="2800" dirty="0" smtClean="0"/>
            </a:br>
            <a:r>
              <a:rPr lang="en-US" sz="2800" dirty="0" smtClean="0"/>
              <a:t>Algebra for Software code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sz="2800" dirty="0" smtClean="0"/>
              <a:t>Pretty low to the ground is –</a:t>
            </a:r>
            <a:br>
              <a:rPr lang="en-US" sz="2800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i="1" dirty="0" smtClean="0"/>
              <a:t>Simplifying Conditionals!</a:t>
            </a:r>
            <a:endParaRPr lang="en-US" sz="2800" i="1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20516" y="1752600"/>
            <a:ext cx="2166284" cy="14478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dirty="0" smtClean="0"/>
              <a:t>Simplifying Conditionals</a:t>
            </a:r>
            <a:endParaRPr lang="da-DK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762000"/>
            <a:ext cx="8763000" cy="54864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dirty="0" smtClean="0"/>
              <a:t>Conditional logic can get tricky and </a:t>
            </a:r>
            <a:br>
              <a:rPr lang="en-US" sz="2800" dirty="0" smtClean="0"/>
            </a:br>
            <a:r>
              <a:rPr lang="en-US" sz="2800" dirty="0" err="1" smtClean="0"/>
              <a:t>refactorings</a:t>
            </a:r>
            <a:r>
              <a:rPr lang="en-US" sz="2800" dirty="0" smtClean="0"/>
              <a:t> can be used to simplify it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Some Bad Code Smells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Long Method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Switch Statements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Temporary Field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457200" y="3505200"/>
            <a:ext cx="8534400" cy="292821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2" anchor="t" anchorCtr="0" compatLnSpc="1">
            <a:prstTxWarp prst="textNoShape">
              <a:avLst/>
            </a:prstTxWarp>
          </a:bodyPr>
          <a:lstStyle/>
          <a:p>
            <a:pPr marL="457200" lvl="0" indent="-457200" eaLnBrk="1">
              <a:spcBef>
                <a:spcPct val="20000"/>
              </a:spcBef>
              <a:buClr>
                <a:srgbClr val="CC0000"/>
              </a:buClr>
              <a:buSzPct val="70000"/>
              <a:buFont typeface="+mj-lt"/>
              <a:buAutoNum type="arabicPeriod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b="1" kern="0" dirty="0" smtClean="0">
                <a:solidFill>
                  <a:srgbClr val="FF0000"/>
                </a:solidFill>
              </a:rPr>
              <a:t>Decompose Conditional</a:t>
            </a:r>
          </a:p>
          <a:p>
            <a:pPr marL="457200" lvl="0" indent="-457200" eaLnBrk="1">
              <a:spcBef>
                <a:spcPct val="20000"/>
              </a:spcBef>
              <a:buClr>
                <a:srgbClr val="CC0000"/>
              </a:buClr>
              <a:buSzPct val="70000"/>
              <a:buFont typeface="+mj-lt"/>
              <a:buAutoNum type="arabicPeriod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b="1" kern="0" dirty="0" smtClean="0">
                <a:solidFill>
                  <a:srgbClr val="FF0000"/>
                </a:solidFill>
              </a:rPr>
              <a:t>Consolidate Conditional Expression</a:t>
            </a:r>
          </a:p>
          <a:p>
            <a:pPr marL="457200" lvl="0" indent="-457200" eaLnBrk="1">
              <a:spcBef>
                <a:spcPct val="20000"/>
              </a:spcBef>
              <a:buClr>
                <a:srgbClr val="CC0000"/>
              </a:buClr>
              <a:buSzPct val="70000"/>
              <a:buFont typeface="+mj-lt"/>
              <a:buAutoNum type="arabicPeriod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b="1" kern="0" dirty="0" smtClean="0">
                <a:solidFill>
                  <a:srgbClr val="FF0000"/>
                </a:solidFill>
              </a:rPr>
              <a:t>Consolidate Duplicate Conditional Fragments</a:t>
            </a:r>
          </a:p>
          <a:p>
            <a:pPr marL="457200" lvl="0" indent="-457200" eaLnBrk="1">
              <a:spcBef>
                <a:spcPct val="20000"/>
              </a:spcBef>
              <a:buClr>
                <a:srgbClr val="CC0000"/>
              </a:buClr>
              <a:buSzPct val="70000"/>
              <a:buFont typeface="+mj-lt"/>
              <a:buAutoNum type="arabicPeriod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b="1" kern="0" dirty="0" smtClean="0">
                <a:solidFill>
                  <a:srgbClr val="FF0000"/>
                </a:solidFill>
              </a:rPr>
              <a:t>Remove Control Flag</a:t>
            </a:r>
            <a:r>
              <a:rPr lang="en-US" b="1" kern="0" dirty="0" smtClean="0">
                <a:solidFill>
                  <a:schemeClr val="tx1"/>
                </a:solidFill>
              </a:rPr>
              <a:t/>
            </a:r>
            <a:br>
              <a:rPr lang="en-US" b="1" kern="0" dirty="0" smtClean="0">
                <a:solidFill>
                  <a:schemeClr val="tx1"/>
                </a:solidFill>
              </a:rPr>
            </a:br>
            <a:endParaRPr lang="en-US" b="1" kern="0" dirty="0" smtClean="0">
              <a:solidFill>
                <a:schemeClr val="tx1"/>
              </a:solidFill>
            </a:endParaRPr>
          </a:p>
          <a:p>
            <a:pPr marL="457200" lvl="0" indent="-457200" eaLnBrk="1">
              <a:spcBef>
                <a:spcPct val="20000"/>
              </a:spcBef>
              <a:buClr>
                <a:srgbClr val="CC0000"/>
              </a:buClr>
              <a:buSzPct val="70000"/>
              <a:buFont typeface="+mj-lt"/>
              <a:buAutoNum type="arabicPeriod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b="1" kern="0" dirty="0" smtClean="0">
                <a:solidFill>
                  <a:schemeClr val="tx1"/>
                </a:solidFill>
              </a:rPr>
              <a:t>Replace Nested Conditional with Guard Clauses</a:t>
            </a:r>
          </a:p>
          <a:p>
            <a:pPr marL="457200" lvl="0" indent="-457200" eaLnBrk="1">
              <a:spcBef>
                <a:spcPct val="20000"/>
              </a:spcBef>
              <a:buClr>
                <a:srgbClr val="CC0000"/>
              </a:buClr>
              <a:buSzPct val="70000"/>
              <a:buFont typeface="+mj-lt"/>
              <a:buAutoNum type="arabicPeriod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b="1" kern="0" dirty="0" smtClean="0">
                <a:solidFill>
                  <a:srgbClr val="FF0000"/>
                </a:solidFill>
              </a:rPr>
              <a:t>Replace Conditional with Polymorphism</a:t>
            </a:r>
          </a:p>
          <a:p>
            <a:pPr marL="457200" lvl="0" indent="-457200" eaLnBrk="1">
              <a:spcBef>
                <a:spcPct val="20000"/>
              </a:spcBef>
              <a:buClr>
                <a:srgbClr val="CC0000"/>
              </a:buClr>
              <a:buSzPct val="70000"/>
              <a:buFont typeface="+mj-lt"/>
              <a:buAutoNum type="arabicPeriod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b="1" kern="0" dirty="0" smtClean="0">
                <a:solidFill>
                  <a:schemeClr val="tx1"/>
                </a:solidFill>
              </a:rPr>
              <a:t>Introduce Null Object</a:t>
            </a:r>
          </a:p>
          <a:p>
            <a:pPr marL="457200" lvl="0" indent="-457200" eaLnBrk="1">
              <a:spcBef>
                <a:spcPct val="20000"/>
              </a:spcBef>
              <a:buClr>
                <a:srgbClr val="CC0000"/>
              </a:buClr>
              <a:buSzPct val="70000"/>
              <a:buFont typeface="+mj-lt"/>
              <a:buAutoNum type="arabicPeriod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b="1" kern="0" dirty="0" smtClean="0">
                <a:solidFill>
                  <a:schemeClr val="tx1"/>
                </a:solidFill>
              </a:rPr>
              <a:t>Introduce Assertion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133600" y="6015335"/>
            <a:ext cx="38068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We’ll discuss the ones in </a:t>
            </a:r>
            <a:r>
              <a:rPr lang="en-US" dirty="0" smtClean="0">
                <a:solidFill>
                  <a:srgbClr val="FF0000"/>
                </a:solidFill>
              </a:rPr>
              <a:t>red</a:t>
            </a:r>
            <a:r>
              <a:rPr lang="en-US" dirty="0" smtClean="0"/>
              <a:t>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991600" cy="5334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Decompose Conditional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8763000" cy="56388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Situation:</a:t>
            </a:r>
            <a:r>
              <a:rPr lang="en-US" dirty="0" smtClean="0"/>
              <a:t> You have a complicated conditional (if-then-else) statement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</a:t>
            </a:r>
            <a:r>
              <a:rPr lang="en-US" dirty="0" smtClean="0"/>
              <a:t> Extract methods from the condition, and then the “then”, and “else” parts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200" y="3616642"/>
            <a:ext cx="8991599" cy="841256"/>
          </a:xfrm>
          <a:prstGeom prst="rect">
            <a:avLst/>
          </a:prstGeom>
          <a:solidFill>
            <a:srgbClr val="00009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if (</a:t>
            </a:r>
            <a:r>
              <a:rPr lang="en-US" sz="2000" b="1" dirty="0" err="1" smtClean="0">
                <a:latin typeface="Courier New" charset="0"/>
              </a:rPr>
              <a:t>date.before</a:t>
            </a:r>
            <a:r>
              <a:rPr lang="en-US" sz="2000" b="1" dirty="0" smtClean="0">
                <a:latin typeface="Courier New" charset="0"/>
              </a:rPr>
              <a:t> (SUMMER_START) || </a:t>
            </a:r>
            <a:r>
              <a:rPr lang="en-US" sz="2000" b="1" dirty="0" err="1" smtClean="0">
                <a:latin typeface="Courier New" charset="0"/>
              </a:rPr>
              <a:t>date.after(SUMMER_END</a:t>
            </a:r>
            <a:r>
              <a:rPr lang="en-US" sz="2000" b="1" dirty="0" smtClean="0">
                <a:latin typeface="Courier New" charset="0"/>
              </a:rPr>
              <a:t>))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  charge = quantity * _</a:t>
            </a:r>
            <a:r>
              <a:rPr lang="en-US" sz="2000" b="1" dirty="0" err="1" smtClean="0">
                <a:latin typeface="Courier New" charset="0"/>
              </a:rPr>
              <a:t>winterRate</a:t>
            </a:r>
            <a:r>
              <a:rPr lang="en-US" sz="2000" b="1" dirty="0" smtClean="0">
                <a:latin typeface="Courier New" charset="0"/>
              </a:rPr>
              <a:t> + _</a:t>
            </a:r>
            <a:r>
              <a:rPr lang="en-US" sz="2000" b="1" dirty="0" err="1" smtClean="0">
                <a:latin typeface="Courier New" charset="0"/>
              </a:rPr>
              <a:t>winterServiceCharge</a:t>
            </a:r>
            <a:r>
              <a:rPr lang="en-US" sz="2000" b="1" dirty="0" smtClean="0">
                <a:latin typeface="Courier New" charset="0"/>
              </a:rPr>
              <a:t>;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else charge = quantity * _</a:t>
            </a:r>
            <a:r>
              <a:rPr lang="en-US" sz="2000" b="1" dirty="0" err="1" smtClean="0">
                <a:latin typeface="Courier New" charset="0"/>
              </a:rPr>
              <a:t>summerRate</a:t>
            </a:r>
            <a:r>
              <a:rPr lang="en-US" sz="2000" b="1" dirty="0" smtClean="0">
                <a:latin typeface="Courier New" charset="0"/>
              </a:rPr>
              <a:t>;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990600" y="4689157"/>
            <a:ext cx="7239000" cy="1330643"/>
            <a:chOff x="228600" y="4349115"/>
            <a:chExt cx="8610600" cy="1330643"/>
          </a:xfrm>
        </p:grpSpPr>
        <p:sp>
          <p:nvSpPr>
            <p:cNvPr id="6" name="TextBox 5"/>
            <p:cNvSpPr txBox="1"/>
            <p:nvPr/>
          </p:nvSpPr>
          <p:spPr>
            <a:xfrm>
              <a:off x="228600" y="4838502"/>
              <a:ext cx="8610600" cy="841256"/>
            </a:xfrm>
            <a:prstGeom prst="rect">
              <a:avLst/>
            </a:prstGeom>
            <a:solidFill>
              <a:srgbClr val="333333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>
                <a:lnSpc>
                  <a:spcPct val="80000"/>
                </a:lnSpc>
                <a:buNone/>
              </a:pPr>
              <a:r>
                <a:rPr lang="en-US" sz="2000" b="1" dirty="0" smtClean="0">
                  <a:latin typeface="Courier New" charset="0"/>
                </a:rPr>
                <a:t>if (</a:t>
              </a:r>
              <a:r>
                <a:rPr lang="en-US" sz="2000" b="1" dirty="0" err="1" smtClean="0">
                  <a:latin typeface="Courier New" charset="0"/>
                </a:rPr>
                <a:t>notSummer(date</a:t>
              </a:r>
              <a:r>
                <a:rPr lang="en-US" sz="2000" b="1" dirty="0" smtClean="0">
                  <a:latin typeface="Courier New" charset="0"/>
                </a:rPr>
                <a:t>))</a:t>
              </a:r>
            </a:p>
            <a:p>
              <a:pPr>
                <a:lnSpc>
                  <a:spcPct val="80000"/>
                </a:lnSpc>
                <a:buNone/>
              </a:pPr>
              <a:r>
                <a:rPr lang="en-US" sz="2000" b="1" dirty="0" smtClean="0">
                  <a:latin typeface="Courier New" charset="0"/>
                </a:rPr>
                <a:t>    charge = </a:t>
              </a:r>
              <a:r>
                <a:rPr lang="en-US" sz="2000" b="1" dirty="0" err="1" smtClean="0">
                  <a:latin typeface="Courier New" charset="0"/>
                </a:rPr>
                <a:t>winterCharge(quantity</a:t>
              </a:r>
              <a:r>
                <a:rPr lang="en-US" sz="2000" b="1" dirty="0" smtClean="0">
                  <a:latin typeface="Courier New" charset="0"/>
                </a:rPr>
                <a:t>);</a:t>
              </a:r>
            </a:p>
            <a:p>
              <a:pPr>
                <a:lnSpc>
                  <a:spcPct val="80000"/>
                </a:lnSpc>
                <a:buNone/>
              </a:pPr>
              <a:r>
                <a:rPr lang="en-US" sz="2000" b="1" dirty="0" smtClean="0">
                  <a:latin typeface="Courier New" charset="0"/>
                </a:rPr>
                <a:t>else charge = </a:t>
              </a:r>
              <a:r>
                <a:rPr lang="en-US" sz="2000" b="1" dirty="0" err="1" smtClean="0">
                  <a:latin typeface="Courier New" charset="0"/>
                </a:rPr>
                <a:t>summerCharge</a:t>
              </a:r>
              <a:r>
                <a:rPr lang="en-US" sz="2000" b="1" dirty="0" smtClean="0">
                  <a:latin typeface="Courier New" charset="0"/>
                </a:rPr>
                <a:t> (quantity);</a:t>
              </a:r>
            </a:p>
          </p:txBody>
        </p:sp>
        <p:sp>
          <p:nvSpPr>
            <p:cNvPr id="7" name="Down Arrow 6"/>
            <p:cNvSpPr/>
            <p:nvPr/>
          </p:nvSpPr>
          <p:spPr bwMode="auto">
            <a:xfrm>
              <a:off x="4191000" y="4349115"/>
              <a:ext cx="762000" cy="381000"/>
            </a:xfrm>
            <a:prstGeom prst="downArrow">
              <a:avLst/>
            </a:prstGeom>
            <a:solidFill>
              <a:srgbClr val="3333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76200" y="6400800"/>
            <a:ext cx="3164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Decompose Conditional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/>
              <a:t>Decompose </a:t>
            </a:r>
            <a:r>
              <a:rPr lang="en-US" dirty="0" smtClean="0"/>
              <a:t>Conditional: Motivation</a:t>
            </a:r>
            <a:endParaRPr lang="en-US" dirty="0"/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90600"/>
            <a:ext cx="8458200" cy="5486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 smtClean="0"/>
              <a:t>The code (both the </a:t>
            </a:r>
            <a:r>
              <a:rPr lang="en-US" dirty="0"/>
              <a:t>condition checks and</a:t>
            </a:r>
            <a:r>
              <a:rPr lang="en-US" dirty="0" smtClean="0"/>
              <a:t> the actions) </a:t>
            </a:r>
            <a:r>
              <a:rPr lang="en-US" dirty="0"/>
              <a:t>tells</a:t>
            </a:r>
            <a:r>
              <a:rPr lang="en-US" dirty="0" smtClean="0"/>
              <a:t> us what happens, </a:t>
            </a:r>
            <a:r>
              <a:rPr lang="en-US" dirty="0"/>
              <a:t>but can easily </a:t>
            </a:r>
            <a:r>
              <a:rPr lang="en-US" dirty="0">
                <a:solidFill>
                  <a:srgbClr val="800000"/>
                </a:solidFill>
              </a:rPr>
              <a:t>obscure why it </a:t>
            </a:r>
            <a:r>
              <a:rPr lang="en-US" dirty="0" smtClean="0">
                <a:solidFill>
                  <a:srgbClr val="800000"/>
                </a:solidFill>
              </a:rPr>
              <a:t>happens</a:t>
            </a:r>
            <a:br>
              <a:rPr lang="en-US" dirty="0" smtClean="0">
                <a:solidFill>
                  <a:srgbClr val="800000"/>
                </a:solidFill>
              </a:rPr>
            </a:br>
            <a:endParaRPr lang="en-US" dirty="0" smtClean="0">
              <a:solidFill>
                <a:schemeClr val="folHlink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dirty="0" smtClean="0"/>
              <a:t>Want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r>
              <a:rPr lang="en-US" dirty="0">
                <a:solidFill>
                  <a:srgbClr val="800000"/>
                </a:solidFill>
              </a:rPr>
              <a:t>our intention</a:t>
            </a:r>
            <a:r>
              <a:rPr lang="en-US" dirty="0" smtClean="0">
                <a:solidFill>
                  <a:srgbClr val="800000"/>
                </a:solidFill>
              </a:rPr>
              <a:t> made clearer 	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Decompose </a:t>
            </a:r>
            <a:r>
              <a:rPr lang="en-US" dirty="0"/>
              <a:t>it and </a:t>
            </a:r>
            <a:r>
              <a:rPr lang="en-US" dirty="0" smtClean="0"/>
              <a:t>replace </a:t>
            </a:r>
            <a:r>
              <a:rPr lang="en-US" dirty="0"/>
              <a:t>chunks of code with a method calls named after the </a:t>
            </a:r>
            <a:r>
              <a:rPr lang="en-US" dirty="0" smtClean="0"/>
              <a:t>intention</a:t>
            </a:r>
            <a:br>
              <a:rPr lang="en-US" dirty="0" smtClean="0"/>
            </a:br>
            <a:endParaRPr lang="en-US" dirty="0" smtClean="0"/>
          </a:p>
          <a:p>
            <a:pPr eaLnBrk="1" hangingPunct="1">
              <a:lnSpc>
                <a:spcPct val="80000"/>
              </a:lnSpc>
            </a:pPr>
            <a:r>
              <a:rPr lang="en-US" dirty="0" smtClean="0"/>
              <a:t>Receive </a:t>
            </a:r>
            <a:r>
              <a:rPr lang="en-US" dirty="0"/>
              <a:t>further benefit by doing this for the conditional part and each of the </a:t>
            </a:r>
            <a:r>
              <a:rPr lang="en-US" dirty="0" smtClean="0"/>
              <a:t>alternatives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This way you </a:t>
            </a:r>
            <a:r>
              <a:rPr lang="en-US" dirty="0">
                <a:solidFill>
                  <a:srgbClr val="800000"/>
                </a:solidFill>
              </a:rPr>
              <a:t>highlight the condition </a:t>
            </a:r>
            <a:r>
              <a:rPr lang="en-US" dirty="0"/>
              <a:t>and make it </a:t>
            </a:r>
            <a:r>
              <a:rPr lang="en-US" dirty="0">
                <a:solidFill>
                  <a:srgbClr val="800000"/>
                </a:solidFill>
              </a:rPr>
              <a:t>clear what you are branching </a:t>
            </a:r>
            <a:r>
              <a:rPr lang="en-US" dirty="0" smtClean="0">
                <a:solidFill>
                  <a:srgbClr val="800000"/>
                </a:solidFill>
              </a:rPr>
              <a:t>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Also highlights </a:t>
            </a:r>
            <a:r>
              <a:rPr lang="en-US" dirty="0"/>
              <a:t>the reason for the </a:t>
            </a:r>
            <a:r>
              <a:rPr lang="en-US" dirty="0" smtClean="0"/>
              <a:t>branching</a:t>
            </a:r>
          </a:p>
          <a:p>
            <a:pPr lvl="1" eaLnBrk="1" hangingPunct="1">
              <a:lnSpc>
                <a:spcPct val="80000"/>
              </a:lnSpc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200" y="6400800"/>
            <a:ext cx="3164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Decompose Conditional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991600" cy="5334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Consolidate Conditional Expression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8763000" cy="56388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Situation:</a:t>
            </a:r>
            <a:r>
              <a:rPr lang="en-US" dirty="0" smtClean="0"/>
              <a:t> You have a sequence of conditional tests with the same result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</a:t>
            </a:r>
            <a:r>
              <a:rPr lang="en-US" dirty="0" smtClean="0"/>
              <a:t> Combine them into a single conditional expression and extract it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95400" y="3466902"/>
            <a:ext cx="6781800" cy="1333698"/>
          </a:xfrm>
          <a:prstGeom prst="rect">
            <a:avLst/>
          </a:prstGeom>
          <a:solidFill>
            <a:srgbClr val="00009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double </a:t>
            </a:r>
            <a:r>
              <a:rPr lang="en-US" sz="2000" b="1" dirty="0" err="1" smtClean="0">
                <a:latin typeface="Courier New" charset="0"/>
              </a:rPr>
              <a:t>disabilityAmount</a:t>
            </a:r>
            <a:r>
              <a:rPr lang="en-US" sz="2000" b="1" dirty="0" smtClean="0">
                <a:latin typeface="Courier New" charset="0"/>
              </a:rPr>
              <a:t>() {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    if (_seniority &lt; 2) return 0;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    if (_</a:t>
            </a:r>
            <a:r>
              <a:rPr lang="en-US" sz="2000" b="1" dirty="0" err="1" smtClean="0">
                <a:latin typeface="Courier New" charset="0"/>
              </a:rPr>
              <a:t>monthsDisabled</a:t>
            </a:r>
            <a:r>
              <a:rPr lang="en-US" sz="2000" b="1" dirty="0" smtClean="0">
                <a:latin typeface="Courier New" charset="0"/>
              </a:rPr>
              <a:t> &gt; 12) return 0;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    if (_</a:t>
            </a:r>
            <a:r>
              <a:rPr lang="en-US" sz="2000" b="1" dirty="0" err="1" smtClean="0">
                <a:latin typeface="Courier New" charset="0"/>
              </a:rPr>
              <a:t>isPartTime</a:t>
            </a:r>
            <a:r>
              <a:rPr lang="en-US" sz="2000" b="1" dirty="0" smtClean="0">
                <a:latin typeface="Courier New" charset="0"/>
              </a:rPr>
              <a:t>) return 0;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    // compute the disability amount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990600" y="4993957"/>
            <a:ext cx="7467600" cy="1330643"/>
            <a:chOff x="228600" y="4349115"/>
            <a:chExt cx="8882514" cy="1330643"/>
          </a:xfrm>
        </p:grpSpPr>
        <p:sp>
          <p:nvSpPr>
            <p:cNvPr id="6" name="TextBox 5"/>
            <p:cNvSpPr txBox="1"/>
            <p:nvPr/>
          </p:nvSpPr>
          <p:spPr>
            <a:xfrm>
              <a:off x="228600" y="4838502"/>
              <a:ext cx="8882514" cy="841256"/>
            </a:xfrm>
            <a:prstGeom prst="rect">
              <a:avLst/>
            </a:prstGeom>
            <a:solidFill>
              <a:srgbClr val="333333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>
                <a:lnSpc>
                  <a:spcPct val="80000"/>
                </a:lnSpc>
                <a:buNone/>
              </a:pPr>
              <a:r>
                <a:rPr lang="en-US" sz="2000" b="1" dirty="0" smtClean="0">
                  <a:latin typeface="Courier New" charset="0"/>
                </a:rPr>
                <a:t>double </a:t>
              </a:r>
              <a:r>
                <a:rPr lang="en-US" sz="2000" b="1" dirty="0" err="1" smtClean="0">
                  <a:latin typeface="Courier New" charset="0"/>
                </a:rPr>
                <a:t>disabilityAmount</a:t>
              </a:r>
              <a:r>
                <a:rPr lang="en-US" sz="2000" b="1" dirty="0" smtClean="0">
                  <a:latin typeface="Courier New" charset="0"/>
                </a:rPr>
                <a:t>() {</a:t>
              </a:r>
            </a:p>
            <a:p>
              <a:pPr>
                <a:lnSpc>
                  <a:spcPct val="80000"/>
                </a:lnSpc>
                <a:buNone/>
              </a:pPr>
              <a:r>
                <a:rPr lang="en-US" sz="2000" b="1" dirty="0" smtClean="0">
                  <a:latin typeface="Courier New" charset="0"/>
                </a:rPr>
                <a:t>    if (</a:t>
              </a:r>
              <a:r>
                <a:rPr lang="en-US" sz="2000" b="1" dirty="0" err="1" smtClean="0">
                  <a:latin typeface="Courier New" charset="0"/>
                </a:rPr>
                <a:t>isNotEligibleForDisability</a:t>
              </a:r>
              <a:r>
                <a:rPr lang="en-US" sz="2000" b="1" dirty="0" smtClean="0">
                  <a:latin typeface="Courier New" charset="0"/>
                </a:rPr>
                <a:t>()) return 0;</a:t>
              </a:r>
            </a:p>
            <a:p>
              <a:pPr>
                <a:lnSpc>
                  <a:spcPct val="80000"/>
                </a:lnSpc>
                <a:buNone/>
              </a:pPr>
              <a:r>
                <a:rPr lang="en-US" sz="2000" b="1" dirty="0" smtClean="0">
                  <a:latin typeface="Courier New" charset="0"/>
                </a:rPr>
                <a:t>    // compute the disability amount</a:t>
              </a:r>
            </a:p>
          </p:txBody>
        </p:sp>
        <p:sp>
          <p:nvSpPr>
            <p:cNvPr id="7" name="Down Arrow 6"/>
            <p:cNvSpPr/>
            <p:nvPr/>
          </p:nvSpPr>
          <p:spPr bwMode="auto">
            <a:xfrm>
              <a:off x="4191000" y="4349115"/>
              <a:ext cx="762000" cy="381000"/>
            </a:xfrm>
            <a:prstGeom prst="downArrow">
              <a:avLst/>
            </a:prstGeom>
            <a:solidFill>
              <a:srgbClr val="3333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76200" y="6400800"/>
            <a:ext cx="46249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Consolidate Conditional Expression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8991600" cy="533400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/>
              <a:t>Consolidate Duplicate Conditional Fragments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763000" cy="54102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Situation:</a:t>
            </a:r>
            <a:r>
              <a:rPr lang="en-US" dirty="0" smtClean="0"/>
              <a:t> The same fragment of code is in all branches of a conditional expression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 </a:t>
            </a:r>
            <a:r>
              <a:rPr lang="en-US" dirty="0" smtClean="0"/>
              <a:t>Move it outside of the expression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200" y="3566438"/>
            <a:ext cx="4191000" cy="2072362"/>
          </a:xfrm>
          <a:prstGeom prst="rect">
            <a:avLst/>
          </a:prstGeom>
          <a:solidFill>
            <a:srgbClr val="00009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if (</a:t>
            </a:r>
            <a:r>
              <a:rPr lang="en-US" sz="2000" b="1" dirty="0" err="1" smtClean="0">
                <a:latin typeface="Courier New" charset="0"/>
              </a:rPr>
              <a:t>isSpecialDeal</a:t>
            </a:r>
            <a:r>
              <a:rPr lang="en-US" sz="2000" b="1" dirty="0" smtClean="0">
                <a:latin typeface="Courier New" charset="0"/>
              </a:rPr>
              <a:t>()) {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    total = price * 0.95;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    send();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    }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else {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    total = price * 0.98;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    send();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    }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4343401" y="4000302"/>
            <a:ext cx="4724399" cy="1333698"/>
            <a:chOff x="4343401" y="3909536"/>
            <a:chExt cx="4724399" cy="1333698"/>
          </a:xfrm>
        </p:grpSpPr>
        <p:sp>
          <p:nvSpPr>
            <p:cNvPr id="6" name="TextBox 5"/>
            <p:cNvSpPr txBox="1"/>
            <p:nvPr/>
          </p:nvSpPr>
          <p:spPr>
            <a:xfrm>
              <a:off x="4724400" y="3909536"/>
              <a:ext cx="4343400" cy="1333698"/>
            </a:xfrm>
            <a:prstGeom prst="rect">
              <a:avLst/>
            </a:prstGeom>
            <a:solidFill>
              <a:srgbClr val="333333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>
                <a:lnSpc>
                  <a:spcPct val="80000"/>
                </a:lnSpc>
                <a:buNone/>
              </a:pPr>
              <a:r>
                <a:rPr lang="en-US" sz="2000" b="1" dirty="0" smtClean="0">
                  <a:latin typeface="Courier New" charset="0"/>
                </a:rPr>
                <a:t>if (</a:t>
              </a:r>
              <a:r>
                <a:rPr lang="en-US" sz="2000" b="1" dirty="0" err="1" smtClean="0">
                  <a:latin typeface="Courier New" charset="0"/>
                </a:rPr>
                <a:t>isSpecialDeal</a:t>
              </a:r>
              <a:r>
                <a:rPr lang="en-US" sz="2000" b="1" dirty="0" smtClean="0">
                  <a:latin typeface="Courier New" charset="0"/>
                </a:rPr>
                <a:t>())</a:t>
              </a:r>
            </a:p>
            <a:p>
              <a:pPr>
                <a:lnSpc>
                  <a:spcPct val="80000"/>
                </a:lnSpc>
                <a:buNone/>
              </a:pPr>
              <a:r>
                <a:rPr lang="en-US" sz="2000" b="1" dirty="0" smtClean="0">
                  <a:latin typeface="Courier New" charset="0"/>
                </a:rPr>
                <a:t>	total = price * 0.95;</a:t>
              </a:r>
            </a:p>
            <a:p>
              <a:pPr>
                <a:lnSpc>
                  <a:spcPct val="80000"/>
                </a:lnSpc>
                <a:buNone/>
              </a:pPr>
              <a:r>
                <a:rPr lang="en-US" sz="2000" b="1" dirty="0" smtClean="0">
                  <a:latin typeface="Courier New" charset="0"/>
                </a:rPr>
                <a:t>else</a:t>
              </a:r>
            </a:p>
            <a:p>
              <a:pPr>
                <a:lnSpc>
                  <a:spcPct val="80000"/>
                </a:lnSpc>
                <a:buNone/>
              </a:pPr>
              <a:r>
                <a:rPr lang="en-US" sz="2000" b="1" dirty="0" smtClean="0">
                  <a:latin typeface="Courier New" charset="0"/>
                </a:rPr>
                <a:t>	total = price * 0.98;</a:t>
              </a:r>
            </a:p>
            <a:p>
              <a:pPr>
                <a:lnSpc>
                  <a:spcPct val="80000"/>
                </a:lnSpc>
                <a:buNone/>
              </a:pPr>
              <a:r>
                <a:rPr lang="en-US" sz="2000" b="1" dirty="0" smtClean="0">
                  <a:latin typeface="Courier New" charset="0"/>
                </a:rPr>
                <a:t>send();</a:t>
              </a:r>
            </a:p>
          </p:txBody>
        </p:sp>
        <p:sp>
          <p:nvSpPr>
            <p:cNvPr id="7" name="Down Arrow 6"/>
            <p:cNvSpPr/>
            <p:nvPr/>
          </p:nvSpPr>
          <p:spPr bwMode="auto">
            <a:xfrm rot="16200000">
              <a:off x="4213591" y="4344146"/>
              <a:ext cx="640619" cy="381000"/>
            </a:xfrm>
            <a:prstGeom prst="downArrow">
              <a:avLst/>
            </a:prstGeom>
            <a:solidFill>
              <a:srgbClr val="3333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76200" y="6400800"/>
            <a:ext cx="58272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Consolidate Duplicate Conditional Fragments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991600" cy="5334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Remove Control Flag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763000" cy="54102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Situation:</a:t>
            </a:r>
            <a:r>
              <a:rPr lang="en-US" dirty="0" smtClean="0"/>
              <a:t> You have a variable that is acting as a control flag for a series of </a:t>
            </a:r>
            <a:r>
              <a:rPr lang="en-US" dirty="0" err="1" smtClean="0"/>
              <a:t>boolean</a:t>
            </a:r>
            <a:r>
              <a:rPr lang="en-US" dirty="0" smtClean="0"/>
              <a:t> expressions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 </a:t>
            </a:r>
            <a:r>
              <a:rPr lang="en-US" dirty="0" smtClean="0"/>
              <a:t>Use a break or return instead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2400" y="3888859"/>
            <a:ext cx="4191000" cy="1826141"/>
          </a:xfrm>
          <a:prstGeom prst="rect">
            <a:avLst/>
          </a:prstGeom>
          <a:solidFill>
            <a:srgbClr val="00009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…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done = false;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while not done  {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   // do something …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   if (complete)  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	done = true;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   // next step of loop …</a:t>
            </a:r>
          </a:p>
        </p:txBody>
      </p:sp>
      <p:grpSp>
        <p:nvGrpSpPr>
          <p:cNvPr id="9" name="Group 9"/>
          <p:cNvGrpSpPr/>
          <p:nvPr/>
        </p:nvGrpSpPr>
        <p:grpSpPr>
          <a:xfrm>
            <a:off x="4419601" y="3903821"/>
            <a:ext cx="4571999" cy="1579920"/>
            <a:chOff x="4343401" y="3909536"/>
            <a:chExt cx="4571999" cy="1579920"/>
          </a:xfrm>
        </p:grpSpPr>
        <p:sp>
          <p:nvSpPr>
            <p:cNvPr id="6" name="TextBox 5"/>
            <p:cNvSpPr txBox="1"/>
            <p:nvPr/>
          </p:nvSpPr>
          <p:spPr>
            <a:xfrm>
              <a:off x="4724400" y="3909536"/>
              <a:ext cx="4191000" cy="1579920"/>
            </a:xfrm>
            <a:prstGeom prst="rect">
              <a:avLst/>
            </a:prstGeom>
            <a:solidFill>
              <a:srgbClr val="333333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>
                <a:lnSpc>
                  <a:spcPct val="80000"/>
                </a:lnSpc>
                <a:buNone/>
              </a:pPr>
              <a:r>
                <a:rPr lang="en-US" sz="2000" b="1" dirty="0" smtClean="0">
                  <a:latin typeface="Courier New" charset="0"/>
                </a:rPr>
                <a:t>…</a:t>
              </a:r>
            </a:p>
            <a:p>
              <a:pPr>
                <a:lnSpc>
                  <a:spcPct val="80000"/>
                </a:lnSpc>
                <a:buNone/>
              </a:pPr>
              <a:r>
                <a:rPr lang="en-US" sz="2000" b="1" dirty="0" smtClean="0">
                  <a:latin typeface="Courier New" charset="0"/>
                </a:rPr>
                <a:t>while …  {</a:t>
              </a:r>
            </a:p>
            <a:p>
              <a:pPr>
                <a:lnSpc>
                  <a:spcPct val="80000"/>
                </a:lnSpc>
                <a:buNone/>
              </a:pPr>
              <a:r>
                <a:rPr lang="en-US" sz="2000" b="1" dirty="0" smtClean="0">
                  <a:latin typeface="Courier New" charset="0"/>
                </a:rPr>
                <a:t>   // do something …</a:t>
              </a:r>
            </a:p>
            <a:p>
              <a:pPr>
                <a:lnSpc>
                  <a:spcPct val="80000"/>
                </a:lnSpc>
                <a:buNone/>
              </a:pPr>
              <a:r>
                <a:rPr lang="en-US" sz="2000" b="1" dirty="0" smtClean="0">
                  <a:latin typeface="Courier New" charset="0"/>
                </a:rPr>
                <a:t>   if (complete) </a:t>
              </a:r>
            </a:p>
            <a:p>
              <a:pPr>
                <a:lnSpc>
                  <a:spcPct val="80000"/>
                </a:lnSpc>
                <a:buNone/>
              </a:pPr>
              <a:r>
                <a:rPr lang="en-US" sz="2000" b="1" dirty="0" smtClean="0">
                  <a:solidFill>
                    <a:srgbClr val="FFFF00"/>
                  </a:solidFill>
                  <a:latin typeface="Courier New" charset="0"/>
                </a:rPr>
                <a:t>	return</a:t>
              </a:r>
              <a:r>
                <a:rPr lang="en-US" sz="2000" b="1" dirty="0" smtClean="0">
                  <a:latin typeface="Courier New" charset="0"/>
                </a:rPr>
                <a:t>;</a:t>
              </a:r>
            </a:p>
            <a:p>
              <a:pPr>
                <a:lnSpc>
                  <a:spcPct val="80000"/>
                </a:lnSpc>
                <a:buNone/>
              </a:pPr>
              <a:r>
                <a:rPr lang="en-US" sz="2000" b="1" dirty="0" smtClean="0">
                  <a:latin typeface="Courier New" charset="0"/>
                </a:rPr>
                <a:t>   // next step of loop …</a:t>
              </a:r>
            </a:p>
          </p:txBody>
        </p:sp>
        <p:sp>
          <p:nvSpPr>
            <p:cNvPr id="7" name="Down Arrow 6"/>
            <p:cNvSpPr/>
            <p:nvPr/>
          </p:nvSpPr>
          <p:spPr bwMode="auto">
            <a:xfrm rot="16200000">
              <a:off x="4213591" y="4344146"/>
              <a:ext cx="640619" cy="381000"/>
            </a:xfrm>
            <a:prstGeom prst="downArrow">
              <a:avLst/>
            </a:prstGeom>
            <a:solidFill>
              <a:srgbClr val="3333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76200" y="6400800"/>
            <a:ext cx="28488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Remove Control Flag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"/>
            <a:ext cx="7772400" cy="5334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Discussion: Refactor </a:t>
            </a:r>
            <a:r>
              <a:rPr lang="en-US" dirty="0" err="1" smtClean="0"/>
              <a:t>checkSecurity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915400" cy="5486400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boolean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checkSecurity(String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[] people) {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   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boolean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found = false;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   for (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int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i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= 0; 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i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&lt; 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people.length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; 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i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++) {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	     if (! found) {			  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			   switch (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people[i].inTerroristLists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()) {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            case 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Real_IRA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: {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                 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sendAlert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(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Real_IRA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, people[i].name);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                 found = true;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				     }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			 case 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Ulster_Volunteer_Force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: {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                 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sendAlert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(UVF, people[i].name);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                 found = true;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				     }            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			    }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       }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	  return found;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200" y="6400800"/>
            <a:ext cx="28488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Remove Control Flag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9408" y="4724400"/>
            <a:ext cx="3203392" cy="21590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277100" y="5461337"/>
            <a:ext cx="18669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The </a:t>
            </a:r>
            <a:r>
              <a:rPr lang="en-US" sz="1200" dirty="0" err="1" smtClean="0"/>
              <a:t>Playmobil</a:t>
            </a:r>
            <a:r>
              <a:rPr lang="en-US" sz="1200" dirty="0" smtClean="0"/>
              <a:t> Security Checkpoint</a:t>
            </a:r>
            <a:r>
              <a:rPr lang="en-US" sz="1200" dirty="0"/>
              <a:t>, from http://www.crunchgear.com/2010/12/02/bad-worst-toys-christma/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THEME_BG_IMAGE" val=""/>
  <p:tag name="MMPROD_TAG_VCONFIG" val="PD94bWwgdmVyc2lvbj0iMS4wIiBlbmNvZGluZz0iVVRGLTgiPz4NCjxjb25maWd1cmF0aW9uPg0KCTxjb2xvcnM+DQoJCTx1aWNvbG9yIG5hbWU9InByaW1hcnkiIHZhbHVlPSIweDZGODQ4OCIvPg0KCQk8dWljb2xvciBuYW1lPSJnbG93IiB2YWx1ZT0iMHgzNUQzMzQiLz4NCgkJPHVpY29sb3IgbmFtZT0idGV4dCIgdmFsdWU9IjB4RkZGRkZGIi8+DQoJCTx1aWNvbG9yIG5hbWU9ImxpZ2h0IiB2YWx1ZT0iMHg0RTVENjAiLz4NCgkJPHVpY29sb3IgbmFtZT0ic2hhZG93IiB2YWx1ZT0iMHgwMDAwMDAiLz4NCgkJPHVpY29sb3IgbmFtZT0iYmFja2dyb3VuZCIgdmFsdWU9IjB4NzI3OTcx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hdHRhY2htZW50cyIgdmFsdWU9InRydWUiLz4NCgkJPHVpc2hvdyBuYW1lPSJ1dGlscyIgdmFsdWU9InRydWUiLz4NCgkJPHVpc2hvdyBuYW1lPSJ2b2x1bWUiIHZhbHVlPSJ0cnVlIi8+DQoJCTx1aXNob3cgbmFtZT0icGxheWJhciIgdmFsdWU9InRydWUiLz4NCgkJPHVpc2hvdyBuYW1lPSJ0YWxraW5naGVhZCIgdmFsdWU9InRydWUiLz4NCgkJPHVpc2hvdyBuYW1lPSJzaWRlYmFyb25yaWdodCIgdmFsdWU9InRydWUiLz4NCgkJPHVpc2hvdyBuYW1lPSJ2aWV3Y2hhbmdlIiB2YWx1ZT0idHJ1ZSIvPg0KCQk8dWlzaG93IG5hbWU9ImluaXRpYWxkaXNwbGF5bW9kZWlzbm9ybWFsIiB2YWx1ZT0idHJ1ZSIvPg0KCQk8dWlyZXBsYWNlIG5hbWU9ImxvZ28iIHZhbHVlPSIiLz4NCgkJPHVpcmVwbGFjZSBuYW1lPSJiZ2ltYWdlIiB2YWx1ZT0iIi8+DQoJCTx1aXJlcGxhY2UgbmFtZT0iaW5pdGlhbHRhYiIgdmFsdWU9Im91dGxpbmUiLz4NCgk8L2xheW91dD4NCgk8bGFuZ3VhZ2UgaWQ9ImVu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UsZmFsc2UsZmFsc2UsdHJ1ZSIvPg0KCQk8dWlmb250IG5hbWU9IkZPTlRfUFJFU0VOVEVSTkFNRSIgdmFsdWU9IlZlcmRhbmEsMTUsZmFsc2UsZmFsc2UsdHJ1ZSIvPg0KCQk8dWlmb250IG5hbWU9IkZPTlRfUFJFU0VOVEVSVElUTEUiIHZhbHVlPSJWZXJkYW5hLDExLHRydWUsZmFsc2UsdHJ1ZSIvPg0KCQk8dWlmb250IG5hbWU9IkZPTlRfQklPQlROIiB2YWx1ZT0iVmVyZGFuYSw5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+DQoJCTwhLS0gc3Vic3RpdHV0aW9uOiAlbiA9PSBzbGlkZSBudW1iZXIgLS0+DQoJCTx1aXRleHQgbmFtZT0iVU5OQU1FRFNMSURFVElUTEUiIHZhbHVlPSJTbGlkZSAlbiIvPg0KCQk8IS0tIHN1YnN0aXR1dGlvbjogJW4gPT0gc2xpZGUgbnVtYmVyIC0tPg0KCQk8IS0tIHN1YnN0aXR1dGlvbjogJXQgPT0gdG90YWwgc2xpZGUgY291bnQgLS0+DQoJCTx1aXRleHQgbmFtZT0iU0NSVUJCQVJTVEFUVVNfU0xJREVJTkZPIiB2YWx1ZT0iU2xpZGUgJW4gLyAldCB8ICIvPg0KCQk8dWl0ZXh0IG5hbWU9IlNDUlVCQkFSU1RBVFVTX1NUT1BQRUQiIHZhbHVlPSJTdG9wcGVkIi8+DQoJCTx1aXRleHQgbmFtZT0iU0NSVUJCQVJTVEFUVVNfUExBWUlORyIgdmFsdWU9IlBsYXlpbmciLz4NCgkJPHVpdGV4dCBuYW1lPSJTQ1JVQkJBUlNUQVRVU19OT0FVRElPIiB2YWx1ZT0iTm8gQXVkaW8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0gc3Vic3RpdHV0aW9uOiAlcCA9PSBwcmVzZW50YXRpb24gdGl0bGUgLS0+DQoJCTwhLS0gc3Vic3RpdHV0aW9uOiAlcyA9PSBzbGlkZSB0aXRsZSAtLT4NCgkJPCEtLSBzdWJzdGl0dXRpb246ICVuID09IHNsaWRlIG51bWJlciAtLT4NCgkJPHVpdGV4dCBuYW1lPSJCT09LTUFSSyIgdmFsdWU9Ik1hY3JvbWVkaWEgQnJlZXplIC0gJXAiLz4NCgkJPCEtLSBzdWJzdGl0dXRpb246ICVwID09IHByZXNlbnRhdGlvbiB0aXRsZSAtLT4NCgkJPCEtLSBzdWJzdGl0dXRpb246ICVzID09IHNsaWRlIHRpdGxlIC0tPg0KCQk8IS0tIHN1YnN0aXR1dGlvbjogJW4gPT0gc2xpZGUgbnVtYmVyIC0tPg0KCQk8dWl0ZXh0IG5hbWU9IkJPT0tNQVJLU0xJREUiIHZhbHVlPSJNYWNyb21lZGlhIEJyZWV6ZSAtICVwICVzIi8+DQoJCTx1aXRleHQgbmFtZT0iU0hPV1NJREVCQVIiIHZhbHVlPSJTaG93IHNpZGViYXIgdG8gcGFydGljaXBhbnRz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UsZmFsc2UsZmFsc2UsdHJ1ZSIvPg0KCQk8dWlmb250IG5hbWU9IkZPTlRfUFJFU0VOVEVSTkFNRSIgdmFsdWU9IlZlcmRhbmEsMTUsZmFsc2UsZmFsc2UsdHJ1ZSIvPg0KCQk8dWlmb250IG5hbWU9IkZPTlRfUFJFU0VOVEVSVElUTEUiIHZhbHVlPSJWZXJkYW5hLDExLHRydWUsZmFsc2UsdHJ1ZSIvPg0KCQk8dWlmb250IG5hbWU9IkZPTlRfQklPQlROIiB2YWx1ZT0iVmVyZGFuYSw5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+DQoJCTwhLS0gc3Vic3RpdHV0aW9uOiAlbiA9PSBzbGlkZSBudW1iZXIgLS0+DQoJCTx1aXRleHQgbmFtZT0iVU5OQU1FRFNMSURFVElUTEUiIHZhbHVlPSJGb2xpZSAlbiIvPg0KCQk8IS0tIHN1YnN0aXR1dGlvbjogJW4gPT0gc2xpZGUgbnVtYmVyIC0tPg0KCQk8IS0tIHN1YnN0aXR1dGlvbjogJXQgPT0gdG90YWwgc2xpZGUgY291bnQgLS0+DQoJCTx1aXRleHQgbmFtZT0iU0NSVUJCQVJTVEFUVVNfU0xJREVJTkZPIiB2YWx1ZT0iRm9saWUgJW4gLyAldCB8ICIvPg0KCQk8dWl0ZXh0IG5hbWU9IlNDUlVCQkFSU1RBVFVTX1NUT1BQRUQiIHZhbHVlPSJCZWVuZGV0Ii8+DQoJCTx1aXRleHQgbmFtZT0iU0NSVUJCQVJTVEFUVVNfUExBWUlORyIgdmFsdWU9IldpZWRlcmdhYmUiLz4NCgkJPHVpdGV4dCBuYW1lPSJTQ1JVQkJBUlNUQVRVU19OT0FVRElPIiB2YWx1ZT0iS2VpbiBBdWRpby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IHN1YnN0aXR1dGlvbjogJXAgPT0gcHJlc2VudGF0aW9uIHRpdGxlIC0tPg0KCQk8IS0tIHN1YnN0aXR1dGlvbjogJXMgPT0gc2xpZGUgdGl0bGUgLS0+DQoJCTwhLS0gc3Vic3RpdHV0aW9uOiAlbiA9PSBzbGlkZSBudW1iZXIgLS0+DQoJCTx1aXRleHQgbmFtZT0iQk9PS01BUksiIHZhbHVlPSJNYWNyb21lZGlhIEJyZWV6ZSAtICVwIi8+DQoJCTwhLS0gc3Vic3RpdHV0aW9uOiAlcCA9PSBwcmVzZW50YXRpb24gdGl0bGUgLS0+DQoJCTwhLS0gc3Vic3RpdHV0aW9uOiAlcyA9PSBzbGlkZSB0aXRsZSAtLT4NCgkJPCEtLSBzdWJzdGl0dXRpb246ICVuID09IHNsaWRlIG51bWJlciAtLT4NCgkJPHVpdGV4dCBuYW1lPSJCT09LTUFSS1NMSURFIiB2YWx1ZT0iTWFjcm9tZWRpYSBCcmVlemUgLSAlcCAlcyIvPg0KCQk8dWl0ZXh0IG5hbWU9IlNIT1dTSURFQkFSIiB2YWx1ZT0iRGVuIFRlaWxuZWhtZXJuIGRpZSBTZWl0ZW5sZWlzdGUgYW56ZWlnZW4iLz4NCgk8L2xhbmd1YWdlPg0KCTxsYW5ndWFnZSBpZD0iZnI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SxmYWxzZSxmYWxzZSx0cnVlIi8+DQoJCTx1aWZvbnQgbmFtZT0iRk9OVF9QUkVTRU5URVJOQU1FIiB2YWx1ZT0iVmVyZGFuYSwxNSxmYWxzZSxmYWxzZSx0cnVlIi8+DQoJCTx1aWZvbnQgbmFtZT0iRk9OVF9QUkVTRU5URVJUSVRMRSIgdmFsdWU9IlZlcmRhbmEsMTEsdHJ1ZSxmYWxzZSx0cnVlIi8+DQoJCTx1aWZvbnQgbmFtZT0iRk9OVF9CSU9CVE4iIHZhbHVlPSJWZXJkYW5hLDk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IHVpdGV4dCAtLT4NCgkJPCEtLSBzdWJzdGl0dXRpb246ICVuID09IHNsaWRlIG51bWJlciAtLT4NCgkJPHVpdGV4dCBuYW1lPSJVTk5BTUVEU0xJREVUSVRMRSIgdmFsdWU9IkRpYXBvc2l0aXZlICVuIi8+DQoJCTwhLS0gc3Vic3RpdHV0aW9uOiAlbiA9PSBzbGlkZSBudW1iZXIgLS0+DQoJCTwhLS0gc3Vic3RpdHV0aW9uOiAldCA9PSB0b3RhbCBzbGlkZSBjb3VudCAtLT4NCgkJPHVpdGV4dCBuYW1lPSJTQ1JVQkJBUlNUQVRVU19TTElERUlORk8iIHZhbHVlPSJEaWFwb3NpdGl2ZSAlbiAvICV0IHwgIi8+DQoJCTx1aXRleHQgbmFtZT0iU0NSVUJCQVJTVEFUVVNfU1RPUFBFRCIgdmFsdWU9IkFycsOqdMOpZSIvPg0KCQk8dWl0ZXh0IG5hbWU9IlNDUlVCQkFSU1RBVFVTX1BMQVlJTkciIHZhbHVlPSJMZWN0dXJlIi8+DQoJCTx1aXRleHQgbmFtZT0iU0NSVUJCQVJTVEFUVVNfTk9BVURJTyIgdmFsdWU9IlBhcyBkZSBzb24iLz4NCgkJPHVpdGV4dCBuYW1lPSJTQ1JVQkJBUlNUQVRVU19MT0FESU5HIiB2YWx1ZT0iQ2hhcmdlbWVudCBlbiBjb3VycyIvPg0KCQk8dWl0ZXh0IG5hbWU9IlNDUlVCQkFSU1RBVFVTX0JVRkZFUklORyIgdmFsdWU9Ik1pc2UgZW4gbcOpbW9pcmUiLz4NCgkJPHVpdGV4dCBuYW1lPSJTQ1JVQkJBUlNUQVRVU19RVUVTVElPTiIgdmFsdWU9IlLDqXBvbmRyZSDDoCBsYSBxdWVzdGlvbiIvPg0KCQk8dWl0ZXh0IG5hbWU9IlNDUlVCQkFSU1RBVFVTX1JFVklFV1FVSVoiIHZhbHVlPSJSw6l2aXNpb24gZHUgcXVlc3Rpb25uYWlyZSIvPg0KCQk8IS0tIHN1YnN0aXR1dGlvbjogJW0gPT0gbWludXRlcyByZW1haW5pbmcgLS0+DQoJCTwhLS0gc3Vic3RpdHV0aW9uOiAlcyA9PSBzZWNvbmRzIHJlbWFpbmluZyAtLT4NCgkJPHVpdGV4dCBuYW1lPSJFTEFQU0VEIiB2YWx1ZT0iJW0gbWludXRlcyAlcyBzZWNvbmRlcyBSZXN0YW50ZXMiLz4NCgkJPHVpdGV4dCBuYW1lPSJOT1RGT1VORCIgdmFsdWU9IlJpZW4gdHJvdXbDqSIvPg0KCQk8dWl0ZXh0IG5hbWU9IkFUVEFDSE1FTlRTIiB2YWx1ZT0iUGnDqGNlcyBqb2ludGVzIi8+DQoJCTwhLS0gc3Vic3RpdHV0aW9uOiAlcCA9PSBjdXJyZW50IHNwZWFrZXIncyB0aXRsZSAtLT4NCgkJPHVpdGV4dCBuYW1lPSJCSU9XSU5fVElUTEUiIHZhbHVlPSJCaW8gOiAlcCIvPg0KCQk8dWl0ZXh0IG5hbWU9IkJJT0JUTl9USVRMRSIgdmFsdWU9IkJpbyA6Ii8+DQoJCTx1aXRleHQgbmFtZT0iRElWSURFUkJUTl9USVRMRSIgdmFsdWU9InwiLz4NCgkJPHVpdGV4dCBuYW1lPSJDT05UQUNUQlROX1RJVExFIiB2YWx1ZT0iQ29udGFjdCIvPg0KCQk8dWl0ZXh0IG5hbWU9IlRBQl9PVVRMSU5FIiB2YWx1ZT0iUGxhbiIvPg0KCQk8dWl0ZXh0IG5hbWU9IlRBQl9USFVNQiIgdmFsdWU9Ik1pbmlhdHVyZSIvPg0KCQk8dWl0ZXh0IG5hbWU9IlRBQl9OT1RFUyIgdmFsdWU9IkNvbW0uIi8+DQoJCTx1aXRleHQgbmFtZT0iVEFCX1NFQVJDSCIgdmFsdWU9IkNoZXJjaGUiLz4NCgkJPHVpdGV4dCBuYW1lPSJTTElERV9IRUFESU5HIiB2YWx1ZT0iVGl0cmUgZGUgbGEgZGlhcG9zaXRpdmUiLz4NCgkJPHVpdGV4dCBuYW1lPSJEVVJBVElPTl9IRUFESU5HIiB2YWx1ZT0iRHVyw6llIi8+DQoJCTx1aXRleHQgbmFtZT0iU0VBUkNIX0hFQURJTkciIHZhbHVlPSJDaGVyY2hlciBsZSB0ZXh0ZSA6Ii8+DQoJCTx1aXRleHQgbmFtZT0iVEhVTUJfSEVBRElORyIgdmFsdWU9IkRpYXBvc2l0aXZlIC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+DQoJCTwhLS0gc3Vic3RpdHV0aW9uOiAlbiA9PSBzbGlkZSBudW1iZXIgLS0+DQoJCTx1aXRleHQgbmFtZT0iQk9PS01BUktTTElERSIgdmFsdWU9Ik1hY3JvbWVkaWEgQnJlZXplIC0gJXAgJXMiLz4NCgkJPHVpdGV4dCBuYW1lPSJTSE9XU0lERUJBUiIgdmFsdWU9Ik1vbnRyZXIgbCdlbmNhZHLDqSBhdXggcGFydGljaXBhbnRzIi8+DQoJPC9sYW5ndWFnZT4NCgk8bGFuZ3VhZ2UgaWQ9Imph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AsZmFsc2UsZmFsc2UsZmFsc2UiLz4NCgkJPHVpZm9udCBuYW1lPSJGT05UX1BSRVNFTlRBVElPTk5BTUUiIHZhbHVlPSJWZXJkYW5hLDE1LGZhbHNlLGZhbHNlLHRydWUiLz4NCgkJPHVpZm9udCBuYW1lPSJGT05UX1BSRVNFTlRFUk5BTUUiIHZhbHVlPSJWZXJkYW5hLDE1LGZhbHNlLGZhbHNlLHRydWUiLz4NCgkJPHVpZm9udCBuYW1lPSJGT05UX1BSRVNFTlRFUlRJVExFIiB2YWx1ZT0iVmVyZGFuYSwxMSx0cnVlLGZhbHNlLHRydWUiLz4NCgkJPHVpZm9udCBuYW1lPSJGT05UX0JJT0JUTiIgdmFsdWU9IlZlcmRhbmEsOS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0gdWl0ZXh0IC0tPg0KCQk8IS0tIHN1YnN0aXR1dGlvbjogJW4gPT0gc2xpZGUgbnVtYmVyIC0tPg0KCQk8dWl0ZXh0IG5hbWU9IlVOTkFNRURTTElERVRJVExFIiB2YWx1ZT0i44K544Op44Kk44OJIDogJW4iLz4NCgkJPCEtLSBzdWJzdGl0dXRpb246ICVuID09IHNsaWRlIG51bWJlciAtLT4NCgkJPCEtLSBzdWJzdGl0dXRpb246ICV0ID09IHRvdGFsIHNsaWRlIGNvdW50IC0tPg0KCQk8dWl0ZXh0IG5hbWU9IlNDUlVCQkFSU1RBVFVTX1NMSURFSU5GTyIgdmFsdWU9IuOCueODqeOCpOODiSA6ICVuIC8gJXQgfCAiLz4NCgkJPHVpdGV4dCBuYW1lPSJTQ1JVQkJBUlNUQVRVU19TVE9QUEVEIiB2YWx1ZT0i5YGc5q2iIi8+DQoJCTx1aXRleHQgbmFtZT0iU0NSVUJCQVJTVEFUVVNfUExBWUlORyIgdmFsdWU9IuWGjeeUn+S4rSIvPg0KCQk8dWl0ZXh0IG5hbWU9IlNDUlVCQkFSU1RBVFVTX05PQVVESU8iIHZhbHVlPSLpn7Plo7DjgarjgZciLz4NCgkJPHVpdGV4dCBuYW1lPSJTQ1JVQkJBUlNUQVRVU19MT0FESU5HIiB2YWx1ZT0i44Ot44O844OJ5LitIi8+DQoJCTx1aXRleHQgbmFtZT0iU0NSVUJCQVJTVEFUVVNfQlVGRkVSSU5HIiB2YWx1ZT0i44OQ44OD44OV44Kh5LitIi8+DQoJCTx1aXRleHQgbmFtZT0iU0NSVUJCQVJTVEFUVVNfUVVFU1RJT04iIHZhbHVlPSLos6rllY/jgavnrZTjgYjjgabkuIvjgZXjgYQiLz4NCgkJPHVpdGV4dCBuYW1lPSJTQ1JVQkJBUlNUQVRVU19SRVZJRVdRVUlaIiB2YWx1ZT0i44Kv44Kk44K644KS44Oq44OT44Ol44O844GX44Gm44GE44G+44GZIi8+DQoJCTwhLS0gc3Vic3RpdHV0aW9uOiAlbSA9PSBtaW51dGVzIHJlbWFpbmluZyAtLT4NCgkJPCEtLSBzdWJzdGl0dXRpb246ICVzID09IHNlY29uZHMgcmVtYWluaW5nIC0tPg0KCQk8dWl0ZXh0IG5hbWU9IkVMQVBTRUQiIHZhbHVlPSLmrovjgoogOiAlbSDliIYgJXMg56eSIi8+DQoJCTx1aXRleHQgbmFtZT0iTk9URk9VTkQiIHZhbHVlPSLkvZXjgoLopovjgaTjgYvjgorjgb7jgZvjgpMiLz4NCgkJPHVpdGV4dCBuYW1lPSJBVFRBQ0hNRU5UUyIgdmFsdWU9Iua3u+S7mCIvPg0KCQk8IS0tIHN1YnN0aXR1dGlvbjogJXAgPT0gY3VycmVudCBzcGVha2VyJ3MgdGl0bGUgLS0+DQoJCTx1aXRleHQgbmFtZT0iQklPV0lOX1RJVExFIiB2YWx1ZT0iQmlvIDogJXAiLz4NCgkJPHVpdGV4dCBuYW1lPSJCSU9CVE5fVElUTEUiIHZhbHVlPSJCaW8iLz4NCgkJPHVpdGV4dCBuYW1lPSJESVZJREVSQlROX1RJVExFIiB2YWx1ZT0ifCIvPg0KCQk8dWl0ZXh0IG5hbWU9IkNPTlRBQ1RCVE5fVElUTEUiIHZhbHVlPSLjgYrllY/jgYTlkIjjgo/jgZsiLz4NCgkJPHVpdGV4dCBuYW1lPSJUQUJfT1VUTElORSIgdmFsdWU9IuOCouOCpuODiOODqeOCpOODsyIvPg0KCQk8dWl0ZXh0IG5hbWU9IlRBQl9USFVNQiIgdmFsdWU9Iuizm+WQpiIvPg0KCQk8dWl0ZXh0IG5hbWU9IlRBQl9OT1RFUyIgdmFsdWU9IuODjuODvOODiCIvPg0KCQk8dWl0ZXh0IG5hbWU9IlRBQl9TRUFSQ0giIHZhbHVlPSLmpJzntKIiLz4NCgkJPHVpdGV4dCBuYW1lPSJTTElERV9IRUFESU5HIiB2YWx1ZT0i44K544Op44Kk44OJ44K/44Kk44OI44OrIi8+DQoJCTx1aXRleHQgbmFtZT0iRFVSQVRJT05fSEVBRElORyIgdmFsdWU9IumVt+OBlSIvPg0KCQk8dWl0ZXh0IG5hbWU9IlNFQVJDSF9IRUFESU5HIiB2YWx1ZT0i44OG44Kt44K544OI5qSc57SiIDogIi8+DQoJCTx1aXRleHQgbmFtZT0iVEhVTUJfSEVBRElORyIgdmFsdWU9IuOCueODqeOCpOODiSIvPg0KCQk8dWl0ZXh0IG5hbWU9IlRIVU1CX0lORk8iIHZhbHVlPSLjgrnjg6njgqTjg4njgr/jgqTjg4jjg6sgLyDplbfjgZUiLz4NCgkJPHVpdGV4dCBuYW1lPSJBVFRBQ0hOQU1FX0hFQURJTkciIHZhbHVlPSLjg5XjgqHjgqTjg6vlkI0iLz4NCgkJPHVpdGV4dCBuYW1lPSJBVFRBQ0hTSVpFX0hFQURJTkciIHZhbHVlPSLjgrXjgqTjgroiLz4NCgkJPHVpdGV4dCBuYW1lPSJTTElERV9OT1RFUyIgdmFsdWU9IuOCueODqeOCpOODieODjuODvOODiCIvPg0KCQk8IS0tIHN1YnN0aXR1dGlvbjogJXAgPT0gcHJlc2VudGF0aW9uIHRpdGxlIC0tPg0KCQk8IS0tIHN1YnN0aXR1dGlvbjogJXMgPT0gc2xpZGUgdGl0bGUgLS0+DQoJCTwhLS0gc3Vic3RpdHV0aW9uOiAlbiA9PSBzbGlkZSBudW1iZXIgLS0+DQoJCTx1aXRleHQgbmFtZT0iQk9PS01BUksiIHZhbHVlPSJNYWNyb21lZGlhIEJyZWV6ZSAtICVwIi8+DQoJCTwhLS0gc3Vic3RpdHV0aW9uOiAlcCA9PSBwcmVzZW50YXRpb24gdGl0bGUgLS0+DQoJCTwhLS0gc3Vic3RpdHV0aW9uOiAlcyA9PSBzbGlkZSB0aXRsZSAtLT4NCgkJPCEtLSBzdWJzdGl0dXRpb246ICVuID09IHNsaWRlIG51bWJlciAtLT4NCgkJPHVpdGV4dCBuYW1lPSJCT09LTUFSS1NMSURFIiB2YWx1ZT0iTWFjcm9tZWRpYSBCcmVlemUgLSAlcCAlcyIvPg0KCQk8dWl0ZXh0IG5hbWU9IlNIT1dTSURFQkFSIiB2YWx1ZT0i44K144Kk44OJ44OQ44O844KS5Y+C5Yqg6ICF44Gr6KaL44Gb44KL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GZhbHNlLGZhbHNlLHRydWUiLz4NCgkJPHVpZm9udCBuYW1lPSJGT05UX1BSRVNFTlRFUlRJVExFIiB2YWx1ZT0iVmVyZGFuYSwxMSx0cnVlLGZhbHNlLHRydWUiLz4NCgkJPHVpZm9udCBuYW1lPSJGT05UX0JJT0JUTiIgdmFsdWU9IlZlcmRhbmEsOS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0gdWl0ZXh0IC0tPg0KCQk8IS0tIHN1YnN0aXR1dGlvbjogJW4gPT0gc2xpZGUgbnVtYmVyIC0tPg0KCQk8dWl0ZXh0IG5hbWU9IlVOTkFNRURTTElERVRJVExFIiB2YWx1ZT0i7Iqs65287J2065OcICVuIi8+DQoJCTwhLS0gc3Vic3RpdHV0aW9uOiAlbiA9PSBzbGlkZSBudW1iZXIgLS0+DQoJCTwhLS0gc3Vic3RpdHV0aW9uOiAldCA9PSB0b3RhbCBzbGlkZSBjb3VudCAtLT4NCgkJPHVpdGV4dCBuYW1lPSJTQ1JVQkJBUlNUQVRVU19TTElERUlORk8iIHZhbHVlPSLsiqzrnbzsnbTrk5wgJW4gLyAldCB8ICIvPg0KCQk8dWl0ZXh0IG5hbWU9IlNDUlVCQkFSU1RBVFVTX1NUT1BQRUQiIHZhbHVlPSLspJHsp4DrkKgiLz4NCgkJPHVpdGV4dCBuYW1lPSJTQ1JVQkJBUlNUQVRVU19QTEFZSU5HIiB2YWx1ZT0i7J6s7IOdIi8+DQoJCTx1aXRleHQgbmFtZT0iU0NSVUJCQVJTVEFUVVNfTk9BVURJTyIgdmFsdWU9IuyYpOuUlOyYpCDsl4bsnYwiLz4NCgkJPHVpdGV4dCBuYW1lPSJTQ1JVQkJBUlNUQVRVU19MT0FESU5HIiB2YWx1ZT0i66Gc65SpIi8+DQoJCTx1aXRleHQgbmFtZT0iU0NSVUJCQVJTVEFUVVNfQlVGRkVSSU5HIiB2YWx1ZT0i67KE7Y2866eBIi8+DQoJCTx1aXRleHQgbmFtZT0iU0NSVUJCQVJTVEFUVVNfUVVFU1RJT04iIHZhbHVlPSLsp4jrrLjsl5Ag64u17ZWY6riwIi8+DQoJCTx1aXRleHQgbmFtZT0iU0NSVUJCQVJTVEFUVVNfUkVWSUVXUVVJWiIgdmFsdWU9IuyniOusuCDri6Tsi5zrs7TquLAiLz4NCgkJPCEtLSBzdWJzdGl0dXRpb246ICVtID09IG1pbnV0ZXMgcmVtYWluaW5nIC0tPg0KCQk8IS0tIHN1YnN0aXR1dGlvbjogJXMgPT0gc2Vjb25kcyByZW1haW5pbmcgLS0+DQoJCTx1aXRleHQgbmFtZT0iRUxBUFNFRCIgdmFsdWU9IiVt67aEICVz7LSIIOuCqOydjCIvPg0KCQk8dWl0ZXh0IG5hbWU9Ik5PVEZPVU5EIiB2YWx1ZT0i7JeG7J2MIi8+DQoJCTx1aXRleHQgbmFtZT0iQVRUQUNITUVOVFMiIHZhbHVlPSLssqjrtoAg7YyM7J28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7Jew65297LKY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+DQoJCTwhLS0gc3Vic3RpdHV0aW9uOiAlbiA9PSBzbGlkZSBudW1iZXIgLS0+DQoJCTx1aXRleHQgbmFtZT0iQk9PS01BUktTTElERSIgdmFsdWU9Ik1hY3JvbWVkaWEgQnJlZXplIC0gJXAgJXMiLz4NCgkJPHVpdGV4dCBuYW1lPSJTSE9XU0lERUJBUiIgdmFsdWU9IuywuOyXrOyekOyXkOqyjCDshLjroZwg66eJ64yAIOuztOydtOq4sCIvPg0KCTwvbGFuZ3VhZ2U+DQo8L2NvbmZpZ3VyYXRpb24+DQo="/>
  <p:tag name="MMPROD_UIDATA" val="&lt;database version=&quot;6.0&quot;&gt;&lt;object type=&quot;1&quot; unique_id=&quot;10001&quot;&gt;&lt;property id=&quot;20141&quot; value=&quot;CS5704-Week1-Introduction&quot;/&gt;&lt;property id=&quot;20142&quot; value=&quot;This file contains the introduction of the course and guidelines on how the course will be organized.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1&quot;/&gt;&lt;property id=&quot;20181&quot; value=&quot;1&quot;/&gt;&lt;property id=&quot;20191&quot; value=&quot;Breeze&quot;/&gt;&lt;property id=&quot;20192&quot; value=&quot;http://breeze.iddl.vt.edu&quot;/&gt;&lt;property id=&quot;20193&quot; value=&quot;0&quot;/&gt;&lt;property id=&quot;20224&quot; value=&quot;C:\Documents and Settings\Shawn Bohner\My Documents\CS5704\Fall2007\CS-5704-Week1&quot;/&gt;&lt;property id=&quot;20250&quot; value=&quot;0&quot;/&gt;&lt;property id=&quot;20251&quot; value=&quot;1&quot;/&gt;&lt;property id=&quot;20259&quot; value=&quot;0&quot;/&gt;&lt;object type=&quot;4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Software Engineering&amp;#x0D;&amp;#x0A;CS5704: First Week&amp;quot;&quot;/&gt;&lt;property id=&quot;20303&quot; value=&quot;-1&quot;/&gt;&lt;property id=&quot;20307&quot; value=&quot;259&quot;/&gt;&lt;property id=&quot;20309&quot; value=&quot;-1&quot;/&gt;&lt;/object&gt;&lt;object type=&quot;3&quot; unique_id=&quot;10005&quot;&gt;&lt;property id=&quot;20148&quot; value=&quot;5&quot;/&gt;&lt;property id=&quot;20300&quot; value=&quot;Slide 2 - &amp;quot;Agenda&amp;quot;&quot;/&gt;&lt;property id=&quot;20303&quot; value=&quot;-1&quot;/&gt;&lt;property id=&quot;20307&quot; value=&quot;358&quot;/&gt;&lt;property id=&quot;20309&quot; value=&quot;-1&quot;/&gt;&lt;/object&gt;&lt;object type=&quot;3&quot; unique_id=&quot;10006&quot;&gt;&lt;property id=&quot;20148&quot; value=&quot;5&quot;/&gt;&lt;property id=&quot;20300&quot; value=&quot;Slide 3 - &amp;quot;Tentative Fall Semester Timeline&amp;quot;&quot;/&gt;&lt;property id=&quot;20303&quot; value=&quot;-1&quot;/&gt;&lt;property id=&quot;20307&quot; value=&quot;393&quot;/&gt;&lt;property id=&quot;20309&quot; value=&quot;-1&quot;/&gt;&lt;/object&gt;&lt;object type=&quot;3&quot; unique_id=&quot;10007&quot;&gt;&lt;property id=&quot;20148&quot; value=&quot;5&quot;/&gt;&lt;property id=&quot;20300&quot; value=&quot;Slide 4 - &amp;quot;Tentative Structure of CS5704&amp;quot;&quot;/&gt;&lt;property id=&quot;20303&quot; value=&quot;-1&quot;/&gt;&lt;property id=&quot;20307&quot; value=&quot;395&quot;/&gt;&lt;property id=&quot;20309&quot; value=&quot;-1&quot;/&gt;&lt;/object&gt;&lt;object type=&quot;3&quot; unique_id=&quot;10008&quot;&gt;&lt;property id=&quot;20148&quot; value=&quot;5&quot;/&gt;&lt;property id=&quot;20300&quot; value=&quot;Slide 5 - &amp;quot;Guidelines and Expectations&amp;quot;&quot;/&gt;&lt;property id=&quot;20303&quot; value=&quot;-1&quot;/&gt;&lt;property id=&quot;20307&quot; value=&quot;414&quot;/&gt;&lt;property id=&quot;20309&quot; value=&quot;-1&quot;/&gt;&lt;/object&gt;&lt;object type=&quot;3&quot; unique_id=&quot;10009&quot;&gt;&lt;property id=&quot;20148&quot; value=&quot;5&quot;/&gt;&lt;property id=&quot;20300&quot; value=&quot;Slide 6 - &amp;quot;Grading and Evaluation&amp;quot;&quot;/&gt;&lt;property id=&quot;20303&quot; value=&quot;-1&quot;/&gt;&lt;property id=&quot;20307&quot; value=&quot;415&quot;/&gt;&lt;property id=&quot;20309&quot; value=&quot;-1&quot;/&gt;&lt;/object&gt;&lt;object type=&quot;3&quot; unique_id=&quot;10010&quot;&gt;&lt;property id=&quot;20148&quot; value=&quot;5&quot;/&gt;&lt;property id=&quot;20300&quot; value=&quot;Slide 7 - &amp;quot;Late Work&amp;quot;&quot;/&gt;&lt;property id=&quot;20303&quot; value=&quot;-1&quot;/&gt;&lt;property id=&quot;20307&quot; value=&quot;416&quot;/&gt;&lt;property id=&quot;20309&quot; value=&quot;-1&quot;/&gt;&lt;/object&gt;&lt;object type=&quot;3&quot; unique_id=&quot;10011&quot;&gt;&lt;property id=&quot;20148&quot; value=&quot;5&quot;/&gt;&lt;property id=&quot;20300&quot; value=&quot;Slide 8 - &amp;quot;Chapter 1 : Software and Software Engineering&amp;quot;&quot;/&gt;&lt;property id=&quot;20303&quot; value=&quot;-1&quot;/&gt;&lt;property id=&quot;20307&quot; value=&quot;362&quot;/&gt;&lt;property id=&quot;20309&quot; value=&quot;-1&quot;/&gt;&lt;/object&gt;&lt;object type=&quot;3&quot; unique_id=&quot;10012&quot;&gt;&lt;property id=&quot;20148&quot; value=&quot;5&quot;/&gt;&lt;property id=&quot;20300&quot; value=&quot;Slide 9 - &amp;quot;What is Software?&amp;quot;&quot;/&gt;&lt;property id=&quot;20303&quot; value=&quot;-1&quot;/&gt;&lt;property id=&quot;20307&quot; value=&quot;378&quot;/&gt;&lt;property id=&quot;20309&quot; value=&quot;-1&quot;/&gt;&lt;/object&gt;&lt;object type=&quot;3&quot; unique_id=&quot;10013&quot;&gt;&lt;property id=&quot;20148&quot; value=&quot;5&quot;/&gt;&lt;property id=&quot;20300&quot; value=&quot;Slide 10 - &amp;quot;So, What is Software?&amp;quot;&quot;/&gt;&lt;property id=&quot;20303&quot; value=&quot;-1&quot;/&gt;&lt;property id=&quot;20307&quot; value=&quot;337&quot;/&gt;&lt;property id=&quot;20309&quot; value=&quot;-1&quot;/&gt;&lt;/object&gt;&lt;object type=&quot;3&quot; unique_id=&quot;10014&quot;&gt;&lt;property id=&quot;20148&quot; value=&quot;5&quot;/&gt;&lt;property id=&quot;20300&quot; value=&quot;Slide 11 - &amp;quot;Software Doesn’t Wear Out&amp;quot;&quot;/&gt;&lt;property id=&quot;20303&quot; value=&quot;-1&quot;/&gt;&lt;property id=&quot;20307&quot; value=&quot;342&quot;/&gt;&lt;property id=&quot;20309&quot; value=&quot;-1&quot;/&gt;&lt;/object&gt;&lt;object type=&quot;3&quot; unique_id=&quot;10015&quot;&gt;&lt;property id=&quot;20148&quot; value=&quot;5&quot;/&gt;&lt;property id=&quot;20300&quot; value=&quot;Slide 12 - &amp;quot;Software Design Degradation&amp;quot;&quot;/&gt;&lt;property id=&quot;20303&quot; value=&quot;-1&quot;/&gt;&lt;property id=&quot;20307&quot; value=&quot;380&quot;/&gt;&lt;property id=&quot;20309&quot; value=&quot;-1&quot;/&gt;&lt;/object&gt;&lt;object type=&quot;3&quot; unique_id=&quot;10016&quot;&gt;&lt;property id=&quot;20148&quot; value=&quot;5&quot;/&gt;&lt;property id=&quot;20300&quot; value=&quot;Slide 13 - &amp;quot;Information Lose Due to Relentless Change&amp;quot;&quot;/&gt;&lt;property id=&quot;20303&quot; value=&quot;-1&quot;/&gt;&lt;property id=&quot;20307&quot; value=&quot;381&quot;/&gt;&lt;property id=&quot;20309&quot; value=&quot;-1&quot;/&gt;&lt;/object&gt;&lt;object type=&quot;3&quot; unique_id=&quot;10017&quot;&gt;&lt;property id=&quot;20148&quot; value=&quot;5&quot;/&gt;&lt;property id=&quot;20300&quot; value=&quot;Slide 14 - &amp;quot;Wear versus Deterioration&amp;quot;&quot;/&gt;&lt;property id=&quot;20303&quot; value=&quot;-1&quot;/&gt;&lt;property id=&quot;20307&quot; value=&quot;333&quot;/&gt;&lt;property id=&quot;20309&quot; value=&quot;-1&quot;/&gt;&lt;/object&gt;&lt;object type=&quot;3&quot; unique_id=&quot;10018&quot;&gt;&lt;property id=&quot;20148&quot; value=&quot;5&quot;/&gt;&lt;property id=&quot;20300&quot; value=&quot;Slide 15 - &amp;quot;The Cost of Change&amp;quot;&quot;/&gt;&lt;property id=&quot;20303&quot; value=&quot;-1&quot;/&gt;&lt;property id=&quot;20307&quot; value=&quot;334&quot;/&gt;&lt;property id=&quot;20309&quot; value=&quot;-1&quot;/&gt;&lt;/object&gt;&lt;object type=&quot;3&quot; unique_id=&quot;10019&quot;&gt;&lt;property id=&quot;20148&quot; value=&quot;5&quot;/&gt;&lt;property id=&quot;20300&quot; value=&quot;Slide 16 - &amp;quot;Software is Complex&amp;quot;&quot;/&gt;&lt;property id=&quot;20303&quot; value=&quot;-1&quot;/&gt;&lt;property id=&quot;20307&quot; value=&quot;394&quot;/&gt;&lt;property id=&quot;20309&quot; value=&quot;-1&quot;/&gt;&lt;/object&gt;&lt;object type=&quot;3&quot; unique_id=&quot;10020&quot;&gt;&lt;property id=&quot;20148&quot; value=&quot;5&quot;/&gt;&lt;property id=&quot;20300&quot; value=&quot;Slide 17 - &amp;quot;Software “Schizophrenia”&amp;quot;&quot;/&gt;&lt;property id=&quot;20303&quot; value=&quot;-1&quot;/&gt;&lt;property id=&quot;20307&quot; value=&quot;384&quot;/&gt;&lt;property id=&quot;20309&quot; value=&quot;-1&quot;/&gt;&lt;/object&gt;&lt;object type=&quot;3&quot; unique_id=&quot;10021&quot;&gt;&lt;property id=&quot;20148&quot; value=&quot;5&quot;/&gt;&lt;property id=&quot;20300&quot; value=&quot;Slide 18 - &amp;quot;Software—New Categories&amp;quot;&quot;/&gt;&lt;property id=&quot;20303&quot; value=&quot;-1&quot;/&gt;&lt;property id=&quot;20307&quot; value=&quot;396&quot;/&gt;&lt;property id=&quot;20309&quot; value=&quot;-1&quot;/&gt;&lt;/object&gt;&lt;object type=&quot;3&quot; unique_id=&quot;10022&quot;&gt;&lt;property id=&quot;20148&quot; value=&quot;5&quot;/&gt;&lt;property id=&quot;20300&quot; value=&quot;Slide 19 - &amp;quot;Software Evolution&amp;quot;&quot;/&gt;&lt;property id=&quot;20303&quot; value=&quot;-1&quot;/&gt;&lt;property id=&quot;20307&quot; value=&quot;398&quot;/&gt;&lt;property id=&quot;20309&quot; value=&quot;-1&quot;/&gt;&lt;/object&gt;&lt;object type=&quot;3&quot; unique_id=&quot;10023&quot;&gt;&lt;property id=&quot;20148&quot; value=&quot;5&quot;/&gt;&lt;property id=&quot;20300&quot; value=&quot;Slide 20 - &amp;quot;Software Evolution (continued)&amp;quot;&quot;/&gt;&lt;property id=&quot;20303&quot; value=&quot;-1&quot;/&gt;&lt;property id=&quot;20307&quot; value=&quot;418&quot;/&gt;&lt;property id=&quot;20309&quot; value=&quot;-1&quot;/&gt;&lt;/object&gt;&lt;object type=&quot;3&quot; unique_id=&quot;10024&quot;&gt;&lt;property id=&quot;20148&quot; value=&quot;5&quot;/&gt;&lt;property id=&quot;20300&quot; value=&quot;Slide 21 - &amp;quot;Chapter 2: Process—A Generic View&amp;quot;&quot;/&gt;&lt;property id=&quot;20303&quot; value=&quot;-1&quot;/&gt;&lt;property id=&quot;20307&quot; value=&quot;372&quot;/&gt;&lt;property id=&quot;20309&quot; value=&quot;-1&quot;/&gt;&lt;/object&gt;&lt;object type=&quot;3&quot; unique_id=&quot;10025&quot;&gt;&lt;property id=&quot;20148&quot; value=&quot;5&quot;/&gt;&lt;property id=&quot;20300&quot; value=&quot;Slide 22 - &amp;quot;Software Still Stuck in Construction&amp;quot;&quot;/&gt;&lt;property id=&quot;20303&quot; value=&quot;-1&quot;/&gt;&lt;property id=&quot;20307&quot; value=&quot;386&quot;/&gt;&lt;property id=&quot;20309&quot; value=&quot;-1&quot;/&gt;&lt;/object&gt;&lt;object type=&quot;3&quot; unique_id=&quot;10026&quot;&gt;&lt;property id=&quot;20148&quot; value=&quot;5&quot;/&gt;&lt;property id=&quot;20300&quot; value=&quot;Slide 23 - &amp;quot;A Layered Technology&amp;quot;&quot;/&gt;&lt;property id=&quot;20303&quot; value=&quot;-1&quot;/&gt;&lt;property id=&quot;20307&quot; value=&quot;346&quot;/&gt;&lt;property id=&quot;20309&quot; value=&quot;-1&quot;/&gt;&lt;/object&gt;&lt;object type=&quot;3&quot; unique_id=&quot;10027&quot;&gt;&lt;property id=&quot;20148&quot; value=&quot;5&quot;/&gt;&lt;property id=&quot;20300&quot; value=&quot;Slide 24 - &amp;quot;Umbrella Activities &amp;#x0D;&amp;#x0A;(AKA Cross-Life-Cycle Activities)&amp;quot;&quot;/&gt;&lt;property id=&quot;20303&quot; value=&quot;-1&quot;/&gt;&lt;property id=&quot;20307&quot; value=&quot;348&quot;/&gt;&lt;property id=&quot;20309&quot; value=&quot;-1&quot;/&gt;&lt;/object&gt;&lt;object type=&quot;3&quot; unique_id=&quot;10028&quot;&gt;&lt;property id=&quot;20148&quot; value=&quot;5&quot;/&gt;&lt;property id=&quot;20300&quot; value=&quot;Slide 25 - &amp;quot;SEI’s Software Process &amp;#x0D;&amp;#x0A;Capability Maturity Model&amp;quot;&quot;/&gt;&lt;property id=&quot;20303&quot; value=&quot;-1&quot;/&gt;&lt;property id=&quot;20307&quot; value=&quot;374&quot;/&gt;&lt;property id=&quot;20309&quot; value=&quot;-1&quot;/&gt;&lt;/object&gt;&lt;object type=&quot;3&quot; unique_id=&quot;10029&quot;&gt;&lt;property id=&quot;20148&quot; value=&quot;5&quot;/&gt;&lt;property id=&quot;20300&quot; value=&quot;Slide 26 - &amp;quot;Summary of the SEI/CMM Levels&amp;quot;&quot;/&gt;&lt;property id=&quot;20303&quot; value=&quot;-1&quot;/&gt;&lt;property id=&quot;20307&quot; value=&quot;375&quot;/&gt;&lt;property id=&quot;20309&quot; value=&quot;-1&quot;/&gt;&lt;/object&gt;&lt;object type=&quot;3&quot; unique_id=&quot;10030&quot;&gt;&lt;property id=&quot;20148&quot; value=&quot;5&quot;/&gt;&lt;property id=&quot;20300&quot; value=&quot;Slide 27 - &amp;quot;Process Improvement Maturity Levels&amp;quot;&quot;/&gt;&lt;property id=&quot;20303&quot; value=&quot;-1&quot;/&gt;&lt;property id=&quot;20307&quot; value=&quot;390&quot;/&gt;&lt;property id=&quot;20309&quot; value=&quot;-1&quot;/&gt;&lt;/object&gt;&lt;object type=&quot;3&quot; unique_id=&quot;10031&quot;&gt;&lt;property id=&quot;20148&quot; value=&quot;5&quot;/&gt;&lt;property id=&quot;20300&quot; value=&quot;Slide 28 - &amp;quot;More Traction at Upper levels...&amp;quot;&quot;/&gt;&lt;property id=&quot;20303&quot; value=&quot;-1&quot;/&gt;&lt;property id=&quot;20307&quot; value=&quot;391&quot;/&gt;&lt;property id=&quot;20309&quot; value=&quot;-1&quot;/&gt;&lt;/object&gt;&lt;object type=&quot;3&quot; unique_id=&quot;10032&quot;&gt;&lt;property id=&quot;20148&quot; value=&quot;5&quot;/&gt;&lt;property id=&quot;20300&quot; value=&quot;Slide 29 - &amp;quot;The Process Model: Adaptability&amp;quot;&quot;/&gt;&lt;property id=&quot;20303&quot; value=&quot;-1&quot;/&gt;&lt;property id=&quot;20307&quot; value=&quot;400&quot;/&gt;&lt;property id=&quot;20309&quot; value=&quot;-1&quot;/&gt;&lt;/object&gt;&lt;object type=&quot;3&quot; unique_id=&quot;10033&quot;&gt;&lt;property id=&quot;20148&quot; value=&quot;5&quot;/&gt;&lt;property id=&quot;20300&quot; value=&quot;Slide 30 - &amp;quot;The CMMI&amp;quot;&quot;/&gt;&lt;property id=&quot;20303&quot; value=&quot;-1&quot;/&gt;&lt;property id=&quot;20307&quot; value=&quot;401&quot;/&gt;&lt;property id=&quot;20309&quot; value=&quot;-1&quot;/&gt;&lt;/object&gt;&lt;object type=&quot;3&quot; unique_id=&quot;10034&quot;&gt;&lt;property id=&quot;20148&quot; value=&quot;5&quot;/&gt;&lt;property id=&quot;20300&quot; value=&quot;Slide 31 - &amp;quot;Process Patterns&amp;quot;&quot;/&gt;&lt;property id=&quot;20303&quot; value=&quot;-1&quot;/&gt;&lt;property id=&quot;20307&quot; value=&quot;402&quot;/&gt;&lt;property id=&quot;20309&quot; value=&quot;-1&quot;/&gt;&lt;/object&gt;&lt;object type=&quot;3&quot; unique_id=&quot;10035&quot;&gt;&lt;property id=&quot;20148&quot; value=&quot;5&quot;/&gt;&lt;property id=&quot;20300&quot; value=&quot;Slide 32 - &amp;quot;Process Assessment&amp;quot;&quot;/&gt;&lt;property id=&quot;20303&quot; value=&quot;-1&quot;/&gt;&lt;property id=&quot;20307&quot; value=&quot;403&quot;/&gt;&lt;property id=&quot;20309&quot; value=&quot;-1&quot;/&gt;&lt;/object&gt;&lt;object type=&quot;3&quot; unique_id=&quot;10036&quot;&gt;&lt;property id=&quot;20148&quot; value=&quot;5&quot;/&gt;&lt;property id=&quot;20300&quot; value=&quot;Slide 33 - &amp;quot;Assessment and Improvement&amp;quot;&quot;/&gt;&lt;property id=&quot;20303&quot; value=&quot;-1&quot;/&gt;&lt;property id=&quot;20307&quot; value=&quot;404&quot;/&gt;&lt;property id=&quot;20309&quot; value=&quot;-1&quot;/&gt;&lt;/object&gt;&lt;object type=&quot;3&quot; unique_id=&quot;10037&quot;&gt;&lt;property id=&quot;20148&quot; value=&quot;5&quot;/&gt;&lt;property id=&quot;20300&quot; value=&quot;Slide 34 - &amp;quot;Personal Software Process (PSP)&amp;quot;&quot;/&gt;&lt;property id=&quot;20303&quot; value=&quot;-1&quot;/&gt;&lt;property id=&quot;20307&quot; value=&quot;405&quot;/&gt;&lt;property id=&quot;20309&quot; value=&quot;-1&quot;/&gt;&lt;/object&gt;&lt;object type=&quot;3&quot; unique_id=&quot;10038&quot;&gt;&lt;property id=&quot;20148&quot; value=&quot;5&quot;/&gt;&lt;property id=&quot;20300&quot; value=&quot;Slide 35 - &amp;quot;Team Software Process (TSP)&amp;quot;&quot;/&gt;&lt;property id=&quot;20303&quot; value=&quot;-1&quot;/&gt;&lt;property id=&quot;20307&quot; value=&quot;406&quot;/&gt;&lt;property id=&quot;20309&quot; value=&quot;-1&quot;/&gt;&lt;/object&gt;&lt;object type=&quot;3&quot; unique_id=&quot;10039&quot;&gt;&lt;property id=&quot;20148&quot; value=&quot;5&quot;/&gt;&lt;property id=&quot;20300&quot; value=&quot;Slide 36 - &amp;quot;Chapter 3: Prescriptive Process Models&amp;quot;&quot;/&gt;&lt;property id=&quot;20303&quot; value=&quot;-1&quot;/&gt;&lt;property id=&quot;20307&quot; value=&quot;417&quot;/&gt;&lt;property id=&quot;20309&quot; value=&quot;-1&quot;/&gt;&lt;/object&gt;&lt;object type=&quot;3&quot; unique_id=&quot;10040&quot;&gt;&lt;property id=&quot;20148&quot; value=&quot;5&quot;/&gt;&lt;property id=&quot;20300&quot; value=&quot;Slide 37 - &amp;quot;Prescriptive Models&amp;quot;&quot;/&gt;&lt;property id=&quot;20303&quot; value=&quot;-1&quot;/&gt;&lt;property id=&quot;20307&quot; value=&quot;407&quot;/&gt;&lt;property id=&quot;20309&quot; value=&quot;-1&quot;/&gt;&lt;/object&gt;&lt;object type=&quot;3&quot; unique_id=&quot;10041&quot;&gt;&lt;property id=&quot;20148&quot; value=&quot;5&quot;/&gt;&lt;property id=&quot;20300&quot; value=&quot;Slide 38 - &amp;quot;The Linear Model&amp;quot;&quot;/&gt;&lt;property id=&quot;20303&quot; value=&quot;-1&quot;/&gt;&lt;property id=&quot;20307&quot; value=&quot;352&quot;/&gt;&lt;property id=&quot;20309&quot; value=&quot;-1&quot;/&gt;&lt;/object&gt;&lt;object type=&quot;3&quot; unique_id=&quot;10042&quot;&gt;&lt;property id=&quot;20148&quot; value=&quot;5&quot;/&gt;&lt;property id=&quot;20300&quot; value=&quot;Slide 39 - &amp;quot;Rational Unified Process&amp;quot;&quot;/&gt;&lt;property id=&quot;20303&quot; value=&quot;-1&quot;/&gt;&lt;property id=&quot;20307&quot; value=&quot;413&quot;/&gt;&lt;property id=&quot;20309&quot; value=&quot;-1&quot;/&gt;&lt;/object&gt;&lt;object type=&quot;3&quot; unique_id=&quot;10043&quot;&gt;&lt;property id=&quot;20148&quot; value=&quot;5&quot;/&gt;&lt;property id=&quot;20300&quot; value=&quot;Slide 40 - &amp;quot;Iterative Models&amp;quot;&quot;/&gt;&lt;property id=&quot;20303&quot; value=&quot;-1&quot;/&gt;&lt;property id=&quot;20307&quot; value=&quot;411&quot;/&gt;&lt;property id=&quot;20309&quot; value=&quot;-1&quot;/&gt;&lt;/object&gt;&lt;object type=&quot;3&quot; unique_id=&quot;10044&quot;&gt;&lt;property id=&quot;20148&quot; value=&quot;5&quot;/&gt;&lt;property id=&quot;20300&quot; value=&quot;Slide 41 - &amp;quot;The Incremental Model&amp;quot;&quot;/&gt;&lt;property id=&quot;20303&quot; value=&quot;-1&quot;/&gt;&lt;property id=&quot;20307&quot; value=&quot;412&quot;/&gt;&lt;property id=&quot;20309&quot; value=&quot;-1&quot;/&gt;&lt;/object&gt;&lt;object type=&quot;3&quot; unique_id=&quot;10045&quot;&gt;&lt;property id=&quot;20148&quot; value=&quot;5&quot;/&gt;&lt;property id=&quot;20300&quot; value=&quot;Slide 42 - &amp;quot;Iterative and Incremental Models&amp;quot;&quot;/&gt;&lt;property id=&quot;20303&quot; value=&quot;-1&quot;/&gt;&lt;property id=&quot;20307&quot; value=&quot;353&quot;/&gt;&lt;property id=&quot;20309&quot; value=&quot;-1&quot;/&gt;&lt;/object&gt;&lt;object type=&quot;3&quot; unique_id=&quot;10046&quot;&gt;&lt;property id=&quot;20148&quot; value=&quot;5&quot;/&gt;&lt;property id=&quot;20300&quot; value=&quot;Slide 43 - &amp;quot;Evolutionary Models: The Spiral&amp;quot;&quot;/&gt;&lt;property id=&quot;20303&quot; value=&quot;-1&quot;/&gt;&lt;property id=&quot;20307&quot; value=&quot;408&quot;/&gt;&lt;property id=&quot;20309&quot; value=&quot;-1&quot;/&gt;&lt;/object&gt;&lt;object type=&quot;3&quot; unique_id=&quot;10047&quot;&gt;&lt;property id=&quot;20148&quot; value=&quot;5&quot;/&gt;&lt;property id=&quot;20300&quot; value=&quot;Slide 44 - &amp;quot;Evolutionary Models: Concurrent&amp;quot;&quot;/&gt;&lt;property id=&quot;20303&quot; value=&quot;-1&quot;/&gt;&lt;property id=&quot;20307&quot; value=&quot;409&quot;/&gt;&lt;property id=&quot;20309&quot; value=&quot;-1&quot;/&gt;&lt;/object&gt;&lt;object type=&quot;3&quot; unique_id=&quot;10048&quot;&gt;&lt;property id=&quot;20148&quot; value=&quot;5&quot;/&gt;&lt;property id=&quot;20300&quot; value=&quot;Slide 45 - &amp;quot;Still Other Process Models&amp;quot;&quot;/&gt;&lt;property id=&quot;20303&quot; value=&quot;-1&quot;/&gt;&lt;property id=&quot;20307&quot; value=&quot;410&quot;/&gt;&lt;property id=&quot;20309&quot; value=&quot;-1&quot;/&gt;&lt;/object&gt;&lt;object type=&quot;3&quot; unique_id=&quot;10049&quot;&gt;&lt;property id=&quot;20148&quot; value=&quot;5&quot;/&gt;&lt;property id=&quot;20300&quot; value=&quot;Slide 46 - &amp;quot;Homework Assignment for 8/29/07&amp;quot;&quot;/&gt;&lt;property id=&quot;20303&quot; value=&quot;-1&quot;/&gt;&lt;property id=&quot;20307&quot; value=&quot;377&quot;/&gt;&lt;property id=&quot;20309&quot; value=&quot;-1&quot;/&gt;&lt;/object&gt;&lt;/object&gt;&lt;object type=&quot;8&quot; unique_id=&quot;10050&quot;&gt;&lt;/object&gt;&lt;/object&gt;&lt;/database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,2137399327,C:\Documents and Settings\Shawn Bohner\My Documents\CS5704\Fall2007\CS5704-Week1\CS5704-Week1.ppc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15660</TotalTime>
  <Words>669</Words>
  <Application>Microsoft Office PowerPoint</Application>
  <PresentationFormat>On-screen Show (4:3)</PresentationFormat>
  <Paragraphs>173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Software Maintenance and Evolution CSSE 575: Session 3, Part 1  Simplifying Conditionals</vt:lpstr>
      <vt:lpstr>Recall: Basic Rule of Refactoring</vt:lpstr>
      <vt:lpstr>Simplifying Conditionals</vt:lpstr>
      <vt:lpstr>Decompose Conditional</vt:lpstr>
      <vt:lpstr>Decompose Conditional: Motivation</vt:lpstr>
      <vt:lpstr>Consolidate Conditional Expression</vt:lpstr>
      <vt:lpstr>Consolidate Duplicate Conditional Fragments</vt:lpstr>
      <vt:lpstr>Remove Control Flag</vt:lpstr>
      <vt:lpstr>Discussion: Refactor checkSecurity</vt:lpstr>
      <vt:lpstr>Find Control Flags &amp; Replace with returns</vt:lpstr>
      <vt:lpstr>Replace Conditional with Polymorphism</vt:lpstr>
    </vt:vector>
  </TitlesOfParts>
  <Company>Virginia 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Construction and Evolution CS5704: First Class</dc:title>
  <dc:creator>Shawn Bohner</dc:creator>
  <cp:lastModifiedBy>Chenoweth, Stephen V</cp:lastModifiedBy>
  <cp:revision>80</cp:revision>
  <cp:lastPrinted>2010-04-12T14:32:38Z</cp:lastPrinted>
  <dcterms:created xsi:type="dcterms:W3CDTF">2010-04-12T02:13:43Z</dcterms:created>
  <dcterms:modified xsi:type="dcterms:W3CDTF">2011-06-20T21:24:15Z</dcterms:modified>
</cp:coreProperties>
</file>