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</p:sldMasterIdLst>
  <p:notesMasterIdLst>
    <p:notesMasterId r:id="rId16"/>
  </p:notesMasterIdLst>
  <p:handoutMasterIdLst>
    <p:handoutMasterId r:id="rId17"/>
  </p:handoutMasterIdLst>
  <p:sldIdLst>
    <p:sldId id="259" r:id="rId2"/>
    <p:sldId id="521" r:id="rId3"/>
    <p:sldId id="533" r:id="rId4"/>
    <p:sldId id="522" r:id="rId5"/>
    <p:sldId id="523" r:id="rId6"/>
    <p:sldId id="527" r:id="rId7"/>
    <p:sldId id="529" r:id="rId8"/>
    <p:sldId id="528" r:id="rId9"/>
    <p:sldId id="530" r:id="rId10"/>
    <p:sldId id="525" r:id="rId11"/>
    <p:sldId id="534" r:id="rId12"/>
    <p:sldId id="531" r:id="rId13"/>
    <p:sldId id="526" r:id="rId14"/>
    <p:sldId id="532" r:id="rId15"/>
  </p:sldIdLst>
  <p:sldSz cx="9144000" cy="6858000" type="screen4x3"/>
  <p:notesSz cx="7315200" cy="9601200"/>
  <p:custDataLst>
    <p:tags r:id="rId1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FFFF00"/>
    <a:srgbClr val="0033CC"/>
    <a:srgbClr val="800000"/>
    <a:srgbClr val="990000"/>
    <a:srgbClr val="000066"/>
    <a:srgbClr val="CC3300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53" autoAdjust="0"/>
    <p:restoredTop sz="77778" autoAdjust="0"/>
  </p:normalViewPr>
  <p:slideViewPr>
    <p:cSldViewPr>
      <p:cViewPr varScale="1">
        <p:scale>
          <a:sx n="112" d="100"/>
          <a:sy n="112" d="100"/>
        </p:scale>
        <p:origin x="-824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556"/>
    </p:cViewPr>
  </p:sorterViewPr>
  <p:notesViewPr>
    <p:cSldViewPr>
      <p:cViewPr varScale="1">
        <p:scale>
          <a:sx n="59" d="100"/>
          <a:sy n="59" d="100"/>
        </p:scale>
        <p:origin x="-1542" y="-84"/>
      </p:cViewPr>
      <p:guideLst>
        <p:guide orient="horz" pos="3025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handoutMaster" Target="handoutMasters/handoutMaster1.xml"/><Relationship Id="rId18" Type="http://schemas.openxmlformats.org/officeDocument/2006/relationships/printerSettings" Target="printerSettings/printerSettings1.bin"/><Relationship Id="rId19" Type="http://schemas.openxmlformats.org/officeDocument/2006/relationships/tags" Target="tags/tag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8293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t" anchorCtr="0" compatLnSpc="1">
            <a:prstTxWarp prst="textNoShape">
              <a:avLst/>
            </a:prstTxWarp>
          </a:bodyPr>
          <a:lstStyle>
            <a:lvl1pPr defTabSz="954088">
              <a:defRPr sz="1300"/>
            </a:lvl1pPr>
          </a:lstStyle>
          <a:p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0838" y="0"/>
            <a:ext cx="3182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t" anchorCtr="0" compatLnSpc="1">
            <a:prstTxWarp prst="textNoShape">
              <a:avLst/>
            </a:prstTxWarp>
          </a:bodyPr>
          <a:lstStyle>
            <a:lvl1pPr algn="r" defTabSz="954088">
              <a:defRPr sz="1300"/>
            </a:lvl1pPr>
          </a:lstStyle>
          <a:p>
            <a:endParaRPr lang="en-US"/>
          </a:p>
        </p:txBody>
      </p:sp>
      <p:sp>
        <p:nvSpPr>
          <p:cNvPr id="176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8293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b" anchorCtr="0" compatLnSpc="1">
            <a:prstTxWarp prst="textNoShape">
              <a:avLst/>
            </a:prstTxWarp>
          </a:bodyPr>
          <a:lstStyle>
            <a:lvl1pPr defTabSz="954088">
              <a:defRPr sz="1300"/>
            </a:lvl1pPr>
          </a:lstStyle>
          <a:p>
            <a:endParaRPr lang="en-US"/>
          </a:p>
        </p:txBody>
      </p:sp>
      <p:sp>
        <p:nvSpPr>
          <p:cNvPr id="176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0838" y="9109075"/>
            <a:ext cx="3182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b" anchorCtr="0" compatLnSpc="1">
            <a:prstTxWarp prst="textNoShape">
              <a:avLst/>
            </a:prstTxWarp>
          </a:bodyPr>
          <a:lstStyle>
            <a:lvl1pPr algn="r" defTabSz="954088">
              <a:defRPr sz="1300"/>
            </a:lvl1pPr>
          </a:lstStyle>
          <a:p>
            <a:fld id="{BE7C2961-80AF-1046-8E90-A8097193FC6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0405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t" anchorCtr="0" compatLnSpc="1">
            <a:prstTxWarp prst="textNoShape">
              <a:avLst/>
            </a:prstTxWarp>
          </a:bodyPr>
          <a:lstStyle>
            <a:lvl1pPr defTabSz="973138">
              <a:defRPr sz="1300"/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t" anchorCtr="0" compatLnSpc="1">
            <a:prstTxWarp prst="textNoShape">
              <a:avLst/>
            </a:prstTxWarp>
          </a:bodyPr>
          <a:lstStyle>
            <a:lvl1pPr algn="r" defTabSz="973138">
              <a:defRPr sz="1300"/>
            </a:lvl1pPr>
          </a:lstStyle>
          <a:p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8600"/>
            <a:ext cx="3170238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b" anchorCtr="0" compatLnSpc="1">
            <a:prstTxWarp prst="textNoShape">
              <a:avLst/>
            </a:prstTxWarp>
          </a:bodyPr>
          <a:lstStyle>
            <a:lvl1pPr defTabSz="973138">
              <a:defRPr sz="1300"/>
            </a:lvl1pPr>
          </a:lstStyle>
          <a:p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18600"/>
            <a:ext cx="3170237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b" anchorCtr="0" compatLnSpc="1">
            <a:prstTxWarp prst="textNoShape">
              <a:avLst/>
            </a:prstTxWarp>
          </a:bodyPr>
          <a:lstStyle>
            <a:lvl1pPr algn="r" defTabSz="973138">
              <a:defRPr sz="1300"/>
            </a:lvl1pPr>
          </a:lstStyle>
          <a:p>
            <a:fld id="{1D48FDC5-0FF0-AA44-98DE-252E54AB5EC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1453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1C3301-B4F8-9C4A-A4A6-B086B24BB786}" type="slidenum">
              <a:rPr lang="en-US"/>
              <a:pPr/>
              <a:t>1</a:t>
            </a:fld>
            <a:endParaRPr lang="en-US"/>
          </a:p>
        </p:txBody>
      </p:sp>
      <p:sp>
        <p:nvSpPr>
          <p:cNvPr id="382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2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A great question -- What is the “rhythm of refactoring” that Fowler refers to in this chapter or in simple terms the process of refactoring?</a:t>
            </a:r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Databases</a:t>
            </a:r>
          </a:p>
          <a:p>
            <a:r>
              <a:rPr lang="en-US" dirty="0" smtClean="0"/>
              <a:t>	Most business applications tightly coupled to the database</a:t>
            </a:r>
            <a:r>
              <a:rPr lang="en-US" baseline="0" dirty="0" smtClean="0"/>
              <a:t> schema</a:t>
            </a:r>
            <a:endParaRPr lang="en-US" dirty="0" smtClean="0"/>
          </a:p>
          <a:p>
            <a:r>
              <a:rPr lang="en-US" dirty="0" smtClean="0"/>
              <a:t>	Need to isolate changes to either the database or object model by creating a layer between the models</a:t>
            </a:r>
          </a:p>
          <a:p>
            <a:r>
              <a:rPr lang="en-US" dirty="0" smtClean="0"/>
              <a:t>	Such a layer adds complexity but enhances flexibility</a:t>
            </a:r>
          </a:p>
          <a:p>
            <a:r>
              <a:rPr lang="en-US" dirty="0" smtClean="0"/>
              <a:t>Changing interfaces</a:t>
            </a:r>
          </a:p>
          <a:p>
            <a:r>
              <a:rPr lang="en-US" dirty="0" smtClean="0"/>
              <a:t>	Don't publish interfaces prematurely -- modify your code ownership policies to smooth refactoring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you know which set of slides to look at…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Ok, y’all claim you can’t use Test First with your existing systems.</a:t>
            </a:r>
          </a:p>
          <a:p>
            <a:endParaRPr lang="en-US" dirty="0" smtClean="0"/>
          </a:p>
          <a:p>
            <a:r>
              <a:rPr lang="en-US" dirty="0" smtClean="0"/>
              <a:t>In</a:t>
            </a:r>
            <a:r>
              <a:rPr lang="en-US" baseline="0" dirty="0" smtClean="0"/>
              <a:t> your journals, blog about what it would take to move toward that!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6011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Refactoring improves the design of software</a:t>
            </a:r>
          </a:p>
          <a:p>
            <a:r>
              <a:rPr lang="en-US" dirty="0" smtClean="0"/>
              <a:t>	Without refactoring the design of the program will decay</a:t>
            </a:r>
          </a:p>
          <a:p>
            <a:r>
              <a:rPr lang="en-US" dirty="0" smtClean="0"/>
              <a:t>	Poorly designed code usually takes more code to do the same things, often because the code does the same thing in different places</a:t>
            </a:r>
          </a:p>
          <a:p>
            <a:r>
              <a:rPr lang="en-US" dirty="0" smtClean="0"/>
              <a:t>Refactoring makes software easier to understand</a:t>
            </a:r>
          </a:p>
          <a:p>
            <a:r>
              <a:rPr lang="en-US" dirty="0" smtClean="0"/>
              <a:t>	In most software development environments, somebody else will eventually have to read your code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Refactor</a:t>
            </a:r>
            <a:r>
              <a:rPr lang="en-US" dirty="0" smtClean="0"/>
              <a:t> when you add function</a:t>
            </a:r>
          </a:p>
          <a:p>
            <a:r>
              <a:rPr lang="en-US" dirty="0" smtClean="0"/>
              <a:t>	Helps you to understand the code you are modifying</a:t>
            </a:r>
          </a:p>
          <a:p>
            <a:r>
              <a:rPr lang="en-US" dirty="0" smtClean="0"/>
              <a:t>	Sometimes the existing design does not allow you to easily add the feature</a:t>
            </a:r>
          </a:p>
          <a:p>
            <a:r>
              <a:rPr lang="en-US" dirty="0" err="1" smtClean="0"/>
              <a:t>Refactor</a:t>
            </a:r>
            <a:r>
              <a:rPr lang="en-US" dirty="0" smtClean="0"/>
              <a:t> when you need to fix a bug</a:t>
            </a:r>
          </a:p>
          <a:p>
            <a:r>
              <a:rPr lang="en-US" dirty="0" smtClean="0"/>
              <a:t>	If you get a bug report its a sign the code needs refactoring because the code was not clear enough for you to see the bug in the first place</a:t>
            </a:r>
          </a:p>
          <a:p>
            <a:r>
              <a:rPr lang="en-US" dirty="0" err="1" smtClean="0"/>
              <a:t>Refactor</a:t>
            </a:r>
            <a:r>
              <a:rPr lang="en-US" dirty="0" smtClean="0"/>
              <a:t> as you do a code review</a:t>
            </a:r>
          </a:p>
          <a:p>
            <a:r>
              <a:rPr lang="en-US" dirty="0" smtClean="0"/>
              <a:t>	Code reviews help spread knowledge through the development team</a:t>
            </a:r>
          </a:p>
          <a:p>
            <a:r>
              <a:rPr lang="en-US" dirty="0" smtClean="0"/>
              <a:t>	Works best with small review groups</a:t>
            </a:r>
          </a:p>
          <a:p>
            <a:r>
              <a:rPr lang="en-US" dirty="0" smtClean="0"/>
              <a:t>	XP pair programming is active code review taken to its limit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You should NOT add functions while refactoring.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does Refactoring change the role of up-front design?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i="1" dirty="0" smtClean="0"/>
              <a:t>How</a:t>
            </a:r>
            <a:r>
              <a:rPr lang="en-US" dirty="0" smtClean="0"/>
              <a:t> does refactoring</a:t>
            </a:r>
            <a:r>
              <a:rPr lang="en-US" baseline="0" dirty="0" smtClean="0"/>
              <a:t> help you to program faster?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</a:t>
            </a:r>
            <a:r>
              <a:rPr lang="en-US" baseline="0" dirty="0" smtClean="0"/>
              <a:t> is Extreme Normal Form?</a:t>
            </a:r>
          </a:p>
          <a:p>
            <a:endParaRPr lang="en-US" baseline="0" dirty="0" smtClean="0"/>
          </a:p>
          <a:p>
            <a:r>
              <a:rPr lang="en-US" baseline="0" dirty="0" smtClean="0"/>
              <a:t>You probably need to define this “locally” for your organization, but –</a:t>
            </a:r>
          </a:p>
          <a:p>
            <a:r>
              <a:rPr lang="en-US" baseline="0" dirty="0" smtClean="0"/>
              <a:t>Keep in mind that you’ll be using more and more code from other organizations, as time goes 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Is he smiling?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043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3C9FF-92D5-478F-9E5C-FD99D6852C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8533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FA40B-D0E2-5746-A3D8-9149A00ED7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502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9C24B-8AC4-4649-8C5D-C9ABF9BA83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83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A97D-E058-4347-98A3-25ACC5C280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90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6DD52-B65D-2745-95FF-4AABEB5105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230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968FA-C622-B24E-90B1-AA1F687089F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809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A5E4A-AD53-0843-A6C6-D4095C8CCF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147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A6690-49A6-7A4D-B2B1-26C8A70FBB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727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7E393-2226-604C-AFDD-3DC991E195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701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A153-4C1E-1849-AC61-B029892F40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904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F174-6D5E-474F-A735-6762711C56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101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4FCEEE-9DC8-B543-AC3A-75A414BF23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lide Number Placeholder 3"/>
          <p:cNvSpPr txBox="1">
            <a:spLocks/>
          </p:cNvSpPr>
          <p:nvPr userDrawn="1"/>
        </p:nvSpPr>
        <p:spPr>
          <a:xfrm>
            <a:off x="7086600" y="6477000"/>
            <a:ext cx="1905000" cy="3810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pPr algn="r"/>
            <a:fld id="{74B3A97D-E058-4347-98A3-25ACC5C2803F}" type="slidenum">
              <a:rPr lang="en-US" sz="1600" smtClean="0"/>
              <a:pPr algn="r"/>
              <a:t>‹#›</a:t>
            </a:fld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69383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4" Type="http://schemas.openxmlformats.org/officeDocument/2006/relationships/image" Target="../media/image1.png"/><Relationship Id="rId5" Type="http://schemas.openxmlformats.org/officeDocument/2006/relationships/image" Target="../media/image2.png"/><Relationship Id="rId6" Type="http://schemas.openxmlformats.org/officeDocument/2006/relationships/hyperlink" Target="http://www.makigami.info/cms/japanese-learning-system-japan-36" TargetMode="External"/><Relationship Id="rId1" Type="http://schemas.openxmlformats.org/officeDocument/2006/relationships/tags" Target="../tags/tag2.xml"/><Relationship Id="rId2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3000" y="304800"/>
            <a:ext cx="7772400" cy="2819400"/>
          </a:xfrm>
          <a:effectLst>
            <a:outerShdw blurRad="63500" dist="35921" dir="2700000" algn="ctr" rotWithShape="0">
              <a:schemeClr val="bg2">
                <a:alpha val="74998"/>
              </a:schemeClr>
            </a:outerShdw>
          </a:effectLst>
        </p:spPr>
        <p:txBody>
          <a:bodyPr>
            <a:no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Software Maintenance and Evolution</a:t>
            </a:r>
            <a:r>
              <a:rPr lang="en-US" sz="2800" b="1" dirty="0">
                <a:effectLst>
                  <a:outerShdw blurRad="38100" dist="38100" dir="2700000" algn="tl">
                    <a:srgbClr val="DDDDDD"/>
                  </a:outerShdw>
                </a:effectLst>
              </a:rPr>
              <a:t/>
            </a:r>
            <a:br>
              <a:rPr lang="en-US" sz="2800" b="1" dirty="0">
                <a:effectLst>
                  <a:outerShdw blurRad="38100" dist="38100" dir="2700000" algn="tl">
                    <a:srgbClr val="DDDDDD"/>
                  </a:outerShdw>
                </a:effectLst>
              </a:rPr>
            </a:br>
            <a:r>
              <a:rPr lang="en-US" sz="2800" b="1" i="1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CSSE 575: Session </a:t>
            </a:r>
            <a:r>
              <a:rPr lang="en-US" sz="2800" b="1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2, </a:t>
            </a:r>
            <a:r>
              <a:rPr lang="en-US" sz="2800" b="1" i="1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Part </a:t>
            </a:r>
            <a:r>
              <a:rPr lang="en-US" sz="2800" b="1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1</a:t>
            </a:r>
            <a:br>
              <a:rPr lang="en-US" sz="2800" b="1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</a:br>
            <a:r>
              <a:rPr lang="en-US" sz="2800" b="1" i="1" dirty="0">
                <a:effectLst>
                  <a:outerShdw blurRad="38100" dist="38100" dir="2700000" algn="tl">
                    <a:srgbClr val="DDDDDD"/>
                  </a:outerShdw>
                </a:effectLst>
              </a:rPr>
              <a:t/>
            </a:r>
            <a:br>
              <a:rPr lang="en-US" sz="2800" b="1" i="1" dirty="0">
                <a:effectLst>
                  <a:outerShdw blurRad="38100" dist="38100" dir="2700000" algn="tl">
                    <a:srgbClr val="DDDDDD"/>
                  </a:outerShdw>
                </a:effectLst>
              </a:rPr>
            </a:br>
            <a:r>
              <a:rPr lang="en-US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Refactoring Principles</a:t>
            </a:r>
            <a:endParaRPr lang="en-US" i="1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657600"/>
            <a:ext cx="6400800" cy="2057400"/>
          </a:xfrm>
        </p:spPr>
        <p:txBody>
          <a:bodyPr>
            <a:normAutofit/>
          </a:bodyPr>
          <a:lstStyle/>
          <a:p>
            <a:r>
              <a:rPr lang="en-US" sz="2800" dirty="0">
                <a:ea typeface="ＭＳ Ｐゴシック"/>
                <a:cs typeface="ＭＳ Ｐゴシック"/>
              </a:rPr>
              <a:t>Steve Chenoweth</a:t>
            </a:r>
          </a:p>
          <a:p>
            <a:r>
              <a:rPr lang="en-US" sz="2800" dirty="0">
                <a:ea typeface="ＭＳ Ｐゴシック"/>
                <a:cs typeface="ＭＳ Ｐゴシック"/>
              </a:rPr>
              <a:t>Office Phone: (812) 877-8974</a:t>
            </a:r>
          </a:p>
          <a:p>
            <a:r>
              <a:rPr lang="en-US" sz="2800" dirty="0">
                <a:ea typeface="ＭＳ Ｐゴシック"/>
                <a:cs typeface="ＭＳ Ｐゴシック"/>
              </a:rPr>
              <a:t>Cell: (937) 657-3885</a:t>
            </a:r>
            <a:br>
              <a:rPr lang="en-US" sz="2800" dirty="0">
                <a:ea typeface="ＭＳ Ｐゴシック"/>
                <a:cs typeface="ＭＳ Ｐゴシック"/>
              </a:rPr>
            </a:br>
            <a:r>
              <a:rPr lang="en-US" sz="2800" dirty="0">
                <a:ea typeface="ＭＳ Ｐゴシック"/>
                <a:cs typeface="ＭＳ Ｐゴシック"/>
              </a:rPr>
              <a:t>Email: chenowet@rose-hulman.edu</a:t>
            </a:r>
          </a:p>
        </p:txBody>
      </p:sp>
      <p:pic>
        <p:nvPicPr>
          <p:cNvPr id="8202" name="Picture 10" descr="rose4"/>
          <p:cNvPicPr>
            <a:picLocks noChangeAspect="1" noChangeArrowheads="1"/>
          </p:cNvPicPr>
          <p:nvPr/>
        </p:nvPicPr>
        <p:blipFill>
          <a:blip r:embed="rId4"/>
          <a:srcRect l="12895" t="22858"/>
          <a:stretch>
            <a:fillRect/>
          </a:stretch>
        </p:blipFill>
        <p:spPr bwMode="auto">
          <a:xfrm>
            <a:off x="6527800" y="6376988"/>
            <a:ext cx="2616200" cy="434975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85825" cy="2333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6200" y="6197025"/>
            <a:ext cx="640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/>
              <a:t>Above</a:t>
            </a:r>
            <a:r>
              <a:rPr lang="en-US" sz="1600" dirty="0" smtClean="0"/>
              <a:t> – </a:t>
            </a:r>
            <a:r>
              <a:rPr lang="en-US" sz="1600" dirty="0" err="1" smtClean="0"/>
              <a:t>Shu</a:t>
            </a:r>
            <a:r>
              <a:rPr lang="en-US" sz="1600" dirty="0" smtClean="0"/>
              <a:t> Ha </a:t>
            </a:r>
            <a:r>
              <a:rPr lang="en-US" sz="1600" dirty="0" err="1" smtClean="0"/>
              <a:t>Ri</a:t>
            </a:r>
            <a:r>
              <a:rPr lang="en-US" sz="1600" dirty="0" smtClean="0"/>
              <a:t> – A Japanese way of achieving excellence.  </a:t>
            </a:r>
            <a:r>
              <a:rPr lang="en-US" sz="1600" dirty="0"/>
              <a:t>From </a:t>
            </a:r>
            <a:r>
              <a:rPr lang="en-US" sz="1600" dirty="0">
                <a:hlinkClick r:id="rId6"/>
              </a:rPr>
              <a:t>http://</a:t>
            </a:r>
            <a:r>
              <a:rPr lang="en-US" sz="1600" dirty="0" smtClean="0">
                <a:hlinkClick r:id="rId6"/>
              </a:rPr>
              <a:t>www.makigami.info/cms/japanese-learning-system-japan-36</a:t>
            </a:r>
            <a:r>
              <a:rPr lang="en-US" sz="1600" dirty="0" smtClean="0"/>
              <a:t>. </a:t>
            </a:r>
            <a:endParaRPr lang="en-US" sz="1600" dirty="0"/>
          </a:p>
        </p:txBody>
      </p:sp>
    </p:spTree>
    <p:custDataLst>
      <p:tags r:id="rId1"/>
    </p:custData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Uh oh - What do I tell my Manager?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077200" cy="5029200"/>
          </a:xfrm>
        </p:spPr>
        <p:txBody>
          <a:bodyPr>
            <a:noAutofit/>
          </a:bodyPr>
          <a:lstStyle/>
          <a:p>
            <a:pPr>
              <a:spcAft>
                <a:spcPts val="1800"/>
              </a:spcAft>
            </a:pPr>
            <a:r>
              <a:rPr lang="en-US" sz="2400" dirty="0" smtClean="0"/>
              <a:t>Bug in the ointment … who pays for refactoring and where do I get time?</a:t>
            </a:r>
          </a:p>
          <a:p>
            <a:pPr>
              <a:spcAft>
                <a:spcPts val="1800"/>
              </a:spcAft>
            </a:pPr>
            <a:r>
              <a:rPr lang="en-US" sz="2400" dirty="0" smtClean="0"/>
              <a:t>If the manager is technically savvy, introducing the subject may not be that hard</a:t>
            </a:r>
          </a:p>
          <a:p>
            <a:pPr>
              <a:spcAft>
                <a:spcPts val="1800"/>
              </a:spcAft>
            </a:pPr>
            <a:r>
              <a:rPr lang="en-US" sz="2400" dirty="0" smtClean="0"/>
              <a:t>Stress the quality aspects if the </a:t>
            </a:r>
            <a:br>
              <a:rPr lang="en-US" sz="2400" dirty="0" smtClean="0"/>
            </a:br>
            <a:r>
              <a:rPr lang="en-US" sz="2400" dirty="0" smtClean="0"/>
              <a:t>manager is </a:t>
            </a:r>
            <a:r>
              <a:rPr lang="en-US" sz="2400" i="1" dirty="0" smtClean="0"/>
              <a:t>genuinely </a:t>
            </a:r>
            <a:r>
              <a:rPr lang="en-US" sz="2400" dirty="0" smtClean="0"/>
              <a:t>quality </a:t>
            </a:r>
            <a:br>
              <a:rPr lang="en-US" sz="2400" dirty="0" smtClean="0"/>
            </a:br>
            <a:r>
              <a:rPr lang="en-US" sz="2400" dirty="0" smtClean="0"/>
              <a:t>oriented</a:t>
            </a:r>
          </a:p>
          <a:p>
            <a:pPr lvl="1">
              <a:spcAft>
                <a:spcPts val="1800"/>
              </a:spcAft>
            </a:pPr>
            <a:r>
              <a:rPr lang="en-US" sz="2000" dirty="0" smtClean="0"/>
              <a:t>Position refactoring as part of </a:t>
            </a:r>
            <a:br>
              <a:rPr lang="en-US" sz="2000" dirty="0" smtClean="0"/>
            </a:br>
            <a:r>
              <a:rPr lang="en-US" sz="2000" dirty="0" smtClean="0"/>
              <a:t>the review process</a:t>
            </a:r>
          </a:p>
          <a:p>
            <a:pPr>
              <a:spcAft>
                <a:spcPts val="1800"/>
              </a:spcAft>
            </a:pPr>
            <a:r>
              <a:rPr lang="en-US" sz="2400" dirty="0" smtClean="0"/>
              <a:t>If the manager is schedule </a:t>
            </a:r>
            <a:br>
              <a:rPr lang="en-US" sz="2400" dirty="0" smtClean="0"/>
            </a:br>
            <a:r>
              <a:rPr lang="en-US" sz="2400" dirty="0" smtClean="0"/>
              <a:t>driven, consider a "don't ask </a:t>
            </a:r>
            <a:br>
              <a:rPr lang="en-US" sz="2400" dirty="0" smtClean="0"/>
            </a:br>
            <a:r>
              <a:rPr lang="en-US" sz="2400" dirty="0" smtClean="0"/>
              <a:t>don't tell" strategy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2819400"/>
            <a:ext cx="3810000" cy="285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953000" y="5715000"/>
            <a:ext cx="4295856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“How does this add to productivity, Dave?</a:t>
            </a:r>
          </a:p>
          <a:p>
            <a:r>
              <a:rPr lang="en-US" sz="1600" dirty="0"/>
              <a:t>From http://www.gcegroup.com/en/management</a:t>
            </a:r>
            <a:r>
              <a:rPr lang="en-US" sz="1600" dirty="0" smtClean="0"/>
              <a:t>/.</a:t>
            </a:r>
            <a:endParaRPr lang="en-US" sz="1600" dirty="0"/>
          </a:p>
        </p:txBody>
      </p:sp>
      <p:sp>
        <p:nvSpPr>
          <p:cNvPr id="5" name="TextBox 4"/>
          <p:cNvSpPr txBox="1"/>
          <p:nvPr/>
        </p:nvSpPr>
        <p:spPr>
          <a:xfrm>
            <a:off x="5181600" y="2438400"/>
            <a:ext cx="36811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Your visit to the manager’s office: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Nowadays…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managers of seasoned software development orgs know they’ll be there for the expense of Rel. 2.0, Rel. 3.0, etc.</a:t>
            </a:r>
          </a:p>
          <a:p>
            <a:r>
              <a:rPr lang="en-US" dirty="0" smtClean="0"/>
              <a:t>Many also have a “Do it right the first time” attitude, so support having Rel. 1.0 clean.</a:t>
            </a:r>
          </a:p>
          <a:p>
            <a:r>
              <a:rPr lang="en-US" dirty="0" smtClean="0"/>
              <a:t>But, you can get issues with startups, where getting something out faster is the only game going.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87694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558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09600" y="76200"/>
            <a:ext cx="777240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Refactoring Guidelines</a:t>
            </a:r>
            <a:endParaRPr lang="en-US" dirty="0"/>
          </a:p>
        </p:txBody>
      </p:sp>
      <p:sp>
        <p:nvSpPr>
          <p:cNvPr id="835587" name="Rectangle 1027"/>
          <p:cNvSpPr>
            <a:spLocks noGrp="1" noChangeArrowheads="1"/>
          </p:cNvSpPr>
          <p:nvPr>
            <p:ph idx="1"/>
          </p:nvPr>
        </p:nvSpPr>
        <p:spPr>
          <a:xfrm>
            <a:off x="304800" y="1066800"/>
            <a:ext cx="8534400" cy="47244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spcAft>
                <a:spcPts val="3600"/>
              </a:spcAft>
            </a:pPr>
            <a:r>
              <a:rPr lang="en-US" dirty="0" smtClean="0"/>
              <a:t>Small </a:t>
            </a:r>
            <a:r>
              <a:rPr lang="en-US" dirty="0"/>
              <a:t>enough to oversee the consequences</a:t>
            </a:r>
          </a:p>
          <a:p>
            <a:pPr>
              <a:lnSpc>
                <a:spcPct val="90000"/>
              </a:lnSpc>
              <a:spcAft>
                <a:spcPts val="3600"/>
              </a:spcAft>
            </a:pPr>
            <a:r>
              <a:rPr lang="en-US" dirty="0" smtClean="0"/>
              <a:t>Reproducible </a:t>
            </a:r>
            <a:r>
              <a:rPr lang="en-US" dirty="0"/>
              <a:t>to allow others to understand them</a:t>
            </a:r>
          </a:p>
          <a:p>
            <a:pPr>
              <a:lnSpc>
                <a:spcPct val="90000"/>
              </a:lnSpc>
              <a:spcAft>
                <a:spcPts val="3600"/>
              </a:spcAft>
            </a:pPr>
            <a:r>
              <a:rPr lang="en-US" dirty="0"/>
              <a:t>Generalized in a way that they are more a rule that can be applied to any structure</a:t>
            </a:r>
          </a:p>
          <a:p>
            <a:pPr>
              <a:lnSpc>
                <a:spcPct val="90000"/>
              </a:lnSpc>
              <a:spcAft>
                <a:spcPts val="3600"/>
              </a:spcAft>
            </a:pPr>
            <a:r>
              <a:rPr lang="en-US" dirty="0"/>
              <a:t>Written down to allow sharing and to keep a  reference, with  instructions how to apply them</a:t>
            </a:r>
          </a:p>
        </p:txBody>
      </p:sp>
    </p:spTree>
    <p:extLst>
      <p:ext uri="{BB962C8B-B14F-4D97-AF65-F5344CB8AC3E}">
        <p14:creationId xmlns:p14="http://schemas.microsoft.com/office/powerpoint/2010/main" val="27513395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35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35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35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35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35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35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35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35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558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There </a:t>
            </a:r>
            <a:r>
              <a:rPr lang="en-US" i="1" dirty="0" smtClean="0"/>
              <a:t>Are</a:t>
            </a:r>
            <a:r>
              <a:rPr lang="en-US" dirty="0" smtClean="0"/>
              <a:t> Problems with Refactoring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8001000" cy="5486400"/>
          </a:xfrm>
        </p:spPr>
        <p:txBody>
          <a:bodyPr>
            <a:normAutofit fontScale="92500" lnSpcReduction="20000"/>
          </a:bodyPr>
          <a:lstStyle/>
          <a:p>
            <a:pPr>
              <a:spcAft>
                <a:spcPts val="3000"/>
              </a:spcAft>
            </a:pPr>
            <a:r>
              <a:rPr lang="en-US" dirty="0" smtClean="0"/>
              <a:t>Databases – dictate certain styles</a:t>
            </a:r>
          </a:p>
          <a:p>
            <a:pPr>
              <a:spcAft>
                <a:spcPts val="3000"/>
              </a:spcAft>
            </a:pPr>
            <a:r>
              <a:rPr lang="en-US" dirty="0" smtClean="0"/>
              <a:t>Changing interfaces</a:t>
            </a:r>
          </a:p>
          <a:p>
            <a:pPr>
              <a:spcAft>
                <a:spcPts val="3000"/>
              </a:spcAft>
            </a:pPr>
            <a:r>
              <a:rPr lang="en-US" dirty="0" smtClean="0"/>
              <a:t>Design changes that are difficult to refactor</a:t>
            </a:r>
          </a:p>
          <a:p>
            <a:pPr>
              <a:spcAft>
                <a:spcPts val="3000"/>
              </a:spcAft>
            </a:pPr>
            <a:r>
              <a:rPr lang="en-US" dirty="0" smtClean="0"/>
              <a:t>In non-OO systems, can only do so much</a:t>
            </a:r>
          </a:p>
          <a:p>
            <a:pPr>
              <a:spcAft>
                <a:spcPts val="3000"/>
              </a:spcAft>
            </a:pPr>
            <a:r>
              <a:rPr lang="en-US" dirty="0" smtClean="0"/>
              <a:t>When shouldn't you refactor?</a:t>
            </a:r>
          </a:p>
          <a:p>
            <a:pPr>
              <a:spcAft>
                <a:spcPts val="3000"/>
              </a:spcAft>
            </a:pPr>
            <a:r>
              <a:rPr lang="en-US" dirty="0" smtClean="0"/>
              <a:t>A clear sign that a rewrite is in order is when the code does not work</a:t>
            </a:r>
          </a:p>
          <a:p>
            <a:pPr>
              <a:spcAft>
                <a:spcPts val="3000"/>
              </a:spcAft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alphaModFix amt="27000"/>
          </a:blip>
          <a:stretch>
            <a:fillRect/>
          </a:stretch>
        </p:blipFill>
        <p:spPr>
          <a:xfrm>
            <a:off x="0" y="1292726"/>
            <a:ext cx="7239000" cy="5717674"/>
          </a:xfrm>
          <a:prstGeom prst="rect">
            <a:avLst/>
          </a:prstGeom>
        </p:spPr>
      </p:pic>
      <p:sp>
        <p:nvSpPr>
          <p:cNvPr id="83763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pPr algn="ctr"/>
            <a:r>
              <a:rPr lang="en-US" dirty="0" smtClean="0"/>
              <a:t>Reminder - Bad </a:t>
            </a:r>
            <a:r>
              <a:rPr lang="en-US" dirty="0"/>
              <a:t>Smells in Code</a:t>
            </a:r>
          </a:p>
        </p:txBody>
      </p:sp>
      <p:sp>
        <p:nvSpPr>
          <p:cNvPr id="837635" name="Rectangle 1027"/>
          <p:cNvSpPr>
            <a:spLocks noGrp="1" noChangeArrowheads="1"/>
          </p:cNvSpPr>
          <p:nvPr>
            <p:ph idx="1"/>
          </p:nvPr>
        </p:nvSpPr>
        <p:spPr>
          <a:xfrm>
            <a:off x="228600" y="987926"/>
            <a:ext cx="4114800" cy="5257800"/>
          </a:xfrm>
          <a:noFill/>
          <a:ln/>
        </p:spPr>
        <p:txBody>
          <a:bodyPr>
            <a:normAutofit/>
          </a:bodyPr>
          <a:lstStyle/>
          <a:p>
            <a:pPr marL="0" indent="0">
              <a:spcBef>
                <a:spcPct val="0"/>
              </a:spcBef>
              <a:buNone/>
            </a:pPr>
            <a:r>
              <a:rPr lang="en-US" sz="2200" dirty="0" smtClean="0"/>
              <a:t>On </a:t>
            </a:r>
            <a:r>
              <a:rPr lang="en-US" sz="2200" dirty="0"/>
              <a:t>session </a:t>
            </a:r>
            <a:r>
              <a:rPr lang="en-US" sz="2200" dirty="0" smtClean="0"/>
              <a:t>1, part 03 slides:</a:t>
            </a:r>
            <a:endParaRPr lang="en-US" sz="2200" dirty="0"/>
          </a:p>
          <a:p>
            <a:pPr>
              <a:spcBef>
                <a:spcPct val="0"/>
              </a:spcBef>
            </a:pPr>
            <a:endParaRPr lang="en-US" sz="2200" dirty="0" smtClean="0">
              <a:solidFill>
                <a:srgbClr val="000000"/>
              </a:solidFill>
            </a:endParaRPr>
          </a:p>
          <a:p>
            <a:pPr>
              <a:spcBef>
                <a:spcPct val="0"/>
              </a:spcBef>
            </a:pPr>
            <a:r>
              <a:rPr lang="en-US" sz="2200" dirty="0" smtClean="0">
                <a:solidFill>
                  <a:srgbClr val="000000"/>
                </a:solidFill>
              </a:rPr>
              <a:t>Duplicated </a:t>
            </a:r>
            <a:r>
              <a:rPr lang="en-US" sz="2200" dirty="0">
                <a:solidFill>
                  <a:srgbClr val="000000"/>
                </a:solidFill>
              </a:rPr>
              <a:t>Code</a:t>
            </a:r>
          </a:p>
          <a:p>
            <a:pPr>
              <a:spcBef>
                <a:spcPct val="0"/>
              </a:spcBef>
            </a:pPr>
            <a:r>
              <a:rPr lang="en-US" sz="2200" dirty="0">
                <a:solidFill>
                  <a:srgbClr val="000000"/>
                </a:solidFill>
              </a:rPr>
              <a:t>Long Method</a:t>
            </a:r>
          </a:p>
          <a:p>
            <a:pPr>
              <a:spcBef>
                <a:spcPct val="0"/>
              </a:spcBef>
            </a:pPr>
            <a:r>
              <a:rPr lang="en-US" sz="2200" dirty="0">
                <a:solidFill>
                  <a:srgbClr val="000000"/>
                </a:solidFill>
              </a:rPr>
              <a:t>Large Class</a:t>
            </a:r>
          </a:p>
          <a:p>
            <a:pPr>
              <a:spcBef>
                <a:spcPct val="0"/>
              </a:spcBef>
            </a:pPr>
            <a:r>
              <a:rPr lang="en-US" sz="2200" dirty="0">
                <a:solidFill>
                  <a:srgbClr val="000000"/>
                </a:solidFill>
              </a:rPr>
              <a:t>Long Parameter List</a:t>
            </a:r>
          </a:p>
          <a:p>
            <a:pPr>
              <a:spcBef>
                <a:spcPct val="0"/>
              </a:spcBef>
            </a:pPr>
            <a:r>
              <a:rPr lang="en-US" sz="2200" dirty="0">
                <a:solidFill>
                  <a:srgbClr val="000000"/>
                </a:solidFill>
              </a:rPr>
              <a:t>Divergent Change</a:t>
            </a:r>
          </a:p>
          <a:p>
            <a:pPr>
              <a:spcBef>
                <a:spcPct val="0"/>
              </a:spcBef>
            </a:pPr>
            <a:r>
              <a:rPr lang="en-US" sz="2200" dirty="0">
                <a:solidFill>
                  <a:srgbClr val="000000"/>
                </a:solidFill>
              </a:rPr>
              <a:t>Shotgun Surgery</a:t>
            </a:r>
          </a:p>
          <a:p>
            <a:pPr>
              <a:spcBef>
                <a:spcPct val="0"/>
              </a:spcBef>
            </a:pPr>
            <a:r>
              <a:rPr lang="en-US" sz="2200" dirty="0">
                <a:solidFill>
                  <a:srgbClr val="000000"/>
                </a:solidFill>
              </a:rPr>
              <a:t>Feature Envy</a:t>
            </a:r>
          </a:p>
          <a:p>
            <a:pPr>
              <a:spcBef>
                <a:spcPct val="0"/>
              </a:spcBef>
            </a:pPr>
            <a:r>
              <a:rPr lang="en-US" sz="2200" dirty="0">
                <a:solidFill>
                  <a:srgbClr val="000000"/>
                </a:solidFill>
              </a:rPr>
              <a:t>Data Clumps</a:t>
            </a:r>
          </a:p>
          <a:p>
            <a:pPr>
              <a:spcBef>
                <a:spcPct val="0"/>
              </a:spcBef>
            </a:pPr>
            <a:r>
              <a:rPr lang="en-US" sz="2200" dirty="0">
                <a:solidFill>
                  <a:srgbClr val="000000"/>
                </a:solidFill>
              </a:rPr>
              <a:t>Primitive Obsession</a:t>
            </a:r>
          </a:p>
          <a:p>
            <a:pPr>
              <a:spcBef>
                <a:spcPct val="0"/>
              </a:spcBef>
            </a:pPr>
            <a:r>
              <a:rPr lang="en-US" sz="2200" dirty="0">
                <a:solidFill>
                  <a:srgbClr val="000000"/>
                </a:solidFill>
              </a:rPr>
              <a:t>Switch </a:t>
            </a:r>
            <a:r>
              <a:rPr lang="en-US" sz="2200" dirty="0" smtClean="0">
                <a:solidFill>
                  <a:srgbClr val="000000"/>
                </a:solidFill>
              </a:rPr>
              <a:t>Statements</a:t>
            </a:r>
          </a:p>
          <a:p>
            <a:pPr>
              <a:spcBef>
                <a:spcPct val="0"/>
              </a:spcBef>
            </a:pPr>
            <a:r>
              <a:rPr lang="en-US" sz="2200" dirty="0" smtClean="0">
                <a:solidFill>
                  <a:srgbClr val="000000"/>
                </a:solidFill>
              </a:rPr>
              <a:t>Lazy Class</a:t>
            </a:r>
          </a:p>
        </p:txBody>
      </p:sp>
      <p:sp>
        <p:nvSpPr>
          <p:cNvPr id="8" name="Rectangle 1027"/>
          <p:cNvSpPr txBox="1">
            <a:spLocks noChangeArrowheads="1"/>
          </p:cNvSpPr>
          <p:nvPr/>
        </p:nvSpPr>
        <p:spPr>
          <a:xfrm>
            <a:off x="4267200" y="987926"/>
            <a:ext cx="4114800" cy="5257800"/>
          </a:xfrm>
          <a:prstGeom prst="rect">
            <a:avLst/>
          </a:prstGeom>
          <a:noFill/>
          <a:ln/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buFont typeface="Arial" pitchFamily="34" charset="0"/>
              <a:buNone/>
            </a:pPr>
            <a:r>
              <a:rPr lang="en-US" sz="2200" dirty="0" smtClean="0"/>
              <a:t>On session 1, part 04 slides:</a:t>
            </a:r>
          </a:p>
          <a:p>
            <a:pPr marL="0" indent="0">
              <a:spcBef>
                <a:spcPct val="0"/>
              </a:spcBef>
              <a:buFont typeface="Arial" pitchFamily="34" charset="0"/>
              <a:buNone/>
            </a:pPr>
            <a:endParaRPr lang="en-US" sz="2200" dirty="0" smtClean="0"/>
          </a:p>
          <a:p>
            <a:pPr>
              <a:buSzPct val="100000"/>
            </a:pPr>
            <a:r>
              <a:rPr lang="en-US" sz="2200" dirty="0" smtClean="0"/>
              <a:t>Parallel </a:t>
            </a:r>
            <a:r>
              <a:rPr lang="en-US" sz="2200" dirty="0"/>
              <a:t>Inheritance Hierarchies</a:t>
            </a:r>
          </a:p>
          <a:p>
            <a:pPr>
              <a:buSzPct val="100000"/>
            </a:pPr>
            <a:r>
              <a:rPr lang="en-US" sz="2200" dirty="0"/>
              <a:t>Speculative Generality</a:t>
            </a:r>
          </a:p>
          <a:p>
            <a:pPr>
              <a:buSzPct val="100000"/>
            </a:pPr>
            <a:r>
              <a:rPr lang="en-US" sz="2200" dirty="0"/>
              <a:t>Temporary Field</a:t>
            </a:r>
          </a:p>
          <a:p>
            <a:pPr>
              <a:buSzPct val="100000"/>
            </a:pPr>
            <a:r>
              <a:rPr lang="en-US" sz="2200" dirty="0"/>
              <a:t>Message Chains </a:t>
            </a:r>
          </a:p>
          <a:p>
            <a:pPr>
              <a:buSzPct val="100000"/>
            </a:pPr>
            <a:r>
              <a:rPr lang="en-US" sz="2200" dirty="0"/>
              <a:t>Middle Man</a:t>
            </a:r>
          </a:p>
          <a:p>
            <a:pPr>
              <a:buSzPct val="100000"/>
            </a:pPr>
            <a:r>
              <a:rPr lang="en-US" sz="2200" dirty="0"/>
              <a:t>Inappropriate Intimacy</a:t>
            </a:r>
          </a:p>
          <a:p>
            <a:pPr>
              <a:buSzPct val="100000"/>
            </a:pPr>
            <a:r>
              <a:rPr lang="en-US" sz="2200" dirty="0"/>
              <a:t>Incomplete Library Class</a:t>
            </a:r>
          </a:p>
          <a:p>
            <a:pPr>
              <a:buSzPct val="100000"/>
            </a:pPr>
            <a:r>
              <a:rPr lang="en-US" sz="2200" dirty="0"/>
              <a:t>Data Class</a:t>
            </a:r>
          </a:p>
          <a:p>
            <a:pPr>
              <a:buSzPct val="100000"/>
            </a:pPr>
            <a:r>
              <a:rPr lang="en-US" sz="2200" dirty="0"/>
              <a:t>Refused Bequest</a:t>
            </a:r>
          </a:p>
          <a:p>
            <a:pPr>
              <a:buSzPct val="100000"/>
            </a:pPr>
            <a:r>
              <a:rPr lang="en-US" sz="2200" dirty="0"/>
              <a:t>Alternative Classes w/ varied interfaces</a:t>
            </a:r>
          </a:p>
          <a:p>
            <a:pPr>
              <a:buSzPct val="100000"/>
            </a:pPr>
            <a:r>
              <a:rPr lang="en-US" sz="2200" dirty="0"/>
              <a:t>Comments</a:t>
            </a:r>
          </a:p>
        </p:txBody>
      </p:sp>
    </p:spTree>
    <p:extLst>
      <p:ext uri="{BB962C8B-B14F-4D97-AF65-F5344CB8AC3E}">
        <p14:creationId xmlns:p14="http://schemas.microsoft.com/office/powerpoint/2010/main" val="12198694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/>
              <a:t>Defining Refactoring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4876800"/>
          </a:xfrm>
        </p:spPr>
        <p:txBody>
          <a:bodyPr/>
          <a:lstStyle/>
          <a:p>
            <a:r>
              <a:rPr lang="en-US" b="1" dirty="0" smtClean="0"/>
              <a:t>Refactoring </a:t>
            </a:r>
            <a:r>
              <a:rPr lang="en-US" dirty="0" smtClean="0"/>
              <a:t>(noun): a change made to the internal structure of software to make it easier to understand and cheaper to modify without changing its observable behavior.</a:t>
            </a:r>
            <a:br>
              <a:rPr lang="en-US" dirty="0" smtClean="0"/>
            </a:br>
            <a:endParaRPr lang="en-US" dirty="0" smtClean="0"/>
          </a:p>
          <a:p>
            <a:r>
              <a:rPr lang="en-US" b="1" dirty="0" err="1" smtClean="0"/>
              <a:t>Refactor</a:t>
            </a:r>
            <a:r>
              <a:rPr lang="en-US" dirty="0" smtClean="0"/>
              <a:t> (verb): to restructure software by applying a series of </a:t>
            </a:r>
            <a:r>
              <a:rPr lang="en-US" dirty="0" err="1" smtClean="0"/>
              <a:t>refactorings</a:t>
            </a:r>
            <a:r>
              <a:rPr lang="en-US" dirty="0" smtClean="0"/>
              <a:t> without changing its observable behavior.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Again, it </a:t>
            </a:r>
            <a:r>
              <a:rPr lang="en-US" dirty="0" smtClean="0"/>
              <a:t>fits with “Test First”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Fowler describes this in </a:t>
            </a:r>
            <a:r>
              <a:rPr lang="en-US" dirty="0" err="1" smtClean="0"/>
              <a:t>Ch</a:t>
            </a:r>
            <a:r>
              <a:rPr lang="en-US" dirty="0" smtClean="0"/>
              <a:t> 4</a:t>
            </a:r>
          </a:p>
          <a:p>
            <a:r>
              <a:rPr lang="en-US" dirty="0" smtClean="0"/>
              <a:t>We also describe </a:t>
            </a:r>
            <a:r>
              <a:rPr lang="en-US" dirty="0" smtClean="0"/>
              <a:t>“test first” in CSSE </a:t>
            </a:r>
            <a:r>
              <a:rPr lang="en-US" dirty="0" smtClean="0"/>
              <a:t>576 (Software QA)</a:t>
            </a:r>
            <a:endParaRPr lang="en-US" dirty="0" smtClean="0"/>
          </a:p>
          <a:p>
            <a:r>
              <a:rPr lang="en-US" dirty="0" smtClean="0"/>
              <a:t>Alternate between adding features and refactoring, with “test first”</a:t>
            </a:r>
          </a:p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1524000"/>
            <a:ext cx="3986439" cy="485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52400" y="6324600"/>
            <a:ext cx="50869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http://blog.donnfelker.com/category/tdd/page/5/</a:t>
            </a:r>
          </a:p>
        </p:txBody>
      </p:sp>
    </p:spTree>
    <p:extLst>
      <p:ext uri="{BB962C8B-B14F-4D97-AF65-F5344CB8AC3E}">
        <p14:creationId xmlns:p14="http://schemas.microsoft.com/office/powerpoint/2010/main" val="8031270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US" dirty="0" smtClean="0"/>
              <a:t>Why Should you Refactor?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8229600" cy="5181600"/>
          </a:xfrm>
        </p:spPr>
        <p:txBody>
          <a:bodyPr/>
          <a:lstStyle/>
          <a:p>
            <a:pPr>
              <a:spcAft>
                <a:spcPts val="3600"/>
              </a:spcAft>
            </a:pPr>
            <a:r>
              <a:rPr lang="en-US" dirty="0" smtClean="0"/>
              <a:t>Refactoring improves the design of software</a:t>
            </a:r>
          </a:p>
          <a:p>
            <a:pPr>
              <a:spcAft>
                <a:spcPts val="3600"/>
              </a:spcAft>
            </a:pPr>
            <a:r>
              <a:rPr lang="en-US" dirty="0" smtClean="0"/>
              <a:t>Refactoring makes software easier to understand</a:t>
            </a:r>
          </a:p>
          <a:p>
            <a:pPr>
              <a:spcAft>
                <a:spcPts val="3600"/>
              </a:spcAft>
            </a:pPr>
            <a:r>
              <a:rPr lang="en-US" dirty="0" smtClean="0"/>
              <a:t>Refactoring helps you find bugs</a:t>
            </a:r>
          </a:p>
          <a:p>
            <a:pPr>
              <a:spcAft>
                <a:spcPts val="3600"/>
              </a:spcAft>
            </a:pPr>
            <a:r>
              <a:rPr lang="en-US" dirty="0" smtClean="0"/>
              <a:t>Refactoring helps you program faster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/>
              <a:t>When Should you </a:t>
            </a:r>
            <a:r>
              <a:rPr lang="en-US" dirty="0" err="1" smtClean="0"/>
              <a:t>Refactor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8305800" cy="4800600"/>
          </a:xfrm>
        </p:spPr>
        <p:txBody>
          <a:bodyPr/>
          <a:lstStyle/>
          <a:p>
            <a:pPr>
              <a:spcAft>
                <a:spcPts val="3600"/>
              </a:spcAft>
            </a:pPr>
            <a:r>
              <a:rPr lang="en-US" dirty="0" err="1" smtClean="0"/>
              <a:t>Refactor</a:t>
            </a:r>
            <a:r>
              <a:rPr lang="en-US" dirty="0" smtClean="0"/>
              <a:t> when you add function</a:t>
            </a:r>
          </a:p>
          <a:p>
            <a:pPr>
              <a:spcAft>
                <a:spcPts val="3600"/>
              </a:spcAft>
            </a:pPr>
            <a:r>
              <a:rPr lang="en-US" dirty="0" err="1" smtClean="0"/>
              <a:t>Refactor</a:t>
            </a:r>
            <a:r>
              <a:rPr lang="en-US" dirty="0" smtClean="0"/>
              <a:t> when you need to fix a bug</a:t>
            </a:r>
          </a:p>
          <a:p>
            <a:pPr>
              <a:spcAft>
                <a:spcPts val="3600"/>
              </a:spcAft>
            </a:pPr>
            <a:r>
              <a:rPr lang="en-US" dirty="0" err="1" smtClean="0"/>
              <a:t>Refactor</a:t>
            </a:r>
            <a:r>
              <a:rPr lang="en-US" dirty="0" smtClean="0"/>
              <a:t> as you do a code review</a:t>
            </a:r>
          </a:p>
          <a:p>
            <a:pPr>
              <a:spcAft>
                <a:spcPts val="3600"/>
              </a:spcAft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077200" cy="533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Two Hats of Development &amp; Refactoring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696200" cy="4648200"/>
          </a:xfrm>
        </p:spPr>
        <p:txBody>
          <a:bodyPr/>
          <a:lstStyle/>
          <a:p>
            <a:r>
              <a:rPr lang="en-US" dirty="0" smtClean="0"/>
              <a:t>When you use refactoring to develop software, you divide your time between:</a:t>
            </a:r>
          </a:p>
          <a:p>
            <a:pPr lvl="1"/>
            <a:r>
              <a:rPr lang="en-US" dirty="0" smtClean="0"/>
              <a:t>Adding Function</a:t>
            </a:r>
          </a:p>
          <a:p>
            <a:pPr lvl="1"/>
            <a:r>
              <a:rPr lang="en-US" dirty="0" smtClean="0"/>
              <a:t>Refactoring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When adding function, should not </a:t>
            </a:r>
            <a:r>
              <a:rPr lang="en-US" dirty="0" err="1" smtClean="0"/>
              <a:t>refactor</a:t>
            </a:r>
            <a:r>
              <a:rPr lang="en-US" dirty="0" smtClean="0"/>
              <a:t>, and Vice Versa…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5632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r>
              <a:rPr lang="en-US" dirty="0" smtClean="0"/>
              <a:t>Refactoring and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001000" cy="5486400"/>
          </a:xfrm>
        </p:spPr>
        <p:txBody>
          <a:bodyPr>
            <a:noAutofit/>
          </a:bodyPr>
          <a:lstStyle/>
          <a:p>
            <a:r>
              <a:rPr lang="en-US" sz="2400" dirty="0" smtClean="0"/>
              <a:t>Upfront or Top-Down Design</a:t>
            </a:r>
            <a:br>
              <a:rPr lang="en-US" sz="2400" dirty="0" smtClean="0"/>
            </a:br>
            <a:endParaRPr lang="en-US" sz="2400" dirty="0" smtClean="0"/>
          </a:p>
          <a:p>
            <a:r>
              <a:rPr lang="en-US" sz="2400" dirty="0" smtClean="0"/>
              <a:t>Agile advocates that you:</a:t>
            </a:r>
          </a:p>
          <a:p>
            <a:pPr lvl="1"/>
            <a:r>
              <a:rPr lang="en-US" sz="2000" dirty="0" smtClean="0"/>
              <a:t>Code first approach that </a:t>
            </a:r>
            <a:br>
              <a:rPr lang="en-US" sz="2000" dirty="0" smtClean="0"/>
            </a:br>
            <a:r>
              <a:rPr lang="en-US" sz="2000" dirty="0" smtClean="0"/>
              <a:t>comes into your head, </a:t>
            </a:r>
          </a:p>
          <a:p>
            <a:pPr lvl="1"/>
            <a:r>
              <a:rPr lang="en-US" sz="2000" dirty="0" smtClean="0"/>
              <a:t>Get it working, </a:t>
            </a:r>
          </a:p>
          <a:p>
            <a:pPr lvl="1"/>
            <a:r>
              <a:rPr lang="en-US" sz="2000" dirty="0" smtClean="0"/>
              <a:t>and then </a:t>
            </a:r>
            <a:r>
              <a:rPr lang="en-US" sz="2000" dirty="0" err="1" smtClean="0"/>
              <a:t>refactor</a:t>
            </a:r>
            <a:r>
              <a:rPr lang="en-US" sz="2000" dirty="0" smtClean="0"/>
              <a:t> it into shape</a:t>
            </a:r>
            <a:br>
              <a:rPr lang="en-US" sz="2000" dirty="0" smtClean="0"/>
            </a:br>
            <a:endParaRPr lang="en-US" sz="2000" dirty="0" smtClean="0"/>
          </a:p>
          <a:p>
            <a:r>
              <a:rPr lang="en-US" sz="2400" dirty="0" smtClean="0"/>
              <a:t>Refactoring changes role of upfront design</a:t>
            </a:r>
          </a:p>
          <a:p>
            <a:pPr lvl="1"/>
            <a:r>
              <a:rPr lang="en-US" sz="2000" dirty="0" smtClean="0"/>
              <a:t>Not looking for perfect design, but only a reasonable one</a:t>
            </a:r>
            <a:br>
              <a:rPr lang="en-US" sz="2000" dirty="0" smtClean="0"/>
            </a:br>
            <a:endParaRPr lang="en-US" sz="2000" dirty="0" smtClean="0"/>
          </a:p>
          <a:p>
            <a:r>
              <a:rPr lang="en-US" sz="2400" dirty="0" smtClean="0"/>
              <a:t>Refactoring can lead to simpler designs without sacrificing flexibility</a:t>
            </a:r>
          </a:p>
          <a:p>
            <a:endParaRPr lang="en-US" sz="24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990600"/>
            <a:ext cx="3962400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447800" y="6477000"/>
            <a:ext cx="51750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/>
              <a:t>http://bokardo.com/archives/comic-content-or-design/</a:t>
            </a:r>
          </a:p>
        </p:txBody>
      </p:sp>
    </p:spTree>
    <p:extLst>
      <p:ext uri="{BB962C8B-B14F-4D97-AF65-F5344CB8AC3E}">
        <p14:creationId xmlns:p14="http://schemas.microsoft.com/office/powerpoint/2010/main" val="553297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Refactoring Helps You Program Faster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7772400" cy="4953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Sounds counter-intuitive 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Yes, improves quality</a:t>
            </a:r>
          </a:p>
          <a:p>
            <a:pPr lvl="1"/>
            <a:r>
              <a:rPr lang="en-US" dirty="0" smtClean="0"/>
              <a:t>Better design, better readability, reduction in bugs, all improve quality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Good design is essential for rapid software development</a:t>
            </a:r>
          </a:p>
          <a:p>
            <a:pPr lvl="1"/>
            <a:r>
              <a:rPr lang="en-US" dirty="0" smtClean="0"/>
              <a:t>The whole point of doing design is to allow rapid development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8837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Go for “Extreme Normal Form”!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772400" cy="5181600"/>
          </a:xfrm>
        </p:spPr>
        <p:txBody>
          <a:bodyPr/>
          <a:lstStyle/>
          <a:p>
            <a:pPr>
              <a:spcAft>
                <a:spcPts val="3600"/>
              </a:spcAft>
            </a:pPr>
            <a:r>
              <a:rPr lang="en-US" dirty="0" smtClean="0"/>
              <a:t>All the code is tested. </a:t>
            </a:r>
            <a:br>
              <a:rPr lang="en-US" dirty="0" smtClean="0"/>
            </a:br>
            <a:r>
              <a:rPr lang="en-US" dirty="0" smtClean="0"/>
              <a:t>The code passes all the tests.</a:t>
            </a:r>
          </a:p>
          <a:p>
            <a:pPr>
              <a:spcAft>
                <a:spcPts val="3600"/>
              </a:spcAft>
            </a:pPr>
            <a:r>
              <a:rPr lang="en-US" dirty="0" smtClean="0"/>
              <a:t>No one on the team can think of code in the system that they could remove or simplify without reducing the feature set.</a:t>
            </a:r>
          </a:p>
          <a:p>
            <a:pPr>
              <a:spcAft>
                <a:spcPts val="3600"/>
              </a:spcAft>
            </a:pPr>
            <a:r>
              <a:rPr lang="en-US" dirty="0" smtClean="0"/>
              <a:t>You never have to go more than one place to change one thing. </a:t>
            </a:r>
          </a:p>
          <a:p>
            <a:pPr>
              <a:spcAft>
                <a:spcPts val="36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41467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THEME_BG_IMAGE" val=""/>
  <p:tag name="MMPROD_TAG_VCONFIG" val="PD94bWwgdmVyc2lvbj0iMS4wIiBlbmNvZGluZz0iVVRGLTgiPz4NCjxjb25maWd1cmF0aW9uPg0KCTxjb2xvcnM+DQoJCTx1aWNvbG9yIG5hbWU9InByaW1hcnkiIHZhbHVlPSIweDZGODQ4OCIvPg0KCQk8dWljb2xvciBuYW1lPSJnbG93IiB2YWx1ZT0iMHgzNUQzMzQiLz4NCgkJPHVpY29sb3IgbmFtZT0idGV4dCIgdmFsdWU9IjB4RkZGRkZGIi8+DQoJCTx1aWNvbG9yIG5hbWU9ImxpZ2h0IiB2YWx1ZT0iMHg0RTVENjAiLz4NCgkJPHVpY29sb3IgbmFtZT0ic2hhZG93IiB2YWx1ZT0iMHgwMDAwMDAiLz4NCgkJPHVpY29sb3IgbmFtZT0iYmFja2dyb3VuZCIgdmFsdWU9IjB4NzI3OTcx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hdHRhY2htZW50cyIgdmFsdWU9InRydWUiLz4NCgkJPHVpc2hvdyBuYW1lPSJ1dGlscyIgdmFsdWU9InRydWUiLz4NCgkJPHVpc2hvdyBuYW1lPSJ2b2x1bWUiIHZhbHVlPSJ0cnVlIi8+DQoJCTx1aXNob3cgbmFtZT0icGxheWJhciIgdmFsdWU9InRydWUiLz4NCgkJPHVpc2hvdyBuYW1lPSJ0YWxraW5naGVhZCIgdmFsdWU9InRydWUiLz4NCgkJPHVpc2hvdyBuYW1lPSJzaWRlYmFyb25yaWdodCIgdmFsdWU9InRydWUiLz4NCgkJPHVpc2hvdyBuYW1lPSJ2aWV3Y2hhbmdlIiB2YWx1ZT0idHJ1ZSIvPg0KCQk8dWlzaG93IG5hbWU9ImluaXRpYWxkaXNwbGF5bW9kZWlzbm9ybWFsIiB2YWx1ZT0idHJ1ZSIvPg0KCQk8dWlyZXBsYWNlIG5hbWU9ImxvZ28iIHZhbHVlPSIiLz4NCgkJPHVpcmVwbGFjZSBuYW1lPSJiZ2ltYWdlIiB2YWx1ZT0iIi8+DQoJCTx1aXJlcGxhY2UgbmFtZT0iaW5pdGlhbHRhYiIgdmFsdWU9Im91dGxpbmUiLz4NCgk8L2xheW91dD4NCgk8bGFuZ3VhZ2UgaWQ9ImVu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UsZmFsc2UsZmFsc2UsdHJ1ZSIvPg0KCQk8dWlmb250IG5hbWU9IkZPTlRfUFJFU0VOVEVSTkFNRSIgdmFsdWU9IlZlcmRhbmEsMTUsZmFsc2UsZmFsc2UsdHJ1ZSIvPg0KCQk8dWlmb250IG5hbWU9IkZPTlRfUFJFU0VOVEVSVElUTEUiIHZhbHVlPSJWZXJkYW5hLDExLHRydWUsZmFsc2UsdHJ1ZSIvPg0KCQk8dWlmb250IG5hbWU9IkZPTlRfQklPQlROIiB2YWx1ZT0iVmVyZGFuYSw5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+DQoJCTwhLS0gc3Vic3RpdHV0aW9uOiAlbiA9PSBzbGlkZSBudW1iZXIgLS0+DQoJCTx1aXRleHQgbmFtZT0iVU5OQU1FRFNMSURFVElUTEUiIHZhbHVlPSJTbGlkZSAlbiIvPg0KCQk8IS0tIHN1YnN0aXR1dGlvbjogJW4gPT0gc2xpZGUgbnVtYmVyIC0tPg0KCQk8IS0tIHN1YnN0aXR1dGlvbjogJXQgPT0gdG90YWwgc2xpZGUgY291bnQgLS0+DQoJCTx1aXRleHQgbmFtZT0iU0NSVUJCQVJTVEFUVVNfU0xJREVJTkZPIiB2YWx1ZT0iU2xpZGUgJW4gLyAldCB8ICIvPg0KCQk8dWl0ZXh0IG5hbWU9IlNDUlVCQkFSU1RBVFVTX1NUT1BQRUQiIHZhbHVlPSJTdG9wcGVkIi8+DQoJCTx1aXRleHQgbmFtZT0iU0NSVUJCQVJTVEFUVVNfUExBWUlORyIgdmFsdWU9IlBsYXlpbmciLz4NCgkJPHVpdGV4dCBuYW1lPSJTQ1JVQkJBUlNUQVRVU19OT0FVRElPIiB2YWx1ZT0iTm8gQXVkaW8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0gc3Vic3RpdHV0aW9uOiAlcCA9PSBwcmVzZW50YXRpb24gdGl0bGUgLS0+DQoJCTwhLS0gc3Vic3RpdHV0aW9uOiAlcyA9PSBzbGlkZSB0aXRsZSAtLT4NCgkJPCEtLSBzdWJzdGl0dXRpb246ICVuID09IHNsaWRlIG51bWJlciAtLT4NCgkJPHVpdGV4dCBuYW1lPSJCT09LTUFSSyIgdmFsdWU9Ik1hY3JvbWVkaWEgQnJlZXplIC0gJXAiLz4NCgkJPCEtLSBzdWJzdGl0dXRpb246ICVwID09IHByZXNlbnRhdGlvbiB0aXRsZSAtLT4NCgkJPCEtLSBzdWJzdGl0dXRpb246ICVzID09IHNsaWRlIHRpdGxlIC0tPg0KCQk8IS0tIHN1YnN0aXR1dGlvbjogJW4gPT0gc2xpZGUgbnVtYmVyIC0tPg0KCQk8dWl0ZXh0IG5hbWU9IkJPT0tNQVJLU0xJREUiIHZhbHVlPSJNYWNyb21lZGlhIEJyZWV6ZSAtICVwICVzIi8+DQoJCTx1aXRleHQgbmFtZT0iU0hPV1NJREVCQVIiIHZhbHVlPSJTaG93IHNpZGViYXIgdG8gcGFydGljaXBhbnRz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UsZmFsc2UsZmFsc2UsdHJ1ZSIvPg0KCQk8dWlmb250IG5hbWU9IkZPTlRfUFJFU0VOVEVSTkFNRSIgdmFsdWU9IlZlcmRhbmEsMTUsZmFsc2UsZmFsc2UsdHJ1ZSIvPg0KCQk8dWlmb250IG5hbWU9IkZPTlRfUFJFU0VOVEVSVElUTEUiIHZhbHVlPSJWZXJkYW5hLDExLHRydWUsZmFsc2UsdHJ1ZSIvPg0KCQk8dWlmb250IG5hbWU9IkZPTlRfQklPQlROIiB2YWx1ZT0iVmVyZGFuYSw5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+DQoJCTwhLS0gc3Vic3RpdHV0aW9uOiAlbiA9PSBzbGlkZSBudW1iZXIgLS0+DQoJCTx1aXRleHQgbmFtZT0iVU5OQU1FRFNMSURFVElUTEUiIHZhbHVlPSJGb2xpZSAlbiIvPg0KCQk8IS0tIHN1YnN0aXR1dGlvbjogJW4gPT0gc2xpZGUgbnVtYmVyIC0tPg0KCQk8IS0tIHN1YnN0aXR1dGlvbjogJXQgPT0gdG90YWwgc2xpZGUgY291bnQgLS0+DQoJCTx1aXRleHQgbmFtZT0iU0NSVUJCQVJTVEFUVVNfU0xJREVJTkZPIiB2YWx1ZT0iRm9saWUgJW4gLyAldCB8ICIvPg0KCQk8dWl0ZXh0IG5hbWU9IlNDUlVCQkFSU1RBVFVTX1NUT1BQRUQiIHZhbHVlPSJCZWVuZGV0Ii8+DQoJCTx1aXRleHQgbmFtZT0iU0NSVUJCQVJTVEFUVVNfUExBWUlORyIgdmFsdWU9IldpZWRlcmdhYmUiLz4NCgkJPHVpdGV4dCBuYW1lPSJTQ1JVQkJBUlNUQVRVU19OT0FVRElPIiB2YWx1ZT0iS2VpbiBBdWRpby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IHN1YnN0aXR1dGlvbjogJXAgPT0gcHJlc2VudGF0aW9uIHRpdGxlIC0tPg0KCQk8IS0tIHN1YnN0aXR1dGlvbjogJXMgPT0gc2xpZGUgdGl0bGUgLS0+DQoJCTwhLS0gc3Vic3RpdHV0aW9uOiAlbiA9PSBzbGlkZSBudW1iZXIgLS0+DQoJCTx1aXRleHQgbmFtZT0iQk9PS01BUksiIHZhbHVlPSJNYWNyb21lZGlhIEJyZWV6ZSAtICVwIi8+DQoJCTwhLS0gc3Vic3RpdHV0aW9uOiAlcCA9PSBwcmVzZW50YXRpb24gdGl0bGUgLS0+DQoJCTwhLS0gc3Vic3RpdHV0aW9uOiAlcyA9PSBzbGlkZSB0aXRsZSAtLT4NCgkJPCEtLSBzdWJzdGl0dXRpb246ICVuID09IHNsaWRlIG51bWJlciAtLT4NCgkJPHVpdGV4dCBuYW1lPSJCT09LTUFSS1NMSURFIiB2YWx1ZT0iTWFjcm9tZWRpYSBCcmVlemUgLSAlcCAlcyIvPg0KCQk8dWl0ZXh0IG5hbWU9IlNIT1dTSURFQkFSIiB2YWx1ZT0iRGVuIFRlaWxuZWhtZXJuIGRpZSBTZWl0ZW5sZWlzdGUgYW56ZWlnZW4iLz4NCgk8L2xhbmd1YWdlPg0KCTxsYW5ndWFnZSBpZD0iZnI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SxmYWxzZSxmYWxzZSx0cnVlIi8+DQoJCTx1aWZvbnQgbmFtZT0iRk9OVF9QUkVTRU5URVJOQU1FIiB2YWx1ZT0iVmVyZGFuYSwxNSxmYWxzZSxmYWxzZSx0cnVlIi8+DQoJCTx1aWZvbnQgbmFtZT0iRk9OVF9QUkVTRU5URVJUSVRMRSIgdmFsdWU9IlZlcmRhbmEsMTEsdHJ1ZSxmYWxzZSx0cnVlIi8+DQoJCTx1aWZvbnQgbmFtZT0iRk9OVF9CSU9CVE4iIHZhbHVlPSJWZXJkYW5hLDk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IHVpdGV4dCAtLT4NCgkJPCEtLSBzdWJzdGl0dXRpb246ICVuID09IHNsaWRlIG51bWJlciAtLT4NCgkJPHVpdGV4dCBuYW1lPSJVTk5BTUVEU0xJREVUSVRMRSIgdmFsdWU9IkRpYXBvc2l0aXZlICVuIi8+DQoJCTwhLS0gc3Vic3RpdHV0aW9uOiAlbiA9PSBzbGlkZSBudW1iZXIgLS0+DQoJCTwhLS0gc3Vic3RpdHV0aW9uOiAldCA9PSB0b3RhbCBzbGlkZSBjb3VudCAtLT4NCgkJPHVpdGV4dCBuYW1lPSJTQ1JVQkJBUlNUQVRVU19TTElERUlORk8iIHZhbHVlPSJEaWFwb3NpdGl2ZSAlbiAvICV0IHwgIi8+DQoJCTx1aXRleHQgbmFtZT0iU0NSVUJCQVJTVEFUVVNfU1RPUFBFRCIgdmFsdWU9IkFycsOqdMOpZSIvPg0KCQk8dWl0ZXh0IG5hbWU9IlNDUlVCQkFSU1RBVFVTX1BMQVlJTkciIHZhbHVlPSJMZWN0dXJlIi8+DQoJCTx1aXRleHQgbmFtZT0iU0NSVUJCQVJTVEFUVVNfTk9BVURJTyIgdmFsdWU9IlBhcyBkZSBzb24iLz4NCgkJPHVpdGV4dCBuYW1lPSJTQ1JVQkJBUlNUQVRVU19MT0FESU5HIiB2YWx1ZT0iQ2hhcmdlbWVudCBlbiBjb3VycyIvPg0KCQk8dWl0ZXh0IG5hbWU9IlNDUlVCQkFSU1RBVFVTX0JVRkZFUklORyIgdmFsdWU9Ik1pc2UgZW4gbcOpbW9pcmUiLz4NCgkJPHVpdGV4dCBuYW1lPSJTQ1JVQkJBUlNUQVRVU19RVUVTVElPTiIgdmFsdWU9IlLDqXBvbmRyZSDDoCBsYSBxdWVzdGlvbiIvPg0KCQk8dWl0ZXh0IG5hbWU9IlNDUlVCQkFSU1RBVFVTX1JFVklFV1FVSVoiIHZhbHVlPSJSw6l2aXNpb24gZHUgcXVlc3Rpb25uYWlyZSIvPg0KCQk8IS0tIHN1YnN0aXR1dGlvbjogJW0gPT0gbWludXRlcyByZW1haW5pbmcgLS0+DQoJCTwhLS0gc3Vic3RpdHV0aW9uOiAlcyA9PSBzZWNvbmRzIHJlbWFpbmluZyAtLT4NCgkJPHVpdGV4dCBuYW1lPSJFTEFQU0VEIiB2YWx1ZT0iJW0gbWludXRlcyAlcyBzZWNvbmRlcyBSZXN0YW50ZXMiLz4NCgkJPHVpdGV4dCBuYW1lPSJOT1RGT1VORCIgdmFsdWU9IlJpZW4gdHJvdXbDqSIvPg0KCQk8dWl0ZXh0IG5hbWU9IkFUVEFDSE1FTlRTIiB2YWx1ZT0iUGnDqGNlcyBqb2ludGVzIi8+DQoJCTwhLS0gc3Vic3RpdHV0aW9uOiAlcCA9PSBjdXJyZW50IHNwZWFrZXIncyB0aXRsZSAtLT4NCgkJPHVpdGV4dCBuYW1lPSJCSU9XSU5fVElUTEUiIHZhbHVlPSJCaW8gOiAlcCIvPg0KCQk8dWl0ZXh0IG5hbWU9IkJJT0JUTl9USVRMRSIgdmFsdWU9IkJpbyA6Ii8+DQoJCTx1aXRleHQgbmFtZT0iRElWSURFUkJUTl9USVRMRSIgdmFsdWU9InwiLz4NCgkJPHVpdGV4dCBuYW1lPSJDT05UQUNUQlROX1RJVExFIiB2YWx1ZT0iQ29udGFjdCIvPg0KCQk8dWl0ZXh0IG5hbWU9IlRBQl9PVVRMSU5FIiB2YWx1ZT0iUGxhbiIvPg0KCQk8dWl0ZXh0IG5hbWU9IlRBQl9USFVNQiIgdmFsdWU9Ik1pbmlhdHVyZSIvPg0KCQk8dWl0ZXh0IG5hbWU9IlRBQl9OT1RFUyIgdmFsdWU9IkNvbW0uIi8+DQoJCTx1aXRleHQgbmFtZT0iVEFCX1NFQVJDSCIgdmFsdWU9IkNoZXJjaGUiLz4NCgkJPHVpdGV4dCBuYW1lPSJTTElERV9IRUFESU5HIiB2YWx1ZT0iVGl0cmUgZGUgbGEgZGlhcG9zaXRpdmUiLz4NCgkJPHVpdGV4dCBuYW1lPSJEVVJBVElPTl9IRUFESU5HIiB2YWx1ZT0iRHVyw6llIi8+DQoJCTx1aXRleHQgbmFtZT0iU0VBUkNIX0hFQURJTkciIHZhbHVlPSJDaGVyY2hlciBsZSB0ZXh0ZSA6Ii8+DQoJCTx1aXRleHQgbmFtZT0iVEhVTUJfSEVBRElORyIgdmFsdWU9IkRpYXBvc2l0aXZlIC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+DQoJCTwhLS0gc3Vic3RpdHV0aW9uOiAlbiA9PSBzbGlkZSBudW1iZXIgLS0+DQoJCTx1aXRleHQgbmFtZT0iQk9PS01BUktTTElERSIgdmFsdWU9Ik1hY3JvbWVkaWEgQnJlZXplIC0gJXAgJXMiLz4NCgkJPHVpdGV4dCBuYW1lPSJTSE9XU0lERUJBUiIgdmFsdWU9Ik1vbnRyZXIgbCdlbmNhZHLDqSBhdXggcGFydGljaXBhbnRzIi8+DQoJPC9sYW5ndWFnZT4NCgk8bGFuZ3VhZ2UgaWQ9Imph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AsZmFsc2UsZmFsc2UsZmFsc2UiLz4NCgkJPHVpZm9udCBuYW1lPSJGT05UX1BSRVNFTlRBVElPTk5BTUUiIHZhbHVlPSJWZXJkYW5hLDE1LGZhbHNlLGZhbHNlLHRydWUiLz4NCgkJPHVpZm9udCBuYW1lPSJGT05UX1BSRVNFTlRFUk5BTUUiIHZhbHVlPSJWZXJkYW5hLDE1LGZhbHNlLGZhbHNlLHRydWUiLz4NCgkJPHVpZm9udCBuYW1lPSJGT05UX1BSRVNFTlRFUlRJVExFIiB2YWx1ZT0iVmVyZGFuYSwxMSx0cnVlLGZhbHNlLHRydWUiLz4NCgkJPHVpZm9udCBuYW1lPSJGT05UX0JJT0JUTiIgdmFsdWU9IlZlcmRhbmEsOS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0gdWl0ZXh0IC0tPg0KCQk8IS0tIHN1YnN0aXR1dGlvbjogJW4gPT0gc2xpZGUgbnVtYmVyIC0tPg0KCQk8dWl0ZXh0IG5hbWU9IlVOTkFNRURTTElERVRJVExFIiB2YWx1ZT0i44K544Op44Kk44OJIDogJW4iLz4NCgkJPCEtLSBzdWJzdGl0dXRpb246ICVuID09IHNsaWRlIG51bWJlciAtLT4NCgkJPCEtLSBzdWJzdGl0dXRpb246ICV0ID09IHRvdGFsIHNsaWRlIGNvdW50IC0tPg0KCQk8dWl0ZXh0IG5hbWU9IlNDUlVCQkFSU1RBVFVTX1NMSURFSU5GTyIgdmFsdWU9IuOCueODqeOCpOODiSA6ICVuIC8gJXQgfCAiLz4NCgkJPHVpdGV4dCBuYW1lPSJTQ1JVQkJBUlNUQVRVU19TVE9QUEVEIiB2YWx1ZT0i5YGc5q2iIi8+DQoJCTx1aXRleHQgbmFtZT0iU0NSVUJCQVJTVEFUVVNfUExBWUlORyIgdmFsdWU9IuWGjeeUn+S4rSIvPg0KCQk8dWl0ZXh0IG5hbWU9IlNDUlVCQkFSU1RBVFVTX05PQVVESU8iIHZhbHVlPSLpn7Plo7DjgarjgZciLz4NCgkJPHVpdGV4dCBuYW1lPSJTQ1JVQkJBUlNUQVRVU19MT0FESU5HIiB2YWx1ZT0i44Ot44O844OJ5LitIi8+DQoJCTx1aXRleHQgbmFtZT0iU0NSVUJCQVJTVEFUVVNfQlVGRkVSSU5HIiB2YWx1ZT0i44OQ44OD44OV44Kh5LitIi8+DQoJCTx1aXRleHQgbmFtZT0iU0NSVUJCQVJTVEFUVVNfUVVFU1RJT04iIHZhbHVlPSLos6rllY/jgavnrZTjgYjjgabkuIvjgZXjgYQiLz4NCgkJPHVpdGV4dCBuYW1lPSJTQ1JVQkJBUlNUQVRVU19SRVZJRVdRVUlaIiB2YWx1ZT0i44Kv44Kk44K644KS44Oq44OT44Ol44O844GX44Gm44GE44G+44GZIi8+DQoJCTwhLS0gc3Vic3RpdHV0aW9uOiAlbSA9PSBtaW51dGVzIHJlbWFpbmluZyAtLT4NCgkJPCEtLSBzdWJzdGl0dXRpb246ICVzID09IHNlY29uZHMgcmVtYWluaW5nIC0tPg0KCQk8dWl0ZXh0IG5hbWU9IkVMQVBTRUQiIHZhbHVlPSLmrovjgoogOiAlbSDliIYgJXMg56eSIi8+DQoJCTx1aXRleHQgbmFtZT0iTk9URk9VTkQiIHZhbHVlPSLkvZXjgoLopovjgaTjgYvjgorjgb7jgZvjgpMiLz4NCgkJPHVpdGV4dCBuYW1lPSJBVFRBQ0hNRU5UUyIgdmFsdWU9Iua3u+S7mCIvPg0KCQk8IS0tIHN1YnN0aXR1dGlvbjogJXAgPT0gY3VycmVudCBzcGVha2VyJ3MgdGl0bGUgLS0+DQoJCTx1aXRleHQgbmFtZT0iQklPV0lOX1RJVExFIiB2YWx1ZT0iQmlvIDogJXAiLz4NCgkJPHVpdGV4dCBuYW1lPSJCSU9CVE5fVElUTEUiIHZhbHVlPSJCaW8iLz4NCgkJPHVpdGV4dCBuYW1lPSJESVZJREVSQlROX1RJVExFIiB2YWx1ZT0ifCIvPg0KCQk8dWl0ZXh0IG5hbWU9IkNPTlRBQ1RCVE5fVElUTEUiIHZhbHVlPSLjgYrllY/jgYTlkIjjgo/jgZsiLz4NCgkJPHVpdGV4dCBuYW1lPSJUQUJfT1VUTElORSIgdmFsdWU9IuOCouOCpuODiOODqeOCpOODsyIvPg0KCQk8dWl0ZXh0IG5hbWU9IlRBQl9USFVNQiIgdmFsdWU9Iuizm+WQpiIvPg0KCQk8dWl0ZXh0IG5hbWU9IlRBQl9OT1RFUyIgdmFsdWU9IuODjuODvOODiCIvPg0KCQk8dWl0ZXh0IG5hbWU9IlRBQl9TRUFSQ0giIHZhbHVlPSLmpJzntKIiLz4NCgkJPHVpdGV4dCBuYW1lPSJTTElERV9IRUFESU5HIiB2YWx1ZT0i44K544Op44Kk44OJ44K/44Kk44OI44OrIi8+DQoJCTx1aXRleHQgbmFtZT0iRFVSQVRJT05fSEVBRElORyIgdmFsdWU9IumVt+OBlSIvPg0KCQk8dWl0ZXh0IG5hbWU9IlNFQVJDSF9IRUFESU5HIiB2YWx1ZT0i44OG44Kt44K544OI5qSc57SiIDogIi8+DQoJCTx1aXRleHQgbmFtZT0iVEhVTUJfSEVBRElORyIgdmFsdWU9IuOCueODqeOCpOODiSIvPg0KCQk8dWl0ZXh0IG5hbWU9IlRIVU1CX0lORk8iIHZhbHVlPSLjgrnjg6njgqTjg4njgr/jgqTjg4jjg6sgLyDplbfjgZUiLz4NCgkJPHVpdGV4dCBuYW1lPSJBVFRBQ0hOQU1FX0hFQURJTkciIHZhbHVlPSLjg5XjgqHjgqTjg6vlkI0iLz4NCgkJPHVpdGV4dCBuYW1lPSJBVFRBQ0hTSVpFX0hFQURJTkciIHZhbHVlPSLjgrXjgqTjgroiLz4NCgkJPHVpdGV4dCBuYW1lPSJTTElERV9OT1RFUyIgdmFsdWU9IuOCueODqeOCpOODieODjuODvOODiCIvPg0KCQk8IS0tIHN1YnN0aXR1dGlvbjogJXAgPT0gcHJlc2VudGF0aW9uIHRpdGxlIC0tPg0KCQk8IS0tIHN1YnN0aXR1dGlvbjogJXMgPT0gc2xpZGUgdGl0bGUgLS0+DQoJCTwhLS0gc3Vic3RpdHV0aW9uOiAlbiA9PSBzbGlkZSBudW1iZXIgLS0+DQoJCTx1aXRleHQgbmFtZT0iQk9PS01BUksiIHZhbHVlPSJNYWNyb21lZGlhIEJyZWV6ZSAtICVwIi8+DQoJCTwhLS0gc3Vic3RpdHV0aW9uOiAlcCA9PSBwcmVzZW50YXRpb24gdGl0bGUgLS0+DQoJCTwhLS0gc3Vic3RpdHV0aW9uOiAlcyA9PSBzbGlkZSB0aXRsZSAtLT4NCgkJPCEtLSBzdWJzdGl0dXRpb246ICVuID09IHNsaWRlIG51bWJlciAtLT4NCgkJPHVpdGV4dCBuYW1lPSJCT09LTUFSS1NMSURFIiB2YWx1ZT0iTWFjcm9tZWRpYSBCcmVlemUgLSAlcCAlcyIvPg0KCQk8dWl0ZXh0IG5hbWU9IlNIT1dTSURFQkFSIiB2YWx1ZT0i44K144Kk44OJ44OQ44O844KS5Y+C5Yqg6ICF44Gr6KaL44Gb44KL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GZhbHNlLGZhbHNlLHRydWUiLz4NCgkJPHVpZm9udCBuYW1lPSJGT05UX1BSRVNFTlRFUlRJVExFIiB2YWx1ZT0iVmVyZGFuYSwxMSx0cnVlLGZhbHNlLHRydWUiLz4NCgkJPHVpZm9udCBuYW1lPSJGT05UX0JJT0JUTiIgdmFsdWU9IlZlcmRhbmEsOS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0gdWl0ZXh0IC0tPg0KCQk8IS0tIHN1YnN0aXR1dGlvbjogJW4gPT0gc2xpZGUgbnVtYmVyIC0tPg0KCQk8dWl0ZXh0IG5hbWU9IlVOTkFNRURTTElERVRJVExFIiB2YWx1ZT0i7Iqs65287J2065OcICVuIi8+DQoJCTwhLS0gc3Vic3RpdHV0aW9uOiAlbiA9PSBzbGlkZSBudW1iZXIgLS0+DQoJCTwhLS0gc3Vic3RpdHV0aW9uOiAldCA9PSB0b3RhbCBzbGlkZSBjb3VudCAtLT4NCgkJPHVpdGV4dCBuYW1lPSJTQ1JVQkJBUlNUQVRVU19TTElERUlORk8iIHZhbHVlPSLsiqzrnbzsnbTrk5wgJW4gLyAldCB8ICIvPg0KCQk8dWl0ZXh0IG5hbWU9IlNDUlVCQkFSU1RBVFVTX1NUT1BQRUQiIHZhbHVlPSLspJHsp4DrkKgiLz4NCgkJPHVpdGV4dCBuYW1lPSJTQ1JVQkJBUlNUQVRVU19QTEFZSU5HIiB2YWx1ZT0i7J6s7IOdIi8+DQoJCTx1aXRleHQgbmFtZT0iU0NSVUJCQVJTVEFUVVNfTk9BVURJTyIgdmFsdWU9IuyYpOuUlOyYpCDsl4bsnYwiLz4NCgkJPHVpdGV4dCBuYW1lPSJTQ1JVQkJBUlNUQVRVU19MT0FESU5HIiB2YWx1ZT0i66Gc65SpIi8+DQoJCTx1aXRleHQgbmFtZT0iU0NSVUJCQVJTVEFUVVNfQlVGRkVSSU5HIiB2YWx1ZT0i67KE7Y2866eBIi8+DQoJCTx1aXRleHQgbmFtZT0iU0NSVUJCQVJTVEFUVVNfUVVFU1RJT04iIHZhbHVlPSLsp4jrrLjsl5Ag64u17ZWY6riwIi8+DQoJCTx1aXRleHQgbmFtZT0iU0NSVUJCQVJTVEFUVVNfUkVWSUVXUVVJWiIgdmFsdWU9IuyniOusuCDri6Tsi5zrs7TquLAiLz4NCgkJPCEtLSBzdWJzdGl0dXRpb246ICVtID09IG1pbnV0ZXMgcmVtYWluaW5nIC0tPg0KCQk8IS0tIHN1YnN0aXR1dGlvbjogJXMgPT0gc2Vjb25kcyByZW1haW5pbmcgLS0+DQoJCTx1aXRleHQgbmFtZT0iRUxBUFNFRCIgdmFsdWU9IiVt67aEICVz7LSIIOuCqOydjCIvPg0KCQk8dWl0ZXh0IG5hbWU9Ik5PVEZPVU5EIiB2YWx1ZT0i7JeG7J2MIi8+DQoJCTx1aXRleHQgbmFtZT0iQVRUQUNITUVOVFMiIHZhbHVlPSLssqjrtoAg7YyM7J28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7Jew65297LKY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+DQoJCTwhLS0gc3Vic3RpdHV0aW9uOiAlbiA9PSBzbGlkZSBudW1iZXIgLS0+DQoJCTx1aXRleHQgbmFtZT0iQk9PS01BUktTTElERSIgdmFsdWU9Ik1hY3JvbWVkaWEgQnJlZXplIC0gJXAgJXMiLz4NCgkJPHVpdGV4dCBuYW1lPSJTSE9XU0lERUJBUiIgdmFsdWU9IuywuOyXrOyekOyXkOqyjCDshLjroZwg66eJ64yAIOuztOydtOq4sCIvPg0KCTwvbGFuZ3VhZ2U+DQo8L2NvbmZpZ3VyYXRpb24+DQo="/>
  <p:tag name="MMPROD_UIDATA" val="&lt;database version=&quot;6.0&quot;&gt;&lt;object type=&quot;1&quot; unique_id=&quot;10001&quot;&gt;&lt;property id=&quot;20141&quot; value=&quot;CS5704-Week1-Introduction&quot;/&gt;&lt;property id=&quot;20142&quot; value=&quot;This file contains the introduction of the course and guidelines on how the course will be organized.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1&quot;/&gt;&lt;property id=&quot;20181&quot; value=&quot;1&quot;/&gt;&lt;property id=&quot;20191&quot; value=&quot;Breeze&quot;/&gt;&lt;property id=&quot;20192&quot; value=&quot;http://breeze.iddl.vt.edu&quot;/&gt;&lt;property id=&quot;20193&quot; value=&quot;0&quot;/&gt;&lt;property id=&quot;20224&quot; value=&quot;C:\Documents and Settings\Shawn Bohner\My Documents\CS5704\Fall2007\CS-5704-Week1&quot;/&gt;&lt;property id=&quot;20250&quot; value=&quot;0&quot;/&gt;&lt;property id=&quot;20251&quot; value=&quot;1&quot;/&gt;&lt;property id=&quot;20259&quot; value=&quot;0&quot;/&gt;&lt;object type=&quot;4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Software Engineering&amp;#x0D;&amp;#x0A;CS5704: First Week&amp;quot;&quot;/&gt;&lt;property id=&quot;20303&quot; value=&quot;-1&quot;/&gt;&lt;property id=&quot;20307&quot; value=&quot;259&quot;/&gt;&lt;property id=&quot;20309&quot; value=&quot;-1&quot;/&gt;&lt;/object&gt;&lt;object type=&quot;3&quot; unique_id=&quot;10005&quot;&gt;&lt;property id=&quot;20148&quot; value=&quot;5&quot;/&gt;&lt;property id=&quot;20300&quot; value=&quot;Slide 2 - &amp;quot;Agenda&amp;quot;&quot;/&gt;&lt;property id=&quot;20303&quot; value=&quot;-1&quot;/&gt;&lt;property id=&quot;20307&quot; value=&quot;358&quot;/&gt;&lt;property id=&quot;20309&quot; value=&quot;-1&quot;/&gt;&lt;/object&gt;&lt;object type=&quot;3&quot; unique_id=&quot;10006&quot;&gt;&lt;property id=&quot;20148&quot; value=&quot;5&quot;/&gt;&lt;property id=&quot;20300&quot; value=&quot;Slide 3 - &amp;quot;Tentative Fall Semester Timeline&amp;quot;&quot;/&gt;&lt;property id=&quot;20303&quot; value=&quot;-1&quot;/&gt;&lt;property id=&quot;20307&quot; value=&quot;393&quot;/&gt;&lt;property id=&quot;20309&quot; value=&quot;-1&quot;/&gt;&lt;/object&gt;&lt;object type=&quot;3&quot; unique_id=&quot;10007&quot;&gt;&lt;property id=&quot;20148&quot; value=&quot;5&quot;/&gt;&lt;property id=&quot;20300&quot; value=&quot;Slide 4 - &amp;quot;Tentative Structure of CS5704&amp;quot;&quot;/&gt;&lt;property id=&quot;20303&quot; value=&quot;-1&quot;/&gt;&lt;property id=&quot;20307&quot; value=&quot;395&quot;/&gt;&lt;property id=&quot;20309&quot; value=&quot;-1&quot;/&gt;&lt;/object&gt;&lt;object type=&quot;3&quot; unique_id=&quot;10008&quot;&gt;&lt;property id=&quot;20148&quot; value=&quot;5&quot;/&gt;&lt;property id=&quot;20300&quot; value=&quot;Slide 5 - &amp;quot;Guidelines and Expectations&amp;quot;&quot;/&gt;&lt;property id=&quot;20303&quot; value=&quot;-1&quot;/&gt;&lt;property id=&quot;20307&quot; value=&quot;414&quot;/&gt;&lt;property id=&quot;20309&quot; value=&quot;-1&quot;/&gt;&lt;/object&gt;&lt;object type=&quot;3&quot; unique_id=&quot;10009&quot;&gt;&lt;property id=&quot;20148&quot; value=&quot;5&quot;/&gt;&lt;property id=&quot;20300&quot; value=&quot;Slide 6 - &amp;quot;Grading and Evaluation&amp;quot;&quot;/&gt;&lt;property id=&quot;20303&quot; value=&quot;-1&quot;/&gt;&lt;property id=&quot;20307&quot; value=&quot;415&quot;/&gt;&lt;property id=&quot;20309&quot; value=&quot;-1&quot;/&gt;&lt;/object&gt;&lt;object type=&quot;3&quot; unique_id=&quot;10010&quot;&gt;&lt;property id=&quot;20148&quot; value=&quot;5&quot;/&gt;&lt;property id=&quot;20300&quot; value=&quot;Slide 7 - &amp;quot;Late Work&amp;quot;&quot;/&gt;&lt;property id=&quot;20303&quot; value=&quot;-1&quot;/&gt;&lt;property id=&quot;20307&quot; value=&quot;416&quot;/&gt;&lt;property id=&quot;20309&quot; value=&quot;-1&quot;/&gt;&lt;/object&gt;&lt;object type=&quot;3&quot; unique_id=&quot;10011&quot;&gt;&lt;property id=&quot;20148&quot; value=&quot;5&quot;/&gt;&lt;property id=&quot;20300&quot; value=&quot;Slide 8 - &amp;quot;Chapter 1 : Software and Software Engineering&amp;quot;&quot;/&gt;&lt;property id=&quot;20303&quot; value=&quot;-1&quot;/&gt;&lt;property id=&quot;20307&quot; value=&quot;362&quot;/&gt;&lt;property id=&quot;20309&quot; value=&quot;-1&quot;/&gt;&lt;/object&gt;&lt;object type=&quot;3&quot; unique_id=&quot;10012&quot;&gt;&lt;property id=&quot;20148&quot; value=&quot;5&quot;/&gt;&lt;property id=&quot;20300&quot; value=&quot;Slide 9 - &amp;quot;What is Software?&amp;quot;&quot;/&gt;&lt;property id=&quot;20303&quot; value=&quot;-1&quot;/&gt;&lt;property id=&quot;20307&quot; value=&quot;378&quot;/&gt;&lt;property id=&quot;20309&quot; value=&quot;-1&quot;/&gt;&lt;/object&gt;&lt;object type=&quot;3&quot; unique_id=&quot;10013&quot;&gt;&lt;property id=&quot;20148&quot; value=&quot;5&quot;/&gt;&lt;property id=&quot;20300&quot; value=&quot;Slide 10 - &amp;quot;So, What is Software?&amp;quot;&quot;/&gt;&lt;property id=&quot;20303&quot; value=&quot;-1&quot;/&gt;&lt;property id=&quot;20307&quot; value=&quot;337&quot;/&gt;&lt;property id=&quot;20309&quot; value=&quot;-1&quot;/&gt;&lt;/object&gt;&lt;object type=&quot;3&quot; unique_id=&quot;10014&quot;&gt;&lt;property id=&quot;20148&quot; value=&quot;5&quot;/&gt;&lt;property id=&quot;20300&quot; value=&quot;Slide 11 - &amp;quot;Software Doesn’t Wear Out&amp;quot;&quot;/&gt;&lt;property id=&quot;20303&quot; value=&quot;-1&quot;/&gt;&lt;property id=&quot;20307&quot; value=&quot;342&quot;/&gt;&lt;property id=&quot;20309&quot; value=&quot;-1&quot;/&gt;&lt;/object&gt;&lt;object type=&quot;3&quot; unique_id=&quot;10015&quot;&gt;&lt;property id=&quot;20148&quot; value=&quot;5&quot;/&gt;&lt;property id=&quot;20300&quot; value=&quot;Slide 12 - &amp;quot;Software Design Degradation&amp;quot;&quot;/&gt;&lt;property id=&quot;20303&quot; value=&quot;-1&quot;/&gt;&lt;property id=&quot;20307&quot; value=&quot;380&quot;/&gt;&lt;property id=&quot;20309&quot; value=&quot;-1&quot;/&gt;&lt;/object&gt;&lt;object type=&quot;3&quot; unique_id=&quot;10016&quot;&gt;&lt;property id=&quot;20148&quot; value=&quot;5&quot;/&gt;&lt;property id=&quot;20300&quot; value=&quot;Slide 13 - &amp;quot;Information Lose Due to Relentless Change&amp;quot;&quot;/&gt;&lt;property id=&quot;20303&quot; value=&quot;-1&quot;/&gt;&lt;property id=&quot;20307&quot; value=&quot;381&quot;/&gt;&lt;property id=&quot;20309&quot; value=&quot;-1&quot;/&gt;&lt;/object&gt;&lt;object type=&quot;3&quot; unique_id=&quot;10017&quot;&gt;&lt;property id=&quot;20148&quot; value=&quot;5&quot;/&gt;&lt;property id=&quot;20300&quot; value=&quot;Slide 14 - &amp;quot;Wear versus Deterioration&amp;quot;&quot;/&gt;&lt;property id=&quot;20303&quot; value=&quot;-1&quot;/&gt;&lt;property id=&quot;20307&quot; value=&quot;333&quot;/&gt;&lt;property id=&quot;20309&quot; value=&quot;-1&quot;/&gt;&lt;/object&gt;&lt;object type=&quot;3&quot; unique_id=&quot;10018&quot;&gt;&lt;property id=&quot;20148&quot; value=&quot;5&quot;/&gt;&lt;property id=&quot;20300&quot; value=&quot;Slide 15 - &amp;quot;The Cost of Change&amp;quot;&quot;/&gt;&lt;property id=&quot;20303&quot; value=&quot;-1&quot;/&gt;&lt;property id=&quot;20307&quot; value=&quot;334&quot;/&gt;&lt;property id=&quot;20309&quot; value=&quot;-1&quot;/&gt;&lt;/object&gt;&lt;object type=&quot;3&quot; unique_id=&quot;10019&quot;&gt;&lt;property id=&quot;20148&quot; value=&quot;5&quot;/&gt;&lt;property id=&quot;20300&quot; value=&quot;Slide 16 - &amp;quot;Software is Complex&amp;quot;&quot;/&gt;&lt;property id=&quot;20303&quot; value=&quot;-1&quot;/&gt;&lt;property id=&quot;20307&quot; value=&quot;394&quot;/&gt;&lt;property id=&quot;20309&quot; value=&quot;-1&quot;/&gt;&lt;/object&gt;&lt;object type=&quot;3&quot; unique_id=&quot;10020&quot;&gt;&lt;property id=&quot;20148&quot; value=&quot;5&quot;/&gt;&lt;property id=&quot;20300&quot; value=&quot;Slide 17 - &amp;quot;Software “Schizophrenia”&amp;quot;&quot;/&gt;&lt;property id=&quot;20303&quot; value=&quot;-1&quot;/&gt;&lt;property id=&quot;20307&quot; value=&quot;384&quot;/&gt;&lt;property id=&quot;20309&quot; value=&quot;-1&quot;/&gt;&lt;/object&gt;&lt;object type=&quot;3&quot; unique_id=&quot;10021&quot;&gt;&lt;property id=&quot;20148&quot; value=&quot;5&quot;/&gt;&lt;property id=&quot;20300&quot; value=&quot;Slide 18 - &amp;quot;Software—New Categories&amp;quot;&quot;/&gt;&lt;property id=&quot;20303&quot; value=&quot;-1&quot;/&gt;&lt;property id=&quot;20307&quot; value=&quot;396&quot;/&gt;&lt;property id=&quot;20309&quot; value=&quot;-1&quot;/&gt;&lt;/object&gt;&lt;object type=&quot;3&quot; unique_id=&quot;10022&quot;&gt;&lt;property id=&quot;20148&quot; value=&quot;5&quot;/&gt;&lt;property id=&quot;20300&quot; value=&quot;Slide 19 - &amp;quot;Software Evolution&amp;quot;&quot;/&gt;&lt;property id=&quot;20303&quot; value=&quot;-1&quot;/&gt;&lt;property id=&quot;20307&quot; value=&quot;398&quot;/&gt;&lt;property id=&quot;20309&quot; value=&quot;-1&quot;/&gt;&lt;/object&gt;&lt;object type=&quot;3&quot; unique_id=&quot;10023&quot;&gt;&lt;property id=&quot;20148&quot; value=&quot;5&quot;/&gt;&lt;property id=&quot;20300&quot; value=&quot;Slide 20 - &amp;quot;Software Evolution (continued)&amp;quot;&quot;/&gt;&lt;property id=&quot;20303&quot; value=&quot;-1&quot;/&gt;&lt;property id=&quot;20307&quot; value=&quot;418&quot;/&gt;&lt;property id=&quot;20309&quot; value=&quot;-1&quot;/&gt;&lt;/object&gt;&lt;object type=&quot;3&quot; unique_id=&quot;10024&quot;&gt;&lt;property id=&quot;20148&quot; value=&quot;5&quot;/&gt;&lt;property id=&quot;20300&quot; value=&quot;Slide 21 - &amp;quot;Chapter 2: Process—A Generic View&amp;quot;&quot;/&gt;&lt;property id=&quot;20303&quot; value=&quot;-1&quot;/&gt;&lt;property id=&quot;20307&quot; value=&quot;372&quot;/&gt;&lt;property id=&quot;20309&quot; value=&quot;-1&quot;/&gt;&lt;/object&gt;&lt;object type=&quot;3&quot; unique_id=&quot;10025&quot;&gt;&lt;property id=&quot;20148&quot; value=&quot;5&quot;/&gt;&lt;property id=&quot;20300&quot; value=&quot;Slide 22 - &amp;quot;Software Still Stuck in Construction&amp;quot;&quot;/&gt;&lt;property id=&quot;20303&quot; value=&quot;-1&quot;/&gt;&lt;property id=&quot;20307&quot; value=&quot;386&quot;/&gt;&lt;property id=&quot;20309&quot; value=&quot;-1&quot;/&gt;&lt;/object&gt;&lt;object type=&quot;3&quot; unique_id=&quot;10026&quot;&gt;&lt;property id=&quot;20148&quot; value=&quot;5&quot;/&gt;&lt;property id=&quot;20300&quot; value=&quot;Slide 23 - &amp;quot;A Layered Technology&amp;quot;&quot;/&gt;&lt;property id=&quot;20303&quot; value=&quot;-1&quot;/&gt;&lt;property id=&quot;20307&quot; value=&quot;346&quot;/&gt;&lt;property id=&quot;20309&quot; value=&quot;-1&quot;/&gt;&lt;/object&gt;&lt;object type=&quot;3&quot; unique_id=&quot;10027&quot;&gt;&lt;property id=&quot;20148&quot; value=&quot;5&quot;/&gt;&lt;property id=&quot;20300&quot; value=&quot;Slide 24 - &amp;quot;Umbrella Activities &amp;#x0D;&amp;#x0A;(AKA Cross-Life-Cycle Activities)&amp;quot;&quot;/&gt;&lt;property id=&quot;20303&quot; value=&quot;-1&quot;/&gt;&lt;property id=&quot;20307&quot; value=&quot;348&quot;/&gt;&lt;property id=&quot;20309&quot; value=&quot;-1&quot;/&gt;&lt;/object&gt;&lt;object type=&quot;3&quot; unique_id=&quot;10028&quot;&gt;&lt;property id=&quot;20148&quot; value=&quot;5&quot;/&gt;&lt;property id=&quot;20300&quot; value=&quot;Slide 25 - &amp;quot;SEI’s Software Process &amp;#x0D;&amp;#x0A;Capability Maturity Model&amp;quot;&quot;/&gt;&lt;property id=&quot;20303&quot; value=&quot;-1&quot;/&gt;&lt;property id=&quot;20307&quot; value=&quot;374&quot;/&gt;&lt;property id=&quot;20309&quot; value=&quot;-1&quot;/&gt;&lt;/object&gt;&lt;object type=&quot;3&quot; unique_id=&quot;10029&quot;&gt;&lt;property id=&quot;20148&quot; value=&quot;5&quot;/&gt;&lt;property id=&quot;20300&quot; value=&quot;Slide 26 - &amp;quot;Summary of the SEI/CMM Levels&amp;quot;&quot;/&gt;&lt;property id=&quot;20303&quot; value=&quot;-1&quot;/&gt;&lt;property id=&quot;20307&quot; value=&quot;375&quot;/&gt;&lt;property id=&quot;20309&quot; value=&quot;-1&quot;/&gt;&lt;/object&gt;&lt;object type=&quot;3&quot; unique_id=&quot;10030&quot;&gt;&lt;property id=&quot;20148&quot; value=&quot;5&quot;/&gt;&lt;property id=&quot;20300&quot; value=&quot;Slide 27 - &amp;quot;Process Improvement Maturity Levels&amp;quot;&quot;/&gt;&lt;property id=&quot;20303&quot; value=&quot;-1&quot;/&gt;&lt;property id=&quot;20307&quot; value=&quot;390&quot;/&gt;&lt;property id=&quot;20309&quot; value=&quot;-1&quot;/&gt;&lt;/object&gt;&lt;object type=&quot;3&quot; unique_id=&quot;10031&quot;&gt;&lt;property id=&quot;20148&quot; value=&quot;5&quot;/&gt;&lt;property id=&quot;20300&quot; value=&quot;Slide 28 - &amp;quot;More Traction at Upper levels...&amp;quot;&quot;/&gt;&lt;property id=&quot;20303&quot; value=&quot;-1&quot;/&gt;&lt;property id=&quot;20307&quot; value=&quot;391&quot;/&gt;&lt;property id=&quot;20309&quot; value=&quot;-1&quot;/&gt;&lt;/object&gt;&lt;object type=&quot;3&quot; unique_id=&quot;10032&quot;&gt;&lt;property id=&quot;20148&quot; value=&quot;5&quot;/&gt;&lt;property id=&quot;20300&quot; value=&quot;Slide 29 - &amp;quot;The Process Model: Adaptability&amp;quot;&quot;/&gt;&lt;property id=&quot;20303&quot; value=&quot;-1&quot;/&gt;&lt;property id=&quot;20307&quot; value=&quot;400&quot;/&gt;&lt;property id=&quot;20309&quot; value=&quot;-1&quot;/&gt;&lt;/object&gt;&lt;object type=&quot;3&quot; unique_id=&quot;10033&quot;&gt;&lt;property id=&quot;20148&quot; value=&quot;5&quot;/&gt;&lt;property id=&quot;20300&quot; value=&quot;Slide 30 - &amp;quot;The CMMI&amp;quot;&quot;/&gt;&lt;property id=&quot;20303&quot; value=&quot;-1&quot;/&gt;&lt;property id=&quot;20307&quot; value=&quot;401&quot;/&gt;&lt;property id=&quot;20309&quot; value=&quot;-1&quot;/&gt;&lt;/object&gt;&lt;object type=&quot;3&quot; unique_id=&quot;10034&quot;&gt;&lt;property id=&quot;20148&quot; value=&quot;5&quot;/&gt;&lt;property id=&quot;20300&quot; value=&quot;Slide 31 - &amp;quot;Process Patterns&amp;quot;&quot;/&gt;&lt;property id=&quot;20303&quot; value=&quot;-1&quot;/&gt;&lt;property id=&quot;20307&quot; value=&quot;402&quot;/&gt;&lt;property id=&quot;20309&quot; value=&quot;-1&quot;/&gt;&lt;/object&gt;&lt;object type=&quot;3&quot; unique_id=&quot;10035&quot;&gt;&lt;property id=&quot;20148&quot; value=&quot;5&quot;/&gt;&lt;property id=&quot;20300&quot; value=&quot;Slide 32 - &amp;quot;Process Assessment&amp;quot;&quot;/&gt;&lt;property id=&quot;20303&quot; value=&quot;-1&quot;/&gt;&lt;property id=&quot;20307&quot; value=&quot;403&quot;/&gt;&lt;property id=&quot;20309&quot; value=&quot;-1&quot;/&gt;&lt;/object&gt;&lt;object type=&quot;3&quot; unique_id=&quot;10036&quot;&gt;&lt;property id=&quot;20148&quot; value=&quot;5&quot;/&gt;&lt;property id=&quot;20300&quot; value=&quot;Slide 33 - &amp;quot;Assessment and Improvement&amp;quot;&quot;/&gt;&lt;property id=&quot;20303&quot; value=&quot;-1&quot;/&gt;&lt;property id=&quot;20307&quot; value=&quot;404&quot;/&gt;&lt;property id=&quot;20309&quot; value=&quot;-1&quot;/&gt;&lt;/object&gt;&lt;object type=&quot;3&quot; unique_id=&quot;10037&quot;&gt;&lt;property id=&quot;20148&quot; value=&quot;5&quot;/&gt;&lt;property id=&quot;20300&quot; value=&quot;Slide 34 - &amp;quot;Personal Software Process (PSP)&amp;quot;&quot;/&gt;&lt;property id=&quot;20303&quot; value=&quot;-1&quot;/&gt;&lt;property id=&quot;20307&quot; value=&quot;405&quot;/&gt;&lt;property id=&quot;20309&quot; value=&quot;-1&quot;/&gt;&lt;/object&gt;&lt;object type=&quot;3&quot; unique_id=&quot;10038&quot;&gt;&lt;property id=&quot;20148&quot; value=&quot;5&quot;/&gt;&lt;property id=&quot;20300&quot; value=&quot;Slide 35 - &amp;quot;Team Software Process (TSP)&amp;quot;&quot;/&gt;&lt;property id=&quot;20303&quot; value=&quot;-1&quot;/&gt;&lt;property id=&quot;20307&quot; value=&quot;406&quot;/&gt;&lt;property id=&quot;20309&quot; value=&quot;-1&quot;/&gt;&lt;/object&gt;&lt;object type=&quot;3&quot; unique_id=&quot;10039&quot;&gt;&lt;property id=&quot;20148&quot; value=&quot;5&quot;/&gt;&lt;property id=&quot;20300&quot; value=&quot;Slide 36 - &amp;quot;Chapter 3: Prescriptive Process Models&amp;quot;&quot;/&gt;&lt;property id=&quot;20303&quot; value=&quot;-1&quot;/&gt;&lt;property id=&quot;20307&quot; value=&quot;417&quot;/&gt;&lt;property id=&quot;20309&quot; value=&quot;-1&quot;/&gt;&lt;/object&gt;&lt;object type=&quot;3&quot; unique_id=&quot;10040&quot;&gt;&lt;property id=&quot;20148&quot; value=&quot;5&quot;/&gt;&lt;property id=&quot;20300&quot; value=&quot;Slide 37 - &amp;quot;Prescriptive Models&amp;quot;&quot;/&gt;&lt;property id=&quot;20303&quot; value=&quot;-1&quot;/&gt;&lt;property id=&quot;20307&quot; value=&quot;407&quot;/&gt;&lt;property id=&quot;20309&quot; value=&quot;-1&quot;/&gt;&lt;/object&gt;&lt;object type=&quot;3&quot; unique_id=&quot;10041&quot;&gt;&lt;property id=&quot;20148&quot; value=&quot;5&quot;/&gt;&lt;property id=&quot;20300&quot; value=&quot;Slide 38 - &amp;quot;The Linear Model&amp;quot;&quot;/&gt;&lt;property id=&quot;20303&quot; value=&quot;-1&quot;/&gt;&lt;property id=&quot;20307&quot; value=&quot;352&quot;/&gt;&lt;property id=&quot;20309&quot; value=&quot;-1&quot;/&gt;&lt;/object&gt;&lt;object type=&quot;3&quot; unique_id=&quot;10042&quot;&gt;&lt;property id=&quot;20148&quot; value=&quot;5&quot;/&gt;&lt;property id=&quot;20300&quot; value=&quot;Slide 39 - &amp;quot;Rational Unified Process&amp;quot;&quot;/&gt;&lt;property id=&quot;20303&quot; value=&quot;-1&quot;/&gt;&lt;property id=&quot;20307&quot; value=&quot;413&quot;/&gt;&lt;property id=&quot;20309&quot; value=&quot;-1&quot;/&gt;&lt;/object&gt;&lt;object type=&quot;3&quot; unique_id=&quot;10043&quot;&gt;&lt;property id=&quot;20148&quot; value=&quot;5&quot;/&gt;&lt;property id=&quot;20300&quot; value=&quot;Slide 40 - &amp;quot;Iterative Models&amp;quot;&quot;/&gt;&lt;property id=&quot;20303&quot; value=&quot;-1&quot;/&gt;&lt;property id=&quot;20307&quot; value=&quot;411&quot;/&gt;&lt;property id=&quot;20309&quot; value=&quot;-1&quot;/&gt;&lt;/object&gt;&lt;object type=&quot;3&quot; unique_id=&quot;10044&quot;&gt;&lt;property id=&quot;20148&quot; value=&quot;5&quot;/&gt;&lt;property id=&quot;20300&quot; value=&quot;Slide 41 - &amp;quot;The Incremental Model&amp;quot;&quot;/&gt;&lt;property id=&quot;20303&quot; value=&quot;-1&quot;/&gt;&lt;property id=&quot;20307&quot; value=&quot;412&quot;/&gt;&lt;property id=&quot;20309&quot; value=&quot;-1&quot;/&gt;&lt;/object&gt;&lt;object type=&quot;3&quot; unique_id=&quot;10045&quot;&gt;&lt;property id=&quot;20148&quot; value=&quot;5&quot;/&gt;&lt;property id=&quot;20300&quot; value=&quot;Slide 42 - &amp;quot;Iterative and Incremental Models&amp;quot;&quot;/&gt;&lt;property id=&quot;20303&quot; value=&quot;-1&quot;/&gt;&lt;property id=&quot;20307&quot; value=&quot;353&quot;/&gt;&lt;property id=&quot;20309&quot; value=&quot;-1&quot;/&gt;&lt;/object&gt;&lt;object type=&quot;3&quot; unique_id=&quot;10046&quot;&gt;&lt;property id=&quot;20148&quot; value=&quot;5&quot;/&gt;&lt;property id=&quot;20300&quot; value=&quot;Slide 43 - &amp;quot;Evolutionary Models: The Spiral&amp;quot;&quot;/&gt;&lt;property id=&quot;20303&quot; value=&quot;-1&quot;/&gt;&lt;property id=&quot;20307&quot; value=&quot;408&quot;/&gt;&lt;property id=&quot;20309&quot; value=&quot;-1&quot;/&gt;&lt;/object&gt;&lt;object type=&quot;3&quot; unique_id=&quot;10047&quot;&gt;&lt;property id=&quot;20148&quot; value=&quot;5&quot;/&gt;&lt;property id=&quot;20300&quot; value=&quot;Slide 44 - &amp;quot;Evolutionary Models: Concurrent&amp;quot;&quot;/&gt;&lt;property id=&quot;20303&quot; value=&quot;-1&quot;/&gt;&lt;property id=&quot;20307&quot; value=&quot;409&quot;/&gt;&lt;property id=&quot;20309&quot; value=&quot;-1&quot;/&gt;&lt;/object&gt;&lt;object type=&quot;3&quot; unique_id=&quot;10048&quot;&gt;&lt;property id=&quot;20148&quot; value=&quot;5&quot;/&gt;&lt;property id=&quot;20300&quot; value=&quot;Slide 45 - &amp;quot;Still Other Process Models&amp;quot;&quot;/&gt;&lt;property id=&quot;20303&quot; value=&quot;-1&quot;/&gt;&lt;property id=&quot;20307&quot; value=&quot;410&quot;/&gt;&lt;property id=&quot;20309&quot; value=&quot;-1&quot;/&gt;&lt;/object&gt;&lt;object type=&quot;3&quot; unique_id=&quot;10049&quot;&gt;&lt;property id=&quot;20148&quot; value=&quot;5&quot;/&gt;&lt;property id=&quot;20300&quot; value=&quot;Slide 46 - &amp;quot;Homework Assignment for 8/29/07&amp;quot;&quot;/&gt;&lt;property id=&quot;20303&quot; value=&quot;-1&quot;/&gt;&lt;property id=&quot;20307&quot; value=&quot;377&quot;/&gt;&lt;property id=&quot;20309&quot; value=&quot;-1&quot;/&gt;&lt;/object&gt;&lt;/object&gt;&lt;object type=&quot;8&quot; unique_id=&quot;10050&quot;&gt;&lt;/object&gt;&lt;/object&gt;&lt;/database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,2137399327,C:\Documents and Settings\Shawn Bohner\My Documents\CS5704\Fall2007\CS5704-Week1\CS5704-Week1.ppc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3900</TotalTime>
  <Words>748</Words>
  <Application>Microsoft Macintosh PowerPoint</Application>
  <PresentationFormat>On-screen Show (4:3)</PresentationFormat>
  <Paragraphs>143</Paragraphs>
  <Slides>14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Software Maintenance and Evolution CSSE 575: Session 2, Part 1  Refactoring Principles</vt:lpstr>
      <vt:lpstr>Defining Refactoring</vt:lpstr>
      <vt:lpstr>Again, it fits with “Test First”</vt:lpstr>
      <vt:lpstr>Why Should you Refactor?</vt:lpstr>
      <vt:lpstr>When Should you Refactor?</vt:lpstr>
      <vt:lpstr>Two Hats of Development &amp; Refactoring</vt:lpstr>
      <vt:lpstr>Refactoring and Design</vt:lpstr>
      <vt:lpstr>Refactoring Helps You Program Faster</vt:lpstr>
      <vt:lpstr>Go for “Extreme Normal Form”!</vt:lpstr>
      <vt:lpstr>Uh oh - What do I tell my Manager?</vt:lpstr>
      <vt:lpstr>Nowadays…</vt:lpstr>
      <vt:lpstr>Refactoring Guidelines</vt:lpstr>
      <vt:lpstr>There Are Problems with Refactoring</vt:lpstr>
      <vt:lpstr>Reminder - Bad Smells in Code</vt:lpstr>
    </vt:vector>
  </TitlesOfParts>
  <Company>Virginia 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Construction and Evolution CS5704: First Class</dc:title>
  <dc:creator>Shawn Bohner</dc:creator>
  <cp:lastModifiedBy>Steve Chenoweth</cp:lastModifiedBy>
  <cp:revision>37</cp:revision>
  <cp:lastPrinted>2010-03-16T14:36:38Z</cp:lastPrinted>
  <dcterms:created xsi:type="dcterms:W3CDTF">2010-03-15T03:51:02Z</dcterms:created>
  <dcterms:modified xsi:type="dcterms:W3CDTF">2016-06-02T14:11:18Z</dcterms:modified>
</cp:coreProperties>
</file>