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Default Extension="emf" ContentType="image/x-em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61" r:id="rId1"/>
  </p:sldMasterIdLst>
  <p:notesMasterIdLst>
    <p:notesMasterId r:id="rId21"/>
  </p:notesMasterIdLst>
  <p:handoutMasterIdLst>
    <p:handoutMasterId r:id="rId22"/>
  </p:handoutMasterIdLst>
  <p:sldIdLst>
    <p:sldId id="259" r:id="rId2"/>
    <p:sldId id="615" r:id="rId3"/>
    <p:sldId id="623" r:id="rId4"/>
    <p:sldId id="605" r:id="rId5"/>
    <p:sldId id="606" r:id="rId6"/>
    <p:sldId id="556" r:id="rId7"/>
    <p:sldId id="607" r:id="rId8"/>
    <p:sldId id="610" r:id="rId9"/>
    <p:sldId id="616" r:id="rId10"/>
    <p:sldId id="611" r:id="rId11"/>
    <p:sldId id="621" r:id="rId12"/>
    <p:sldId id="567" r:id="rId13"/>
    <p:sldId id="558" r:id="rId14"/>
    <p:sldId id="622" r:id="rId15"/>
    <p:sldId id="593" r:id="rId16"/>
    <p:sldId id="617" r:id="rId17"/>
    <p:sldId id="618" r:id="rId18"/>
    <p:sldId id="619" r:id="rId19"/>
    <p:sldId id="620" r:id="rId20"/>
  </p:sldIdLst>
  <p:sldSz cx="9144000" cy="6858000" type="screen4x3"/>
  <p:notesSz cx="7315200" cy="9601200"/>
  <p:custDataLst>
    <p:tags r:id="rId24"/>
  </p:custDataLst>
  <p:defaultTextStyle>
    <a:defPPr>
      <a:defRPr lang="en-US"/>
    </a:defPPr>
    <a:lvl1pPr algn="l" rtl="0" eaLnBrk="0" fontAlgn="base" hangingPunct="0">
      <a:spcBef>
        <a:spcPct val="0"/>
      </a:spcBef>
      <a:spcAft>
        <a:spcPct val="0"/>
      </a:spcAft>
      <a:defRPr sz="2400" kern="1200">
        <a:solidFill>
          <a:schemeClr val="tx1"/>
        </a:solidFill>
        <a:latin typeface="Times New Roman" charset="0"/>
        <a:ea typeface="+mn-ea"/>
        <a:cs typeface="+mn-cs"/>
      </a:defRPr>
    </a:lvl1pPr>
    <a:lvl2pPr marL="457200" algn="l" rtl="0" eaLnBrk="0" fontAlgn="base" hangingPunct="0">
      <a:spcBef>
        <a:spcPct val="0"/>
      </a:spcBef>
      <a:spcAft>
        <a:spcPct val="0"/>
      </a:spcAft>
      <a:defRPr sz="2400" kern="1200">
        <a:solidFill>
          <a:schemeClr val="tx1"/>
        </a:solidFill>
        <a:latin typeface="Times New Roman" charset="0"/>
        <a:ea typeface="+mn-ea"/>
        <a:cs typeface="+mn-cs"/>
      </a:defRPr>
    </a:lvl2pPr>
    <a:lvl3pPr marL="914400" algn="l" rtl="0" eaLnBrk="0" fontAlgn="base" hangingPunct="0">
      <a:spcBef>
        <a:spcPct val="0"/>
      </a:spcBef>
      <a:spcAft>
        <a:spcPct val="0"/>
      </a:spcAft>
      <a:defRPr sz="2400" kern="1200">
        <a:solidFill>
          <a:schemeClr val="tx1"/>
        </a:solidFill>
        <a:latin typeface="Times New Roman" charset="0"/>
        <a:ea typeface="+mn-ea"/>
        <a:cs typeface="+mn-cs"/>
      </a:defRPr>
    </a:lvl3pPr>
    <a:lvl4pPr marL="1371600" algn="l" rtl="0" eaLnBrk="0" fontAlgn="base" hangingPunct="0">
      <a:spcBef>
        <a:spcPct val="0"/>
      </a:spcBef>
      <a:spcAft>
        <a:spcPct val="0"/>
      </a:spcAft>
      <a:defRPr sz="2400" kern="1200">
        <a:solidFill>
          <a:schemeClr val="tx1"/>
        </a:solidFill>
        <a:latin typeface="Times New Roman" charset="0"/>
        <a:ea typeface="+mn-ea"/>
        <a:cs typeface="+mn-cs"/>
      </a:defRPr>
    </a:lvl4pPr>
    <a:lvl5pPr marL="1828800" algn="l" rtl="0" eaLnBrk="0" fontAlgn="base" hangingPunct="0">
      <a:spcBef>
        <a:spcPct val="0"/>
      </a:spcBef>
      <a:spcAft>
        <a:spcPct val="0"/>
      </a:spcAft>
      <a:defRPr sz="2400" kern="1200">
        <a:solidFill>
          <a:schemeClr val="tx1"/>
        </a:solidFill>
        <a:latin typeface="Times New Roman" charset="0"/>
        <a:ea typeface="+mn-ea"/>
        <a:cs typeface="+mn-cs"/>
      </a:defRPr>
    </a:lvl5pPr>
    <a:lvl6pPr marL="2286000" algn="l" defTabSz="457200" rtl="0" eaLnBrk="1" latinLnBrk="0" hangingPunct="1">
      <a:defRPr sz="2400" kern="1200">
        <a:solidFill>
          <a:schemeClr val="tx1"/>
        </a:solidFill>
        <a:latin typeface="Times New Roman" charset="0"/>
        <a:ea typeface="+mn-ea"/>
        <a:cs typeface="+mn-cs"/>
      </a:defRPr>
    </a:lvl6pPr>
    <a:lvl7pPr marL="2743200" algn="l" defTabSz="457200" rtl="0" eaLnBrk="1" latinLnBrk="0" hangingPunct="1">
      <a:defRPr sz="2400" kern="1200">
        <a:solidFill>
          <a:schemeClr val="tx1"/>
        </a:solidFill>
        <a:latin typeface="Times New Roman" charset="0"/>
        <a:ea typeface="+mn-ea"/>
        <a:cs typeface="+mn-cs"/>
      </a:defRPr>
    </a:lvl7pPr>
    <a:lvl8pPr marL="3200400" algn="l" defTabSz="457200" rtl="0" eaLnBrk="1" latinLnBrk="0" hangingPunct="1">
      <a:defRPr sz="2400" kern="1200">
        <a:solidFill>
          <a:schemeClr val="tx1"/>
        </a:solidFill>
        <a:latin typeface="Times New Roman" charset="0"/>
        <a:ea typeface="+mn-ea"/>
        <a:cs typeface="+mn-cs"/>
      </a:defRPr>
    </a:lvl8pPr>
    <a:lvl9pPr marL="3657600" algn="l" defTabSz="457200" rtl="0" eaLnBrk="1" latinLnBrk="0" hangingPunct="1">
      <a:defRPr sz="2400" kern="1200">
        <a:solidFill>
          <a:schemeClr val="tx1"/>
        </a:solidFill>
        <a:latin typeface="Times New Roman"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33333"/>
    <a:srgbClr val="336699"/>
    <a:srgbClr val="FFFF00"/>
    <a:srgbClr val="0033CC"/>
    <a:srgbClr val="800000"/>
    <a:srgbClr val="990000"/>
    <a:srgbClr val="000066"/>
    <a:srgbClr val="CC33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853" autoAdjust="0"/>
    <p:restoredTop sz="77612" autoAdjust="0"/>
  </p:normalViewPr>
  <p:slideViewPr>
    <p:cSldViewPr>
      <p:cViewPr varScale="1">
        <p:scale>
          <a:sx n="112" d="100"/>
          <a:sy n="112" d="100"/>
        </p:scale>
        <p:origin x="-824" y="-11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2580"/>
    </p:cViewPr>
  </p:sorterViewPr>
  <p:notesViewPr>
    <p:cSldViewPr>
      <p:cViewPr varScale="1">
        <p:scale>
          <a:sx n="59" d="100"/>
          <a:sy n="59" d="100"/>
        </p:scale>
        <p:origin x="-1542" y="-84"/>
      </p:cViewPr>
      <p:guideLst>
        <p:guide orient="horz" pos="3025"/>
        <p:guide pos="2305"/>
      </p:guideLst>
    </p:cSldViewPr>
  </p:notes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slide" Target="slides/slide19.xml"/><Relationship Id="rId21" Type="http://schemas.openxmlformats.org/officeDocument/2006/relationships/notesMaster" Target="notesMasters/notesMaster1.xml"/><Relationship Id="rId22" Type="http://schemas.openxmlformats.org/officeDocument/2006/relationships/handoutMaster" Target="handoutMasters/handoutMaster1.xml"/><Relationship Id="rId23" Type="http://schemas.openxmlformats.org/officeDocument/2006/relationships/printerSettings" Target="printerSettings/printerSettings1.bin"/><Relationship Id="rId24" Type="http://schemas.openxmlformats.org/officeDocument/2006/relationships/tags" Target="tags/tag1.xml"/><Relationship Id="rId25" Type="http://schemas.openxmlformats.org/officeDocument/2006/relationships/presProps" Target="presProps.xml"/><Relationship Id="rId26" Type="http://schemas.openxmlformats.org/officeDocument/2006/relationships/viewProps" Target="viewProps.xml"/><Relationship Id="rId27" Type="http://schemas.openxmlformats.org/officeDocument/2006/relationships/theme" Target="theme/theme1.xml"/><Relationship Id="rId28"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76130" name="Rectangle 2"/>
          <p:cNvSpPr>
            <a:spLocks noGrp="1" noChangeArrowheads="1"/>
          </p:cNvSpPr>
          <p:nvPr>
            <p:ph type="hdr" sz="quarter"/>
          </p:nvPr>
        </p:nvSpPr>
        <p:spPr bwMode="auto">
          <a:xfrm>
            <a:off x="0" y="0"/>
            <a:ext cx="3182938" cy="466725"/>
          </a:xfrm>
          <a:prstGeom prst="rect">
            <a:avLst/>
          </a:prstGeom>
          <a:noFill/>
          <a:ln w="9525">
            <a:noFill/>
            <a:miter lim="800000"/>
            <a:headEnd/>
            <a:tailEnd/>
          </a:ln>
          <a:effectLst/>
        </p:spPr>
        <p:txBody>
          <a:bodyPr vert="horz" wrap="square" lIns="95381" tIns="47691" rIns="95381" bIns="47691" numCol="1" anchor="t" anchorCtr="0" compatLnSpc="1">
            <a:prstTxWarp prst="textNoShape">
              <a:avLst/>
            </a:prstTxWarp>
          </a:bodyPr>
          <a:lstStyle>
            <a:lvl1pPr defTabSz="954088">
              <a:defRPr sz="1300"/>
            </a:lvl1pPr>
          </a:lstStyle>
          <a:p>
            <a:endParaRPr lang="en-US"/>
          </a:p>
        </p:txBody>
      </p:sp>
      <p:sp>
        <p:nvSpPr>
          <p:cNvPr id="176131" name="Rectangle 3"/>
          <p:cNvSpPr>
            <a:spLocks noGrp="1" noChangeArrowheads="1"/>
          </p:cNvSpPr>
          <p:nvPr>
            <p:ph type="dt" sz="quarter" idx="1"/>
          </p:nvPr>
        </p:nvSpPr>
        <p:spPr bwMode="auto">
          <a:xfrm>
            <a:off x="4160838" y="0"/>
            <a:ext cx="3182937" cy="466725"/>
          </a:xfrm>
          <a:prstGeom prst="rect">
            <a:avLst/>
          </a:prstGeom>
          <a:noFill/>
          <a:ln w="9525">
            <a:noFill/>
            <a:miter lim="800000"/>
            <a:headEnd/>
            <a:tailEnd/>
          </a:ln>
          <a:effectLst/>
        </p:spPr>
        <p:txBody>
          <a:bodyPr vert="horz" wrap="square" lIns="95381" tIns="47691" rIns="95381" bIns="47691" numCol="1" anchor="t" anchorCtr="0" compatLnSpc="1">
            <a:prstTxWarp prst="textNoShape">
              <a:avLst/>
            </a:prstTxWarp>
          </a:bodyPr>
          <a:lstStyle>
            <a:lvl1pPr algn="r" defTabSz="954088">
              <a:defRPr sz="1300"/>
            </a:lvl1pPr>
          </a:lstStyle>
          <a:p>
            <a:endParaRPr lang="en-US"/>
          </a:p>
        </p:txBody>
      </p:sp>
      <p:sp>
        <p:nvSpPr>
          <p:cNvPr id="176132" name="Rectangle 4"/>
          <p:cNvSpPr>
            <a:spLocks noGrp="1" noChangeArrowheads="1"/>
          </p:cNvSpPr>
          <p:nvPr>
            <p:ph type="ftr" sz="quarter" idx="2"/>
          </p:nvPr>
        </p:nvSpPr>
        <p:spPr bwMode="auto">
          <a:xfrm>
            <a:off x="0" y="9109075"/>
            <a:ext cx="3182938" cy="466725"/>
          </a:xfrm>
          <a:prstGeom prst="rect">
            <a:avLst/>
          </a:prstGeom>
          <a:noFill/>
          <a:ln w="9525">
            <a:noFill/>
            <a:miter lim="800000"/>
            <a:headEnd/>
            <a:tailEnd/>
          </a:ln>
          <a:effectLst/>
        </p:spPr>
        <p:txBody>
          <a:bodyPr vert="horz" wrap="square" lIns="95381" tIns="47691" rIns="95381" bIns="47691" numCol="1" anchor="b" anchorCtr="0" compatLnSpc="1">
            <a:prstTxWarp prst="textNoShape">
              <a:avLst/>
            </a:prstTxWarp>
          </a:bodyPr>
          <a:lstStyle>
            <a:lvl1pPr defTabSz="954088">
              <a:defRPr sz="1300"/>
            </a:lvl1pPr>
          </a:lstStyle>
          <a:p>
            <a:endParaRPr lang="en-US"/>
          </a:p>
        </p:txBody>
      </p:sp>
      <p:sp>
        <p:nvSpPr>
          <p:cNvPr id="176133" name="Rectangle 5"/>
          <p:cNvSpPr>
            <a:spLocks noGrp="1" noChangeArrowheads="1"/>
          </p:cNvSpPr>
          <p:nvPr>
            <p:ph type="sldNum" sz="quarter" idx="3"/>
          </p:nvPr>
        </p:nvSpPr>
        <p:spPr bwMode="auto">
          <a:xfrm>
            <a:off x="4160838" y="9109075"/>
            <a:ext cx="3182937" cy="466725"/>
          </a:xfrm>
          <a:prstGeom prst="rect">
            <a:avLst/>
          </a:prstGeom>
          <a:noFill/>
          <a:ln w="9525">
            <a:noFill/>
            <a:miter lim="800000"/>
            <a:headEnd/>
            <a:tailEnd/>
          </a:ln>
          <a:effectLst/>
        </p:spPr>
        <p:txBody>
          <a:bodyPr vert="horz" wrap="square" lIns="95381" tIns="47691" rIns="95381" bIns="47691" numCol="1" anchor="b" anchorCtr="0" compatLnSpc="1">
            <a:prstTxWarp prst="textNoShape">
              <a:avLst/>
            </a:prstTxWarp>
          </a:bodyPr>
          <a:lstStyle>
            <a:lvl1pPr algn="r" defTabSz="954088">
              <a:defRPr sz="1300"/>
            </a:lvl1pPr>
          </a:lstStyle>
          <a:p>
            <a:fld id="{BE7C2961-80AF-1046-8E90-A8097193FC68}" type="slidenum">
              <a:rPr lang="en-US"/>
              <a:pPr/>
              <a:t>‹#›</a:t>
            </a:fld>
            <a:endParaRPr lang="en-US"/>
          </a:p>
        </p:txBody>
      </p:sp>
    </p:spTree>
    <p:extLst>
      <p:ext uri="{BB962C8B-B14F-4D97-AF65-F5344CB8AC3E}">
        <p14:creationId xmlns:p14="http://schemas.microsoft.com/office/powerpoint/2010/main" val="233246221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170" name="Rectangle 2"/>
          <p:cNvSpPr>
            <a:spLocks noGrp="1" noChangeArrowheads="1"/>
          </p:cNvSpPr>
          <p:nvPr>
            <p:ph type="hdr" sz="quarter"/>
          </p:nvPr>
        </p:nvSpPr>
        <p:spPr bwMode="auto">
          <a:xfrm>
            <a:off x="0" y="0"/>
            <a:ext cx="3170238" cy="482600"/>
          </a:xfrm>
          <a:prstGeom prst="rect">
            <a:avLst/>
          </a:prstGeom>
          <a:noFill/>
          <a:ln w="9525">
            <a:noFill/>
            <a:miter lim="800000"/>
            <a:headEnd/>
            <a:tailEnd/>
          </a:ln>
          <a:effectLst/>
        </p:spPr>
        <p:txBody>
          <a:bodyPr vert="horz" wrap="square" lIns="97187" tIns="48594" rIns="97187" bIns="48594" numCol="1" anchor="t" anchorCtr="0" compatLnSpc="1">
            <a:prstTxWarp prst="textNoShape">
              <a:avLst/>
            </a:prstTxWarp>
          </a:bodyPr>
          <a:lstStyle>
            <a:lvl1pPr defTabSz="973138">
              <a:defRPr sz="1300"/>
            </a:lvl1pPr>
          </a:lstStyle>
          <a:p>
            <a:endParaRPr lang="en-US"/>
          </a:p>
        </p:txBody>
      </p:sp>
      <p:sp>
        <p:nvSpPr>
          <p:cNvPr id="7171" name="Rectangle 3"/>
          <p:cNvSpPr>
            <a:spLocks noGrp="1" noChangeArrowheads="1"/>
          </p:cNvSpPr>
          <p:nvPr>
            <p:ph type="dt" idx="1"/>
          </p:nvPr>
        </p:nvSpPr>
        <p:spPr bwMode="auto">
          <a:xfrm>
            <a:off x="4144963" y="0"/>
            <a:ext cx="3170237" cy="482600"/>
          </a:xfrm>
          <a:prstGeom prst="rect">
            <a:avLst/>
          </a:prstGeom>
          <a:noFill/>
          <a:ln w="9525">
            <a:noFill/>
            <a:miter lim="800000"/>
            <a:headEnd/>
            <a:tailEnd/>
          </a:ln>
          <a:effectLst/>
        </p:spPr>
        <p:txBody>
          <a:bodyPr vert="horz" wrap="square" lIns="97187" tIns="48594" rIns="97187" bIns="48594" numCol="1" anchor="t" anchorCtr="0" compatLnSpc="1">
            <a:prstTxWarp prst="textNoShape">
              <a:avLst/>
            </a:prstTxWarp>
          </a:bodyPr>
          <a:lstStyle>
            <a:lvl1pPr algn="r" defTabSz="973138">
              <a:defRPr sz="1300"/>
            </a:lvl1pPr>
          </a:lstStyle>
          <a:p>
            <a:endParaRPr lang="en-US"/>
          </a:p>
        </p:txBody>
      </p:sp>
      <p:sp>
        <p:nvSpPr>
          <p:cNvPr id="7172" name="Rectangle 4"/>
          <p:cNvSpPr>
            <a:spLocks noGrp="1" noRot="1" noChangeAspect="1" noChangeArrowheads="1" noTextEdit="1"/>
          </p:cNvSpPr>
          <p:nvPr>
            <p:ph type="sldImg" idx="2"/>
          </p:nvPr>
        </p:nvSpPr>
        <p:spPr bwMode="auto">
          <a:xfrm>
            <a:off x="1258888" y="719138"/>
            <a:ext cx="4800600" cy="3600450"/>
          </a:xfrm>
          <a:prstGeom prst="rect">
            <a:avLst/>
          </a:prstGeom>
          <a:noFill/>
          <a:ln w="9525">
            <a:solidFill>
              <a:srgbClr val="000000"/>
            </a:solidFill>
            <a:miter lim="800000"/>
            <a:headEnd/>
            <a:tailEnd/>
          </a:ln>
          <a:effectLst/>
        </p:spPr>
      </p:sp>
      <p:sp>
        <p:nvSpPr>
          <p:cNvPr id="7173" name="Rectangle 5"/>
          <p:cNvSpPr>
            <a:spLocks noGrp="1" noChangeArrowheads="1"/>
          </p:cNvSpPr>
          <p:nvPr>
            <p:ph type="body" sz="quarter" idx="3"/>
          </p:nvPr>
        </p:nvSpPr>
        <p:spPr bwMode="auto">
          <a:xfrm>
            <a:off x="974725" y="4559300"/>
            <a:ext cx="5365750" cy="4322763"/>
          </a:xfrm>
          <a:prstGeom prst="rect">
            <a:avLst/>
          </a:prstGeom>
          <a:noFill/>
          <a:ln w="9525">
            <a:noFill/>
            <a:miter lim="800000"/>
            <a:headEnd/>
            <a:tailEnd/>
          </a:ln>
          <a:effectLst/>
        </p:spPr>
        <p:txBody>
          <a:bodyPr vert="horz" wrap="square" lIns="97187" tIns="48594" rIns="97187" bIns="48594"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174" name="Rectangle 6"/>
          <p:cNvSpPr>
            <a:spLocks noGrp="1" noChangeArrowheads="1"/>
          </p:cNvSpPr>
          <p:nvPr>
            <p:ph type="ftr" sz="quarter" idx="4"/>
          </p:nvPr>
        </p:nvSpPr>
        <p:spPr bwMode="auto">
          <a:xfrm>
            <a:off x="0" y="9118600"/>
            <a:ext cx="3170238" cy="482600"/>
          </a:xfrm>
          <a:prstGeom prst="rect">
            <a:avLst/>
          </a:prstGeom>
          <a:noFill/>
          <a:ln w="9525">
            <a:noFill/>
            <a:miter lim="800000"/>
            <a:headEnd/>
            <a:tailEnd/>
          </a:ln>
          <a:effectLst/>
        </p:spPr>
        <p:txBody>
          <a:bodyPr vert="horz" wrap="square" lIns="97187" tIns="48594" rIns="97187" bIns="48594" numCol="1" anchor="b" anchorCtr="0" compatLnSpc="1">
            <a:prstTxWarp prst="textNoShape">
              <a:avLst/>
            </a:prstTxWarp>
          </a:bodyPr>
          <a:lstStyle>
            <a:lvl1pPr defTabSz="973138">
              <a:defRPr sz="1300"/>
            </a:lvl1pPr>
          </a:lstStyle>
          <a:p>
            <a:endParaRPr lang="en-US"/>
          </a:p>
        </p:txBody>
      </p:sp>
      <p:sp>
        <p:nvSpPr>
          <p:cNvPr id="7175" name="Rectangle 7"/>
          <p:cNvSpPr>
            <a:spLocks noGrp="1" noChangeArrowheads="1"/>
          </p:cNvSpPr>
          <p:nvPr>
            <p:ph type="sldNum" sz="quarter" idx="5"/>
          </p:nvPr>
        </p:nvSpPr>
        <p:spPr bwMode="auto">
          <a:xfrm>
            <a:off x="4144963" y="9118600"/>
            <a:ext cx="3170237" cy="482600"/>
          </a:xfrm>
          <a:prstGeom prst="rect">
            <a:avLst/>
          </a:prstGeom>
          <a:noFill/>
          <a:ln w="9525">
            <a:noFill/>
            <a:miter lim="800000"/>
            <a:headEnd/>
            <a:tailEnd/>
          </a:ln>
          <a:effectLst/>
        </p:spPr>
        <p:txBody>
          <a:bodyPr vert="horz" wrap="square" lIns="97187" tIns="48594" rIns="97187" bIns="48594" numCol="1" anchor="b" anchorCtr="0" compatLnSpc="1">
            <a:prstTxWarp prst="textNoShape">
              <a:avLst/>
            </a:prstTxWarp>
          </a:bodyPr>
          <a:lstStyle>
            <a:lvl1pPr algn="r" defTabSz="973138">
              <a:defRPr sz="1300"/>
            </a:lvl1pPr>
          </a:lstStyle>
          <a:p>
            <a:fld id="{1D48FDC5-0FF0-AA44-98DE-252E54AB5EC7}" type="slidenum">
              <a:rPr lang="en-US"/>
              <a:pPr/>
              <a:t>‹#›</a:t>
            </a:fld>
            <a:endParaRPr lang="en-US"/>
          </a:p>
        </p:txBody>
      </p:sp>
    </p:spTree>
    <p:extLst>
      <p:ext uri="{BB962C8B-B14F-4D97-AF65-F5344CB8AC3E}">
        <p14:creationId xmlns:p14="http://schemas.microsoft.com/office/powerpoint/2010/main" val="2944257344"/>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charset="0"/>
        <a:ea typeface="ＭＳ Ｐゴシック" charset="-128"/>
        <a:cs typeface="+mn-cs"/>
      </a:defRPr>
    </a:lvl2pPr>
    <a:lvl3pPr marL="914400" algn="l" rtl="0" eaLnBrk="0" fontAlgn="base" hangingPunct="0">
      <a:spcBef>
        <a:spcPct val="30000"/>
      </a:spcBef>
      <a:spcAft>
        <a:spcPct val="0"/>
      </a:spcAft>
      <a:defRPr sz="1200" kern="1200">
        <a:solidFill>
          <a:schemeClr val="tx1"/>
        </a:solidFill>
        <a:latin typeface="Times New Roman" charset="0"/>
        <a:ea typeface="ＭＳ Ｐゴシック" charset="-128"/>
        <a:cs typeface="+mn-cs"/>
      </a:defRPr>
    </a:lvl3pPr>
    <a:lvl4pPr marL="1371600" algn="l" rtl="0" eaLnBrk="0" fontAlgn="base" hangingPunct="0">
      <a:spcBef>
        <a:spcPct val="30000"/>
      </a:spcBef>
      <a:spcAft>
        <a:spcPct val="0"/>
      </a:spcAft>
      <a:defRPr sz="1200" kern="1200">
        <a:solidFill>
          <a:schemeClr val="tx1"/>
        </a:solidFill>
        <a:latin typeface="Times New Roman" charset="0"/>
        <a:ea typeface="ＭＳ Ｐゴシック" charset="-128"/>
        <a:cs typeface="+mn-cs"/>
      </a:defRPr>
    </a:lvl4pPr>
    <a:lvl5pPr marL="1828800" algn="l" rtl="0" eaLnBrk="0" fontAlgn="base" hangingPunct="0">
      <a:spcBef>
        <a:spcPct val="30000"/>
      </a:spcBef>
      <a:spcAft>
        <a:spcPct val="0"/>
      </a:spcAft>
      <a:defRPr sz="1200" kern="1200">
        <a:solidFill>
          <a:schemeClr val="tx1"/>
        </a:solidFill>
        <a:latin typeface="Times New Roman" charset="0"/>
        <a:ea typeface="ＭＳ Ｐゴシック"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7.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8.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9.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D1C3301-B4F8-9C4A-A4A6-B086B24BB786}" type="slidenum">
              <a:rPr lang="en-US"/>
              <a:pPr/>
              <a:t>1</a:t>
            </a:fld>
            <a:endParaRPr lang="en-US"/>
          </a:p>
        </p:txBody>
      </p:sp>
      <p:sp>
        <p:nvSpPr>
          <p:cNvPr id="382978" name="Rectangle 2"/>
          <p:cNvSpPr>
            <a:spLocks noGrp="1" noRot="1" noChangeAspect="1" noChangeArrowheads="1" noTextEdit="1"/>
          </p:cNvSpPr>
          <p:nvPr>
            <p:ph type="sldImg"/>
          </p:nvPr>
        </p:nvSpPr>
        <p:spPr>
          <a:ln/>
        </p:spPr>
      </p:sp>
      <p:sp>
        <p:nvSpPr>
          <p:cNvPr id="382979" name="Rectangle 3"/>
          <p:cNvSpPr>
            <a:spLocks noGrp="1" noChangeArrowheads="1"/>
          </p:cNvSpPr>
          <p:nvPr>
            <p:ph type="body" idx="1"/>
          </p:nvPr>
        </p:nvSpPr>
        <p:spPr/>
        <p:txBody>
          <a:bodyPr/>
          <a:lstStyle/>
          <a:p>
            <a:r>
              <a:rPr lang="en-US" b="0" baseline="0" dirty="0" smtClean="0"/>
              <a:t>Basic concept:  The same data can look easier or harder to understand.</a:t>
            </a: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Note that</a:t>
            </a:r>
            <a:r>
              <a:rPr lang="en-US" baseline="0" dirty="0" smtClean="0"/>
              <a:t> Change </a:t>
            </a:r>
            <a:r>
              <a:rPr lang="en-US" sz="800" b="1" kern="1200" dirty="0" smtClean="0">
                <a:solidFill>
                  <a:srgbClr val="800000"/>
                </a:solidFill>
                <a:latin typeface="Times New Roman" charset="0"/>
                <a:ea typeface="+mn-ea"/>
                <a:cs typeface="+mn-cs"/>
              </a:rPr>
              <a:t>Bidirectional Association to Unidirectional (discussed later) </a:t>
            </a:r>
            <a:r>
              <a:rPr lang="en-US" baseline="0" dirty="0" smtClean="0"/>
              <a:t>reverses this process, when bidirectional isn’t needed.</a:t>
            </a:r>
            <a:endParaRPr lang="en-US" dirty="0" smtClean="0"/>
          </a:p>
          <a:p>
            <a:endParaRPr lang="en-US" dirty="0" smtClean="0"/>
          </a:p>
        </p:txBody>
      </p:sp>
      <p:sp>
        <p:nvSpPr>
          <p:cNvPr id="4" name="Slide Number Placeholder 3"/>
          <p:cNvSpPr>
            <a:spLocks noGrp="1"/>
          </p:cNvSpPr>
          <p:nvPr>
            <p:ph type="sldNum" sz="quarter" idx="10"/>
          </p:nvPr>
        </p:nvSpPr>
        <p:spPr/>
        <p:txBody>
          <a:bodyPr/>
          <a:lstStyle/>
          <a:p>
            <a:fld id="{1D48FDC5-0FF0-AA44-98DE-252E54AB5EC7}" type="slidenum">
              <a:rPr lang="en-US" smtClean="0"/>
              <a:pPr/>
              <a:t>11</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Think</a:t>
            </a:r>
            <a:r>
              <a:rPr lang="en-US" baseline="0" dirty="0" smtClean="0"/>
              <a:t> – pair – share exercise…</a:t>
            </a:r>
          </a:p>
          <a:p>
            <a:r>
              <a:rPr lang="en-US" baseline="0" dirty="0" smtClean="0"/>
              <a:t>What was your solution for changing a unidirectional association to a bidirectional?</a:t>
            </a:r>
            <a:endParaRPr lang="en-US" dirty="0"/>
          </a:p>
        </p:txBody>
      </p:sp>
      <p:sp>
        <p:nvSpPr>
          <p:cNvPr id="4" name="Slide Number Placeholder 3"/>
          <p:cNvSpPr>
            <a:spLocks noGrp="1"/>
          </p:cNvSpPr>
          <p:nvPr>
            <p:ph type="sldNum" sz="quarter" idx="10"/>
          </p:nvPr>
        </p:nvSpPr>
        <p:spPr/>
        <p:txBody>
          <a:bodyPr/>
          <a:lstStyle/>
          <a:p>
            <a:fld id="{1D48FDC5-0FF0-AA44-98DE-252E54AB5EC7}" type="slidenum">
              <a:rPr lang="en-US" smtClean="0"/>
              <a:pPr/>
              <a:t>12</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But which class</a:t>
            </a:r>
            <a:r>
              <a:rPr lang="en-US" baseline="0" dirty="0" smtClean="0"/>
              <a:t> then “takes charge” of managing the data, including the fact the classes are now linked?</a:t>
            </a:r>
          </a:p>
          <a:p>
            <a:r>
              <a:rPr lang="en-US" baseline="0" dirty="0" smtClean="0">
                <a:sym typeface="Wingdings" pitchFamily="2" charset="2"/>
              </a:rPr>
              <a:t> See next slide.</a:t>
            </a:r>
            <a:endParaRPr lang="en-US" dirty="0"/>
          </a:p>
        </p:txBody>
      </p:sp>
      <p:sp>
        <p:nvSpPr>
          <p:cNvPr id="4" name="Slide Number Placeholder 3"/>
          <p:cNvSpPr>
            <a:spLocks noGrp="1"/>
          </p:cNvSpPr>
          <p:nvPr>
            <p:ph type="sldNum" sz="quarter" idx="10"/>
          </p:nvPr>
        </p:nvSpPr>
        <p:spPr/>
        <p:txBody>
          <a:bodyPr/>
          <a:lstStyle/>
          <a:p>
            <a:fld id="{1D48FDC5-0FF0-AA44-98DE-252E54AB5EC7}" type="slidenum">
              <a:rPr lang="en-US" smtClean="0"/>
              <a:pPr/>
              <a:t>13</a:t>
            </a:fld>
            <a:endParaRPr lang="en-US"/>
          </a:p>
        </p:txBody>
      </p:sp>
    </p:spTree>
    <p:extLst>
      <p:ext uri="{BB962C8B-B14F-4D97-AF65-F5344CB8AC3E}">
        <p14:creationId xmlns:p14="http://schemas.microsoft.com/office/powerpoint/2010/main" val="10454097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Fowler’s rules (p. 198): </a:t>
            </a:r>
          </a:p>
          <a:p>
            <a:r>
              <a:rPr lang="en-US" dirty="0" smtClean="0"/>
              <a:t>*  If both objects are reference objects and the association is one to many, then the object that has the one reference is the controller. (That is, if one customer has many orders, the order controls the association.)</a:t>
            </a:r>
          </a:p>
          <a:p>
            <a:r>
              <a:rPr lang="en-US" dirty="0" smtClean="0"/>
              <a:t>    * If one object is a component of the other, the composite should control the association.</a:t>
            </a:r>
          </a:p>
          <a:p>
            <a:r>
              <a:rPr lang="en-US" dirty="0" smtClean="0"/>
              <a:t>    * If both objects are reference objects and the association is many to many, it doesn’t matter whether the order or the customer controls the association.</a:t>
            </a:r>
            <a:endParaRPr lang="en-US" dirty="0"/>
          </a:p>
        </p:txBody>
      </p:sp>
      <p:sp>
        <p:nvSpPr>
          <p:cNvPr id="4" name="Slide Number Placeholder 3"/>
          <p:cNvSpPr>
            <a:spLocks noGrp="1"/>
          </p:cNvSpPr>
          <p:nvPr>
            <p:ph type="sldNum" sz="quarter" idx="10"/>
          </p:nvPr>
        </p:nvSpPr>
        <p:spPr/>
        <p:txBody>
          <a:bodyPr/>
          <a:lstStyle/>
          <a:p>
            <a:fld id="{1D48FDC5-0FF0-AA44-98DE-252E54AB5EC7}" type="slidenum">
              <a:rPr lang="en-US" smtClean="0"/>
              <a:pPr/>
              <a:t>14</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Makes changing customers in the order one step messier! See p. 199</a:t>
            </a:r>
            <a:endParaRPr lang="en-US" dirty="0"/>
          </a:p>
        </p:txBody>
      </p:sp>
      <p:sp>
        <p:nvSpPr>
          <p:cNvPr id="4" name="Slide Number Placeholder 3"/>
          <p:cNvSpPr>
            <a:spLocks noGrp="1"/>
          </p:cNvSpPr>
          <p:nvPr>
            <p:ph type="sldNum" sz="quarter" idx="10"/>
          </p:nvPr>
        </p:nvSpPr>
        <p:spPr/>
        <p:txBody>
          <a:bodyPr/>
          <a:lstStyle/>
          <a:p>
            <a:fld id="{1D48FDC5-0FF0-AA44-98DE-252E54AB5EC7}" type="slidenum">
              <a:rPr lang="en-US" smtClean="0"/>
              <a:pPr/>
              <a:t>15</a:t>
            </a:fld>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Two</a:t>
            </a:r>
            <a:r>
              <a:rPr lang="en-US" baseline="0" dirty="0" smtClean="0"/>
              <a:t> schools of thought and hotly debated… </a:t>
            </a:r>
          </a:p>
          <a:p>
            <a:pPr marL="228600" indent="-228600">
              <a:buAutoNum type="arabicParenR"/>
            </a:pPr>
            <a:r>
              <a:rPr lang="en-US" baseline="0" dirty="0" smtClean="0"/>
              <a:t>access variables directly/freely within class – readability   </a:t>
            </a:r>
          </a:p>
          <a:p>
            <a:pPr marL="228600" indent="-228600">
              <a:buAutoNum type="arabicParenR"/>
            </a:pPr>
            <a:r>
              <a:rPr lang="en-US" baseline="0" dirty="0" smtClean="0"/>
              <a:t>Always use </a:t>
            </a:r>
            <a:r>
              <a:rPr lang="en-US" baseline="0" dirty="0" err="1" smtClean="0"/>
              <a:t>accessors</a:t>
            </a:r>
            <a:r>
              <a:rPr lang="en-US" baseline="0" dirty="0" smtClean="0"/>
              <a:t> (indirect access) – protection</a:t>
            </a:r>
            <a:endParaRPr lang="en-US" dirty="0" smtClean="0"/>
          </a:p>
          <a:p>
            <a:endParaRPr lang="en-US" dirty="0" smtClean="0"/>
          </a:p>
        </p:txBody>
      </p:sp>
      <p:sp>
        <p:nvSpPr>
          <p:cNvPr id="4" name="Slide Number Placeholder 3"/>
          <p:cNvSpPr>
            <a:spLocks noGrp="1"/>
          </p:cNvSpPr>
          <p:nvPr>
            <p:ph type="sldNum" sz="quarter" idx="10"/>
          </p:nvPr>
        </p:nvSpPr>
        <p:spPr/>
        <p:txBody>
          <a:bodyPr/>
          <a:lstStyle/>
          <a:p>
            <a:fld id="{1D48FDC5-0FF0-AA44-98DE-252E54AB5EC7}" type="slidenum">
              <a:rPr lang="en-US" smtClean="0"/>
              <a:pPr/>
              <a:t>16</a:t>
            </a:fld>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eaLnBrk="1" hangingPunct="1"/>
            <a:r>
              <a:rPr lang="en-US" dirty="0" smtClean="0"/>
              <a:t>One of the principal tenets of object orientation is encapsulation, or data hiding</a:t>
            </a:r>
          </a:p>
          <a:p>
            <a:pPr lvl="1" eaLnBrk="1" hangingPunct="1"/>
            <a:r>
              <a:rPr lang="en-US" dirty="0" smtClean="0"/>
              <a:t>Should </a:t>
            </a:r>
            <a:r>
              <a:rPr lang="en-US" dirty="0" smtClean="0">
                <a:solidFill>
                  <a:schemeClr val="folHlink"/>
                </a:solidFill>
              </a:rPr>
              <a:t>never make your data public</a:t>
            </a:r>
          </a:p>
          <a:p>
            <a:pPr lvl="1" eaLnBrk="1" hangingPunct="1"/>
            <a:r>
              <a:rPr lang="en-US" dirty="0" smtClean="0"/>
              <a:t>When you make data public, other objects can change and access data values without the owning object's knowing about it</a:t>
            </a:r>
          </a:p>
          <a:p>
            <a:pPr lvl="1" eaLnBrk="1" hangingPunct="1"/>
            <a:r>
              <a:rPr lang="en-US" dirty="0" smtClean="0"/>
              <a:t>This </a:t>
            </a:r>
            <a:r>
              <a:rPr lang="en-US" dirty="0" smtClean="0">
                <a:solidFill>
                  <a:schemeClr val="folHlink"/>
                </a:solidFill>
              </a:rPr>
              <a:t>separates data from behavior</a:t>
            </a:r>
          </a:p>
          <a:p>
            <a:endParaRPr lang="en-US" dirty="0" smtClean="0"/>
          </a:p>
          <a:p>
            <a:r>
              <a:rPr lang="en-US" dirty="0" smtClean="0"/>
              <a:t>Note that this is</a:t>
            </a:r>
            <a:r>
              <a:rPr lang="en-US" baseline="0" dirty="0" smtClean="0"/>
              <a:t> different from Self Encapsulate Field…</a:t>
            </a:r>
          </a:p>
          <a:p>
            <a:r>
              <a:rPr lang="en-US" baseline="0" dirty="0" smtClean="0"/>
              <a:t>What is the difference between Encapsulate Field and Self Encapsulate Field?</a:t>
            </a:r>
            <a:endParaRPr lang="en-US" dirty="0" smtClean="0"/>
          </a:p>
        </p:txBody>
      </p:sp>
      <p:sp>
        <p:nvSpPr>
          <p:cNvPr id="4" name="Slide Number Placeholder 3"/>
          <p:cNvSpPr>
            <a:spLocks noGrp="1"/>
          </p:cNvSpPr>
          <p:nvPr>
            <p:ph type="sldNum" sz="quarter" idx="10"/>
          </p:nvPr>
        </p:nvSpPr>
        <p:spPr/>
        <p:txBody>
          <a:bodyPr/>
          <a:lstStyle/>
          <a:p>
            <a:fld id="{1D48FDC5-0FF0-AA44-98DE-252E54AB5EC7}" type="slidenum">
              <a:rPr lang="en-US" smtClean="0"/>
              <a:pPr/>
              <a:t>17</a:t>
            </a:fld>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What is</a:t>
            </a:r>
            <a:r>
              <a:rPr lang="en-US" baseline="0" dirty="0" smtClean="0"/>
              <a:t> the problem that “Replace Data Value with Object” addresses?</a:t>
            </a:r>
            <a:endParaRPr lang="en-US" dirty="0" smtClean="0"/>
          </a:p>
          <a:p>
            <a:endParaRPr lang="en-US" dirty="0" smtClean="0"/>
          </a:p>
        </p:txBody>
      </p:sp>
      <p:sp>
        <p:nvSpPr>
          <p:cNvPr id="4" name="Slide Number Placeholder 3"/>
          <p:cNvSpPr>
            <a:spLocks noGrp="1"/>
          </p:cNvSpPr>
          <p:nvPr>
            <p:ph type="sldNum" sz="quarter" idx="10"/>
          </p:nvPr>
        </p:nvSpPr>
        <p:spPr/>
        <p:txBody>
          <a:bodyPr/>
          <a:lstStyle/>
          <a:p>
            <a:fld id="{1D48FDC5-0FF0-AA44-98DE-252E54AB5EC7}" type="slidenum">
              <a:rPr lang="en-US" smtClean="0"/>
              <a:pPr/>
              <a:t>18</a:t>
            </a:fld>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Note that</a:t>
            </a:r>
            <a:r>
              <a:rPr lang="en-US" baseline="0" dirty="0" smtClean="0"/>
              <a:t> Change Reference to Value reverses this process.</a:t>
            </a:r>
            <a:endParaRPr lang="en-US" dirty="0" smtClean="0"/>
          </a:p>
          <a:p>
            <a:endParaRPr lang="en-US" dirty="0" smtClean="0"/>
          </a:p>
        </p:txBody>
      </p:sp>
      <p:sp>
        <p:nvSpPr>
          <p:cNvPr id="4" name="Slide Number Placeholder 3"/>
          <p:cNvSpPr>
            <a:spLocks noGrp="1"/>
          </p:cNvSpPr>
          <p:nvPr>
            <p:ph type="sldNum" sz="quarter" idx="10"/>
          </p:nvPr>
        </p:nvSpPr>
        <p:spPr/>
        <p:txBody>
          <a:bodyPr/>
          <a:lstStyle/>
          <a:p>
            <a:fld id="{1D48FDC5-0FF0-AA44-98DE-252E54AB5EC7}" type="slidenum">
              <a:rPr lang="en-US" smtClean="0"/>
              <a:pPr/>
              <a:t>19</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1031"/>
          <p:cNvSpPr>
            <a:spLocks noGrp="1" noChangeArrowheads="1"/>
          </p:cNvSpPr>
          <p:nvPr>
            <p:ph type="sldNum" sz="quarter" idx="5"/>
          </p:nvPr>
        </p:nvSpPr>
        <p:spPr>
          <a:noFill/>
        </p:spPr>
        <p:txBody>
          <a:bodyPr/>
          <a:lstStyle/>
          <a:p>
            <a:fld id="{C25BDF51-CE53-704A-9624-8B61EF94B214}" type="slidenum">
              <a:rPr lang="en-US"/>
              <a:pPr/>
              <a:t>2</a:t>
            </a:fld>
            <a:endParaRPr lang="en-US"/>
          </a:p>
        </p:txBody>
      </p:sp>
      <p:sp>
        <p:nvSpPr>
          <p:cNvPr id="24579" name="Rectangle 1026"/>
          <p:cNvSpPr>
            <a:spLocks noGrp="1" noRot="1" noChangeAspect="1" noChangeArrowheads="1" noTextEdit="1"/>
          </p:cNvSpPr>
          <p:nvPr>
            <p:ph type="sldImg"/>
          </p:nvPr>
        </p:nvSpPr>
        <p:spPr>
          <a:ln/>
        </p:spPr>
      </p:sp>
      <p:sp>
        <p:nvSpPr>
          <p:cNvPr id="24580" name="Rectangle 1027"/>
          <p:cNvSpPr>
            <a:spLocks noGrp="1" noChangeArrowheads="1"/>
          </p:cNvSpPr>
          <p:nvPr>
            <p:ph type="body" idx="1"/>
          </p:nvPr>
        </p:nvSpPr>
        <p:spPr>
          <a:noFill/>
          <a:ln/>
        </p:spPr>
        <p:txBody>
          <a:bodyPr/>
          <a:lstStyle/>
          <a:p>
            <a:pPr eaLnBrk="1" hangingPunct="1"/>
            <a:r>
              <a:rPr lang="en-US" sz="2800" dirty="0" smtClean="0"/>
              <a:t>Refactoring in review - don’t spend much time on it all at one time - </a:t>
            </a:r>
          </a:p>
          <a:p>
            <a:pPr lvl="1" eaLnBrk="1" hangingPunct="1"/>
            <a:r>
              <a:rPr lang="en-US" sz="2400" dirty="0" smtClean="0"/>
              <a:t>There are ways to improve any design incrementally</a:t>
            </a:r>
            <a:endParaRPr lang="en-GB" dirty="0" smtClean="0">
              <a:latin typeface="Times" charset="0"/>
            </a:endParaRPr>
          </a:p>
          <a:p>
            <a:pPr eaLnBrk="1" hangingPunct="1"/>
            <a:r>
              <a:rPr lang="en-GB" baseline="0" dirty="0" smtClean="0">
                <a:latin typeface="Times" charset="0"/>
              </a:rPr>
              <a:t>Why would you want to manage the amount of time spent on refactoring? [[there is a point of diminishing returns in doing refactoring </a:t>
            </a:r>
            <a:r>
              <a:rPr lang="en-US" baseline="0" dirty="0" smtClean="0">
                <a:latin typeface="Times" charset="0"/>
              </a:rPr>
              <a:t>–</a:t>
            </a:r>
            <a:r>
              <a:rPr lang="en-GB" baseline="0" dirty="0" smtClean="0">
                <a:latin typeface="Times" charset="0"/>
              </a:rPr>
              <a:t> there is always ways to improve]]</a:t>
            </a:r>
            <a:endParaRPr lang="en-GB" dirty="0">
              <a:latin typeface="Times"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Review</a:t>
            </a:r>
            <a:endParaRPr lang="en-US" dirty="0"/>
          </a:p>
        </p:txBody>
      </p:sp>
      <p:sp>
        <p:nvSpPr>
          <p:cNvPr id="4" name="Slide Number Placeholder 3"/>
          <p:cNvSpPr>
            <a:spLocks noGrp="1"/>
          </p:cNvSpPr>
          <p:nvPr>
            <p:ph type="sldNum" sz="quarter" idx="10"/>
          </p:nvPr>
        </p:nvSpPr>
        <p:spPr/>
        <p:txBody>
          <a:bodyPr/>
          <a:lstStyle/>
          <a:p>
            <a:fld id="{1D48FDC5-0FF0-AA44-98DE-252E54AB5EC7}" type="slidenum">
              <a:rPr lang="en-US" smtClean="0"/>
              <a:pPr/>
              <a:t>4</a:t>
            </a:fld>
            <a:endParaRPr lang="en-US"/>
          </a:p>
        </p:txBody>
      </p:sp>
    </p:spTree>
    <p:extLst>
      <p:ext uri="{BB962C8B-B14F-4D97-AF65-F5344CB8AC3E}">
        <p14:creationId xmlns:p14="http://schemas.microsoft.com/office/powerpoint/2010/main" val="361870312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Review</a:t>
            </a:r>
            <a:endParaRPr lang="en-US" dirty="0"/>
          </a:p>
        </p:txBody>
      </p:sp>
      <p:sp>
        <p:nvSpPr>
          <p:cNvPr id="4" name="Slide Number Placeholder 3"/>
          <p:cNvSpPr>
            <a:spLocks noGrp="1"/>
          </p:cNvSpPr>
          <p:nvPr>
            <p:ph type="sldNum" sz="quarter" idx="10"/>
          </p:nvPr>
        </p:nvSpPr>
        <p:spPr/>
        <p:txBody>
          <a:bodyPr/>
          <a:lstStyle/>
          <a:p>
            <a:fld id="{1D48FDC5-0FF0-AA44-98DE-252E54AB5EC7}" type="slidenum">
              <a:rPr lang="en-US" smtClean="0"/>
              <a:pPr/>
              <a:t>5</a:t>
            </a:fld>
            <a:endParaRPr lang="en-US"/>
          </a:p>
        </p:txBody>
      </p:sp>
    </p:spTree>
    <p:extLst>
      <p:ext uri="{BB962C8B-B14F-4D97-AF65-F5344CB8AC3E}">
        <p14:creationId xmlns:p14="http://schemas.microsoft.com/office/powerpoint/2010/main" val="74676522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What</a:t>
            </a:r>
            <a:r>
              <a:rPr lang="en-US" baseline="0" dirty="0" smtClean="0"/>
              <a:t> does the “Organizing Data” refactoring category address in general? [[</a:t>
            </a:r>
            <a:r>
              <a:rPr lang="en-US" dirty="0" err="1" smtClean="0"/>
              <a:t>Refactorings</a:t>
            </a:r>
            <a:r>
              <a:rPr lang="en-US" dirty="0" smtClean="0"/>
              <a:t> that make working with data easier</a:t>
            </a:r>
            <a:r>
              <a:rPr lang="en-US" baseline="0" dirty="0" smtClean="0"/>
              <a:t>.</a:t>
            </a:r>
            <a:r>
              <a:rPr lang="en-US" dirty="0" smtClean="0">
                <a:solidFill>
                  <a:srgbClr val="000000"/>
                </a:solidFill>
              </a:rPr>
              <a:t>]]</a:t>
            </a:r>
          </a:p>
          <a:p>
            <a:r>
              <a:rPr lang="en-US" dirty="0" smtClean="0">
                <a:solidFill>
                  <a:srgbClr val="000000"/>
                </a:solidFill>
              </a:rPr>
              <a:t>We may put any of these, from either column, on the exam.</a:t>
            </a:r>
            <a:endParaRPr lang="en-US" dirty="0"/>
          </a:p>
        </p:txBody>
      </p:sp>
      <p:sp>
        <p:nvSpPr>
          <p:cNvPr id="4" name="Slide Number Placeholder 3"/>
          <p:cNvSpPr>
            <a:spLocks noGrp="1"/>
          </p:cNvSpPr>
          <p:nvPr>
            <p:ph type="sldNum" sz="quarter" idx="10"/>
          </p:nvPr>
        </p:nvSpPr>
        <p:spPr/>
        <p:txBody>
          <a:bodyPr/>
          <a:lstStyle/>
          <a:p>
            <a:fld id="{1D48FDC5-0FF0-AA44-98DE-252E54AB5EC7}" type="slidenum">
              <a:rPr lang="en-US" smtClean="0"/>
              <a:pPr/>
              <a:t>6</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What are some bad code</a:t>
            </a:r>
            <a:r>
              <a:rPr lang="en-US" baseline="0" dirty="0" smtClean="0"/>
              <a:t> smells that are addressed by organizing data </a:t>
            </a:r>
            <a:r>
              <a:rPr lang="en-US" baseline="0" dirty="0" err="1" smtClean="0"/>
              <a:t>refactorings</a:t>
            </a:r>
            <a:r>
              <a:rPr lang="en-US" baseline="0" dirty="0" smtClean="0"/>
              <a:t>? [[Explain comments, reference to value and vice versa, public fields]]</a:t>
            </a:r>
            <a:endParaRPr lang="en-US" dirty="0"/>
          </a:p>
        </p:txBody>
      </p:sp>
      <p:sp>
        <p:nvSpPr>
          <p:cNvPr id="4" name="Slide Number Placeholder 3"/>
          <p:cNvSpPr>
            <a:spLocks noGrp="1"/>
          </p:cNvSpPr>
          <p:nvPr>
            <p:ph type="sldNum" sz="quarter" idx="10"/>
          </p:nvPr>
        </p:nvSpPr>
        <p:spPr/>
        <p:txBody>
          <a:bodyPr/>
          <a:lstStyle/>
          <a:p>
            <a:fld id="{1D48FDC5-0FF0-AA44-98DE-252E54AB5EC7}" type="slidenum">
              <a:rPr lang="en-US" smtClean="0"/>
              <a:pPr/>
              <a:t>7</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worst part is that usage tends</a:t>
            </a:r>
            <a:r>
              <a:rPr lang="en-US" baseline="0" dirty="0" smtClean="0"/>
              <a:t> to be inconsistent – like Pi is 3.14 in one place, and 3.14159 in another.  Or, the first day of the week is Sunday in one place, with the days numbered 0 through 6 for a table; but Monday is first somewhere else, and they are numbered 1 through 7!  So they’re all the same number, except Sunday!</a:t>
            </a:r>
            <a:endParaRPr lang="en-US" dirty="0"/>
          </a:p>
        </p:txBody>
      </p:sp>
      <p:sp>
        <p:nvSpPr>
          <p:cNvPr id="4" name="Slide Number Placeholder 3"/>
          <p:cNvSpPr>
            <a:spLocks noGrp="1"/>
          </p:cNvSpPr>
          <p:nvPr>
            <p:ph type="sldNum" sz="quarter" idx="10"/>
          </p:nvPr>
        </p:nvSpPr>
        <p:spPr/>
        <p:txBody>
          <a:bodyPr/>
          <a:lstStyle/>
          <a:p>
            <a:fld id="{1D48FDC5-0FF0-AA44-98DE-252E54AB5EC7}" type="slidenum">
              <a:rPr lang="en-US" smtClean="0"/>
              <a:pPr/>
              <a:t>8</a:t>
            </a:fld>
            <a:endParaRPr lang="en-US"/>
          </a:p>
        </p:txBody>
      </p:sp>
    </p:spTree>
    <p:extLst>
      <p:ext uri="{BB962C8B-B14F-4D97-AF65-F5344CB8AC3E}">
        <p14:creationId xmlns:p14="http://schemas.microsoft.com/office/powerpoint/2010/main" val="304909955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For this refactoring a </a:t>
            </a:r>
            <a:r>
              <a:rPr lang="en-US" u="sng" dirty="0" smtClean="0"/>
              <a:t>symbolic constant </a:t>
            </a:r>
            <a:r>
              <a:rPr lang="en-US" dirty="0" smtClean="0"/>
              <a:t>is used, which is the most common Java idiom. </a:t>
            </a:r>
          </a:p>
          <a:p>
            <a:r>
              <a:rPr lang="en-US" dirty="0" smtClean="0"/>
              <a:t>However an alternative is the </a:t>
            </a:r>
            <a:r>
              <a:rPr lang="en-US" u="sng" dirty="0" smtClean="0"/>
              <a:t>constant method</a:t>
            </a:r>
            <a:r>
              <a:rPr lang="en-US" dirty="0" smtClean="0"/>
              <a:t>, which is a method of this form </a:t>
            </a:r>
          </a:p>
          <a:p>
            <a:r>
              <a:rPr lang="en-US" dirty="0" smtClean="0"/>
              <a:t>	public static double </a:t>
            </a:r>
            <a:r>
              <a:rPr lang="en-US" dirty="0" err="1" smtClean="0"/>
              <a:t>gravitationalConstant</a:t>
            </a:r>
            <a:r>
              <a:rPr lang="en-US" dirty="0" smtClean="0"/>
              <a:t>() { return 9.81; } </a:t>
            </a:r>
          </a:p>
          <a:p>
            <a:endParaRPr lang="en-US" dirty="0" smtClean="0"/>
          </a:p>
          <a:p>
            <a:r>
              <a:rPr lang="en-US" baseline="0" dirty="0" smtClean="0"/>
              <a:t>What is the solution that “</a:t>
            </a:r>
            <a:r>
              <a:rPr lang="en-US" sz="1200" dirty="0" smtClean="0"/>
              <a:t>Replace Magic Number with Symbolic Constant” </a:t>
            </a:r>
            <a:r>
              <a:rPr lang="en-US" baseline="0" dirty="0" smtClean="0"/>
              <a:t>supplies?</a:t>
            </a:r>
          </a:p>
          <a:p>
            <a:endParaRPr lang="en-US" baseline="0" dirty="0" smtClean="0"/>
          </a:p>
          <a:p>
            <a:r>
              <a:rPr lang="en-US" baseline="0" dirty="0" smtClean="0"/>
              <a:t>By the way, it’s actually </a:t>
            </a:r>
            <a:r>
              <a:rPr lang="en-US" dirty="0" smtClean="0">
                <a:effectLst/>
              </a:rPr>
              <a:t>9.80665, not 9.81.</a:t>
            </a:r>
            <a:endParaRPr lang="en-US" dirty="0"/>
          </a:p>
        </p:txBody>
      </p:sp>
      <p:sp>
        <p:nvSpPr>
          <p:cNvPr id="4" name="Slide Number Placeholder 3"/>
          <p:cNvSpPr>
            <a:spLocks noGrp="1"/>
          </p:cNvSpPr>
          <p:nvPr>
            <p:ph type="sldNum" sz="quarter" idx="10"/>
          </p:nvPr>
        </p:nvSpPr>
        <p:spPr/>
        <p:txBody>
          <a:bodyPr/>
          <a:lstStyle/>
          <a:p>
            <a:fld id="{1D48FDC5-0FF0-AA44-98DE-252E54AB5EC7}" type="slidenum">
              <a:rPr lang="en-US" smtClean="0"/>
              <a:pPr/>
              <a:t>9</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When would</a:t>
            </a:r>
            <a:r>
              <a:rPr lang="en-US" baseline="0" dirty="0" smtClean="0"/>
              <a:t> you NOT use the </a:t>
            </a:r>
            <a:r>
              <a:rPr lang="en-US" i="1" baseline="0" dirty="0" smtClean="0"/>
              <a:t>same</a:t>
            </a:r>
            <a:r>
              <a:rPr lang="en-US" baseline="0" dirty="0" smtClean="0"/>
              <a:t> value for a magic number that recurs in your program?</a:t>
            </a:r>
            <a:endParaRPr lang="en-US" dirty="0"/>
          </a:p>
        </p:txBody>
      </p:sp>
      <p:sp>
        <p:nvSpPr>
          <p:cNvPr id="4" name="Slide Number Placeholder 3"/>
          <p:cNvSpPr>
            <a:spLocks noGrp="1"/>
          </p:cNvSpPr>
          <p:nvPr>
            <p:ph type="sldNum" sz="quarter" idx="10"/>
          </p:nvPr>
        </p:nvSpPr>
        <p:spPr/>
        <p:txBody>
          <a:bodyPr/>
          <a:lstStyle/>
          <a:p>
            <a:fld id="{1D48FDC5-0FF0-AA44-98DE-252E54AB5EC7}" type="slidenum">
              <a:rPr lang="en-US" smtClean="0"/>
              <a:pPr/>
              <a:t>10</a:t>
            </a:fld>
            <a:endParaRPr lang="en-US"/>
          </a:p>
        </p:txBody>
      </p:sp>
    </p:spTree>
    <p:extLst>
      <p:ext uri="{BB962C8B-B14F-4D97-AF65-F5344CB8AC3E}">
        <p14:creationId xmlns:p14="http://schemas.microsoft.com/office/powerpoint/2010/main" val="331128712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BA4DE69-6517-4BFC-B700-E54A92B788EC}" type="slidenum">
              <a:rPr lang="en-US" smtClean="0"/>
              <a:t>‹#›</a:t>
            </a:fld>
            <a:endParaRPr lang="en-US"/>
          </a:p>
        </p:txBody>
      </p:sp>
    </p:spTree>
    <p:extLst>
      <p:ext uri="{BB962C8B-B14F-4D97-AF65-F5344CB8AC3E}">
        <p14:creationId xmlns:p14="http://schemas.microsoft.com/office/powerpoint/2010/main" val="4117178653"/>
      </p:ext>
    </p:extLst>
  </p:cSld>
  <p:clrMapOvr>
    <a:masterClrMapping/>
  </p:clrMapOvr>
  <p:timing>
    <p:tnLst>
      <p:par>
        <p:cTn xmlns:p14="http://schemas.microsoft.com/office/powerpoint/2010/mai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02FA40B-D0E2-5746-A3D8-9149A00ED7AA}" type="slidenum">
              <a:rPr lang="en-US" smtClean="0"/>
              <a:pPr/>
              <a:t>‹#›</a:t>
            </a:fld>
            <a:endParaRPr lang="en-US"/>
          </a:p>
        </p:txBody>
      </p:sp>
    </p:spTree>
    <p:extLst>
      <p:ext uri="{BB962C8B-B14F-4D97-AF65-F5344CB8AC3E}">
        <p14:creationId xmlns:p14="http://schemas.microsoft.com/office/powerpoint/2010/main" val="22302354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F69C24B-8AC4-4649-8C5D-C9ABF9BA833B}" type="slidenum">
              <a:rPr lang="en-US" smtClean="0"/>
              <a:pPr/>
              <a:t>‹#›</a:t>
            </a:fld>
            <a:endParaRPr lang="en-US"/>
          </a:p>
        </p:txBody>
      </p:sp>
    </p:spTree>
    <p:extLst>
      <p:ext uri="{BB962C8B-B14F-4D97-AF65-F5344CB8AC3E}">
        <p14:creationId xmlns:p14="http://schemas.microsoft.com/office/powerpoint/2010/main" val="7659934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4B3A97D-E058-4347-98A3-25ACC5C2803F}" type="slidenum">
              <a:rPr lang="en-US" smtClean="0"/>
              <a:pPr/>
              <a:t>‹#›</a:t>
            </a:fld>
            <a:endParaRPr lang="en-US"/>
          </a:p>
        </p:txBody>
      </p:sp>
    </p:spTree>
    <p:extLst>
      <p:ext uri="{BB962C8B-B14F-4D97-AF65-F5344CB8AC3E}">
        <p14:creationId xmlns:p14="http://schemas.microsoft.com/office/powerpoint/2010/main" val="196987697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4A6DD52-B65D-2745-95FF-4AABEB51055F}" type="slidenum">
              <a:rPr lang="en-US" smtClean="0"/>
              <a:pPr/>
              <a:t>‹#›</a:t>
            </a:fld>
            <a:endParaRPr lang="en-US"/>
          </a:p>
        </p:txBody>
      </p:sp>
    </p:spTree>
    <p:extLst>
      <p:ext uri="{BB962C8B-B14F-4D97-AF65-F5344CB8AC3E}">
        <p14:creationId xmlns:p14="http://schemas.microsoft.com/office/powerpoint/2010/main" val="296467848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AD968FA-C622-B24E-90B1-AA1F687089F1}" type="slidenum">
              <a:rPr lang="en-US" smtClean="0"/>
              <a:pPr/>
              <a:t>‹#›</a:t>
            </a:fld>
            <a:endParaRPr lang="en-US"/>
          </a:p>
        </p:txBody>
      </p:sp>
    </p:spTree>
    <p:extLst>
      <p:ext uri="{BB962C8B-B14F-4D97-AF65-F5344CB8AC3E}">
        <p14:creationId xmlns:p14="http://schemas.microsoft.com/office/powerpoint/2010/main" val="41672709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EFA5E4A-AD53-0843-A6C6-D4095C8CCF06}" type="slidenum">
              <a:rPr lang="en-US" smtClean="0"/>
              <a:pPr/>
              <a:t>‹#›</a:t>
            </a:fld>
            <a:endParaRPr lang="en-US"/>
          </a:p>
        </p:txBody>
      </p:sp>
    </p:spTree>
    <p:extLst>
      <p:ext uri="{BB962C8B-B14F-4D97-AF65-F5344CB8AC3E}">
        <p14:creationId xmlns:p14="http://schemas.microsoft.com/office/powerpoint/2010/main" val="163035735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43A6690-49A6-7A4D-B2B1-26C8A70FBB9B}" type="slidenum">
              <a:rPr lang="en-US" smtClean="0"/>
              <a:pPr/>
              <a:t>‹#›</a:t>
            </a:fld>
            <a:endParaRPr lang="en-US"/>
          </a:p>
        </p:txBody>
      </p:sp>
    </p:spTree>
    <p:extLst>
      <p:ext uri="{BB962C8B-B14F-4D97-AF65-F5344CB8AC3E}">
        <p14:creationId xmlns:p14="http://schemas.microsoft.com/office/powerpoint/2010/main" val="298131941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B87E393-2226-604C-AFDD-3DC991E195FE}" type="slidenum">
              <a:rPr lang="en-US" smtClean="0"/>
              <a:pPr/>
              <a:t>‹#›</a:t>
            </a:fld>
            <a:endParaRPr lang="en-US"/>
          </a:p>
        </p:txBody>
      </p:sp>
    </p:spTree>
    <p:extLst>
      <p:ext uri="{BB962C8B-B14F-4D97-AF65-F5344CB8AC3E}">
        <p14:creationId xmlns:p14="http://schemas.microsoft.com/office/powerpoint/2010/main" val="39816881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032A153-4C1E-1849-AC61-B029892F4047}" type="slidenum">
              <a:rPr lang="en-US" smtClean="0"/>
              <a:pPr/>
              <a:t>‹#›</a:t>
            </a:fld>
            <a:endParaRPr lang="en-US"/>
          </a:p>
        </p:txBody>
      </p:sp>
    </p:spTree>
    <p:extLst>
      <p:ext uri="{BB962C8B-B14F-4D97-AF65-F5344CB8AC3E}">
        <p14:creationId xmlns:p14="http://schemas.microsoft.com/office/powerpoint/2010/main" val="952094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B5FF174-6D5E-474F-A735-6762711C5647}" type="slidenum">
              <a:rPr lang="en-US" smtClean="0"/>
              <a:pPr/>
              <a:t>‹#›</a:t>
            </a:fld>
            <a:endParaRPr lang="en-US"/>
          </a:p>
        </p:txBody>
      </p:sp>
    </p:spTree>
    <p:extLst>
      <p:ext uri="{BB962C8B-B14F-4D97-AF65-F5344CB8AC3E}">
        <p14:creationId xmlns:p14="http://schemas.microsoft.com/office/powerpoint/2010/main" val="3925540582"/>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74FCEEE-9DC8-B543-AC3A-75A414BF23B6}" type="slidenum">
              <a:rPr lang="en-US" smtClean="0"/>
              <a:pPr/>
              <a:t>‹#›</a:t>
            </a:fld>
            <a:endParaRPr lang="en-US"/>
          </a:p>
        </p:txBody>
      </p:sp>
      <p:sp>
        <p:nvSpPr>
          <p:cNvPr id="8" name="Slide Number Placeholder 5"/>
          <p:cNvSpPr txBox="1">
            <a:spLocks/>
          </p:cNvSpPr>
          <p:nvPr userDrawn="1"/>
        </p:nvSpPr>
        <p:spPr>
          <a:xfrm>
            <a:off x="6781800" y="6340475"/>
            <a:ext cx="2133600" cy="365125"/>
          </a:xfrm>
          <a:prstGeom prst="rect">
            <a:avLst/>
          </a:prstGeom>
        </p:spPr>
        <p:txBody>
          <a:bodyPr vert="horz" lIns="91440" tIns="45720" rIns="91440" bIns="45720" rtlCol="0" anchor="ctr"/>
          <a:lstStyle>
            <a:defPPr>
              <a:defRPr lang="en-US"/>
            </a:defPPr>
            <a:lvl1pPr algn="r" rtl="0" eaLnBrk="0" fontAlgn="base" hangingPunct="0">
              <a:spcBef>
                <a:spcPct val="0"/>
              </a:spcBef>
              <a:spcAft>
                <a:spcPct val="0"/>
              </a:spcAft>
              <a:defRPr sz="1200" kern="1200">
                <a:solidFill>
                  <a:schemeClr val="tx1">
                    <a:tint val="75000"/>
                  </a:schemeClr>
                </a:solidFill>
                <a:latin typeface="Times New Roman" charset="0"/>
                <a:ea typeface="+mn-ea"/>
                <a:cs typeface="+mn-cs"/>
              </a:defRPr>
            </a:lvl1pPr>
            <a:lvl2pPr marL="457200" algn="l" rtl="0" eaLnBrk="0" fontAlgn="base" hangingPunct="0">
              <a:spcBef>
                <a:spcPct val="0"/>
              </a:spcBef>
              <a:spcAft>
                <a:spcPct val="0"/>
              </a:spcAft>
              <a:defRPr sz="2400" kern="1200">
                <a:solidFill>
                  <a:schemeClr val="tx1"/>
                </a:solidFill>
                <a:latin typeface="Times New Roman" charset="0"/>
                <a:ea typeface="+mn-ea"/>
                <a:cs typeface="+mn-cs"/>
              </a:defRPr>
            </a:lvl2pPr>
            <a:lvl3pPr marL="914400" algn="l" rtl="0" eaLnBrk="0" fontAlgn="base" hangingPunct="0">
              <a:spcBef>
                <a:spcPct val="0"/>
              </a:spcBef>
              <a:spcAft>
                <a:spcPct val="0"/>
              </a:spcAft>
              <a:defRPr sz="2400" kern="1200">
                <a:solidFill>
                  <a:schemeClr val="tx1"/>
                </a:solidFill>
                <a:latin typeface="Times New Roman" charset="0"/>
                <a:ea typeface="+mn-ea"/>
                <a:cs typeface="+mn-cs"/>
              </a:defRPr>
            </a:lvl3pPr>
            <a:lvl4pPr marL="1371600" algn="l" rtl="0" eaLnBrk="0" fontAlgn="base" hangingPunct="0">
              <a:spcBef>
                <a:spcPct val="0"/>
              </a:spcBef>
              <a:spcAft>
                <a:spcPct val="0"/>
              </a:spcAft>
              <a:defRPr sz="2400" kern="1200">
                <a:solidFill>
                  <a:schemeClr val="tx1"/>
                </a:solidFill>
                <a:latin typeface="Times New Roman" charset="0"/>
                <a:ea typeface="+mn-ea"/>
                <a:cs typeface="+mn-cs"/>
              </a:defRPr>
            </a:lvl4pPr>
            <a:lvl5pPr marL="1828800" algn="l" rtl="0" eaLnBrk="0" fontAlgn="base" hangingPunct="0">
              <a:spcBef>
                <a:spcPct val="0"/>
              </a:spcBef>
              <a:spcAft>
                <a:spcPct val="0"/>
              </a:spcAft>
              <a:defRPr sz="2400" kern="1200">
                <a:solidFill>
                  <a:schemeClr val="tx1"/>
                </a:solidFill>
                <a:latin typeface="Times New Roman" charset="0"/>
                <a:ea typeface="+mn-ea"/>
                <a:cs typeface="+mn-cs"/>
              </a:defRPr>
            </a:lvl5pPr>
            <a:lvl6pPr marL="2286000" algn="l" defTabSz="457200" rtl="0" eaLnBrk="1" latinLnBrk="0" hangingPunct="1">
              <a:defRPr sz="2400" kern="1200">
                <a:solidFill>
                  <a:schemeClr val="tx1"/>
                </a:solidFill>
                <a:latin typeface="Times New Roman" charset="0"/>
                <a:ea typeface="+mn-ea"/>
                <a:cs typeface="+mn-cs"/>
              </a:defRPr>
            </a:lvl6pPr>
            <a:lvl7pPr marL="2743200" algn="l" defTabSz="457200" rtl="0" eaLnBrk="1" latinLnBrk="0" hangingPunct="1">
              <a:defRPr sz="2400" kern="1200">
                <a:solidFill>
                  <a:schemeClr val="tx1"/>
                </a:solidFill>
                <a:latin typeface="Times New Roman" charset="0"/>
                <a:ea typeface="+mn-ea"/>
                <a:cs typeface="+mn-cs"/>
              </a:defRPr>
            </a:lvl7pPr>
            <a:lvl8pPr marL="3200400" algn="l" defTabSz="457200" rtl="0" eaLnBrk="1" latinLnBrk="0" hangingPunct="1">
              <a:defRPr sz="2400" kern="1200">
                <a:solidFill>
                  <a:schemeClr val="tx1"/>
                </a:solidFill>
                <a:latin typeface="Times New Roman" charset="0"/>
                <a:ea typeface="+mn-ea"/>
                <a:cs typeface="+mn-cs"/>
              </a:defRPr>
            </a:lvl8pPr>
            <a:lvl9pPr marL="3657600" algn="l" defTabSz="457200" rtl="0" eaLnBrk="1" latinLnBrk="0" hangingPunct="1">
              <a:defRPr sz="2400" kern="1200">
                <a:solidFill>
                  <a:schemeClr val="tx1"/>
                </a:solidFill>
                <a:latin typeface="Times New Roman" charset="0"/>
                <a:ea typeface="+mn-ea"/>
                <a:cs typeface="+mn-cs"/>
              </a:defRPr>
            </a:lvl9pPr>
          </a:lstStyle>
          <a:p>
            <a:fld id="{A74FCEEE-9DC8-B543-AC3A-75A414BF23B6}" type="slidenum">
              <a:rPr lang="en-US" smtClean="0"/>
              <a:pPr/>
              <a:t>‹#›</a:t>
            </a:fld>
            <a:endParaRPr lang="en-US"/>
          </a:p>
        </p:txBody>
      </p:sp>
    </p:spTree>
    <p:extLst>
      <p:ext uri="{BB962C8B-B14F-4D97-AF65-F5344CB8AC3E}">
        <p14:creationId xmlns:p14="http://schemas.microsoft.com/office/powerpoint/2010/main" val="2957019778"/>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4" Type="http://schemas.openxmlformats.org/officeDocument/2006/relationships/image" Target="../media/image1.png"/><Relationship Id="rId5" Type="http://schemas.openxmlformats.org/officeDocument/2006/relationships/image" Target="../media/image2.png"/><Relationship Id="rId1" Type="http://schemas.openxmlformats.org/officeDocument/2006/relationships/tags" Target="../tags/tag2.xml"/><Relationship Id="rId2"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 Id="rId3" Type="http://schemas.openxmlformats.org/officeDocument/2006/relationships/image" Target="../media/image5.pn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7.xml"/><Relationship Id="rId3" Type="http://schemas.openxmlformats.org/officeDocument/2006/relationships/image" Target="../media/image6.png"/></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8.xml"/><Relationship Id="rId3" Type="http://schemas.openxmlformats.org/officeDocument/2006/relationships/image" Target="../media/image7.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 Id="rId3" Type="http://schemas.openxmlformats.org/officeDocument/2006/relationships/image" Target="../media/image3.jpe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 Id="rId3" Type="http://schemas.openxmlformats.org/officeDocument/2006/relationships/image" Target="../media/image3.jpe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 Id="rId3" Type="http://schemas.openxmlformats.org/officeDocument/2006/relationships/image" Target="../media/image3.jpe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 Id="rId3" Type="http://schemas.openxmlformats.org/officeDocument/2006/relationships/image" Target="../media/image4.emf"/></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ctrTitle"/>
          </p:nvPr>
        </p:nvSpPr>
        <p:spPr>
          <a:xfrm>
            <a:off x="4495800" y="76200"/>
            <a:ext cx="4953000" cy="2819400"/>
          </a:xfrm>
          <a:effectLst>
            <a:outerShdw blurRad="63500" dist="35921" dir="2700000" algn="ctr" rotWithShape="0">
              <a:schemeClr val="bg2">
                <a:alpha val="74998"/>
              </a:schemeClr>
            </a:outerShdw>
          </a:effectLst>
        </p:spPr>
        <p:txBody>
          <a:bodyPr>
            <a:normAutofit/>
          </a:bodyPr>
          <a:lstStyle/>
          <a:p>
            <a:r>
              <a:rPr lang="en-US" sz="2800" b="1" dirty="0">
                <a:effectLst>
                  <a:outerShdw blurRad="38100" dist="38100" dir="2700000" algn="tl">
                    <a:srgbClr val="DDDDDD"/>
                  </a:outerShdw>
                </a:effectLst>
              </a:rPr>
              <a:t>Software Maintenance and Evolution</a:t>
            </a:r>
            <a:r>
              <a:rPr lang="en-US" sz="2000" b="1" dirty="0">
                <a:effectLst>
                  <a:outerShdw blurRad="38100" dist="38100" dir="2700000" algn="tl">
                    <a:srgbClr val="DDDDDD"/>
                  </a:outerShdw>
                </a:effectLst>
              </a:rPr>
              <a:t/>
            </a:r>
            <a:br>
              <a:rPr lang="en-US" sz="2000" b="1" dirty="0">
                <a:effectLst>
                  <a:outerShdw blurRad="38100" dist="38100" dir="2700000" algn="tl">
                    <a:srgbClr val="DDDDDD"/>
                  </a:outerShdw>
                </a:effectLst>
              </a:rPr>
            </a:br>
            <a:r>
              <a:rPr lang="en-US" sz="2000" b="1" i="1" dirty="0">
                <a:effectLst>
                  <a:outerShdw blurRad="38100" dist="38100" dir="2700000" algn="tl">
                    <a:srgbClr val="DDDDDD"/>
                  </a:outerShdw>
                </a:effectLst>
              </a:rPr>
              <a:t>CSSE 575: Session 2, Part </a:t>
            </a:r>
            <a:r>
              <a:rPr lang="en-US" sz="2000" b="1" i="1" dirty="0" smtClean="0">
                <a:effectLst>
                  <a:outerShdw blurRad="38100" dist="38100" dir="2700000" algn="tl">
                    <a:srgbClr val="DDDDDD"/>
                  </a:outerShdw>
                </a:effectLst>
              </a:rPr>
              <a:t>4</a:t>
            </a:r>
            <a:br>
              <a:rPr lang="en-US" sz="2000" b="1" i="1" dirty="0" smtClean="0">
                <a:effectLst>
                  <a:outerShdw blurRad="38100" dist="38100" dir="2700000" algn="tl">
                    <a:srgbClr val="DDDDDD"/>
                  </a:outerShdw>
                </a:effectLst>
              </a:rPr>
            </a:br>
            <a:r>
              <a:rPr lang="en-US" sz="2800" i="1" dirty="0" smtClean="0">
                <a:effectLst>
                  <a:outerShdw blurRad="38100" dist="38100" dir="2700000" algn="tl">
                    <a:srgbClr val="DDDDDD"/>
                  </a:outerShdw>
                </a:effectLst>
              </a:rPr>
              <a:t/>
            </a:r>
            <a:br>
              <a:rPr lang="en-US" sz="2800" i="1" dirty="0" smtClean="0">
                <a:effectLst>
                  <a:outerShdw blurRad="38100" dist="38100" dir="2700000" algn="tl">
                    <a:srgbClr val="DDDDDD"/>
                  </a:outerShdw>
                </a:effectLst>
              </a:rPr>
            </a:br>
            <a:r>
              <a:rPr lang="en-US" sz="3600" i="1" dirty="0" smtClean="0">
                <a:effectLst>
                  <a:outerShdw blurRad="38100" dist="38100" dir="2700000" algn="tl">
                    <a:srgbClr val="DDDDDD"/>
                  </a:outerShdw>
                </a:effectLst>
              </a:rPr>
              <a:t>Organizing Data</a:t>
            </a:r>
            <a:endParaRPr lang="en-US" sz="3600" i="1" dirty="0">
              <a:effectLst>
                <a:outerShdw blurRad="38100" dist="38100" dir="2700000" algn="tl">
                  <a:srgbClr val="DDDDDD"/>
                </a:outerShdw>
              </a:effectLst>
            </a:endParaRPr>
          </a:p>
        </p:txBody>
      </p:sp>
      <p:sp>
        <p:nvSpPr>
          <p:cNvPr id="8195" name="Rectangle 3"/>
          <p:cNvSpPr>
            <a:spLocks noGrp="1" noChangeArrowheads="1"/>
          </p:cNvSpPr>
          <p:nvPr>
            <p:ph type="subTitle" idx="1"/>
          </p:nvPr>
        </p:nvSpPr>
        <p:spPr>
          <a:xfrm>
            <a:off x="4038600" y="3733800"/>
            <a:ext cx="5138355" cy="2057400"/>
          </a:xfrm>
        </p:spPr>
        <p:txBody>
          <a:bodyPr>
            <a:normAutofit/>
          </a:bodyPr>
          <a:lstStyle/>
          <a:p>
            <a:r>
              <a:rPr lang="en-US" sz="2400" dirty="0">
                <a:ea typeface="ＭＳ Ｐゴシック"/>
                <a:cs typeface="ＭＳ Ｐゴシック"/>
              </a:rPr>
              <a:t>Steve Chenoweth</a:t>
            </a:r>
          </a:p>
          <a:p>
            <a:r>
              <a:rPr lang="en-US" sz="2400" dirty="0">
                <a:ea typeface="ＭＳ Ｐゴシック"/>
                <a:cs typeface="ＭＳ Ｐゴシック"/>
              </a:rPr>
              <a:t>Office Phone: (812) 877-8974</a:t>
            </a:r>
          </a:p>
          <a:p>
            <a:r>
              <a:rPr lang="en-US" sz="2400" dirty="0">
                <a:ea typeface="ＭＳ Ｐゴシック"/>
                <a:cs typeface="ＭＳ Ｐゴシック"/>
              </a:rPr>
              <a:t>Cell: (937) 657-3885</a:t>
            </a:r>
            <a:br>
              <a:rPr lang="en-US" sz="2400" dirty="0">
                <a:ea typeface="ＭＳ Ｐゴシック"/>
                <a:cs typeface="ＭＳ Ｐゴシック"/>
              </a:rPr>
            </a:br>
            <a:r>
              <a:rPr lang="en-US" sz="2400" dirty="0">
                <a:ea typeface="ＭＳ Ｐゴシック"/>
                <a:cs typeface="ＭＳ Ｐゴシック"/>
              </a:rPr>
              <a:t>Email: chenowet@rose-hulman.edu</a:t>
            </a:r>
          </a:p>
        </p:txBody>
      </p:sp>
      <p:pic>
        <p:nvPicPr>
          <p:cNvPr id="8202" name="Picture 10" descr="rose4"/>
          <p:cNvPicPr>
            <a:picLocks noChangeAspect="1" noChangeArrowheads="1"/>
          </p:cNvPicPr>
          <p:nvPr/>
        </p:nvPicPr>
        <p:blipFill>
          <a:blip r:embed="rId4"/>
          <a:srcRect l="12895" t="22858"/>
          <a:stretch>
            <a:fillRect/>
          </a:stretch>
        </p:blipFill>
        <p:spPr bwMode="auto">
          <a:xfrm>
            <a:off x="6527800" y="6376988"/>
            <a:ext cx="2616200" cy="434975"/>
          </a:xfrm>
          <a:prstGeom prst="rect">
            <a:avLst/>
          </a:prstGeom>
          <a:noFill/>
        </p:spPr>
      </p:pic>
      <p:pic>
        <p:nvPicPr>
          <p:cNvPr id="1026"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52400" y="152400"/>
            <a:ext cx="4286250" cy="29527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extBox 1"/>
          <p:cNvSpPr txBox="1"/>
          <p:nvPr/>
        </p:nvSpPr>
        <p:spPr>
          <a:xfrm>
            <a:off x="228600" y="3581400"/>
            <a:ext cx="3124200" cy="2585323"/>
          </a:xfrm>
          <a:prstGeom prst="rect">
            <a:avLst/>
          </a:prstGeom>
          <a:noFill/>
        </p:spPr>
        <p:txBody>
          <a:bodyPr wrap="square" rtlCol="0">
            <a:spAutoFit/>
          </a:bodyPr>
          <a:lstStyle/>
          <a:p>
            <a:r>
              <a:rPr lang="en-US" sz="1800" dirty="0" smtClean="0"/>
              <a:t>Businesses also are concerned about organizing data so that what’s important stands out – These are examples of “dashboards” on analytical databases, for managers to use. </a:t>
            </a:r>
            <a:r>
              <a:rPr lang="en-US" sz="1800" dirty="0"/>
              <a:t>From http://www.typesofeverything.com/types-of-databases-2</a:t>
            </a:r>
            <a:r>
              <a:rPr lang="en-US" sz="1800" dirty="0" smtClean="0"/>
              <a:t>/.</a:t>
            </a:r>
            <a:endParaRPr lang="en-US" sz="1800" dirty="0"/>
          </a:p>
        </p:txBody>
      </p:sp>
    </p:spTree>
    <p:custDataLst>
      <p:tags r:id="rId1"/>
    </p:custDataLst>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a:xfrm>
            <a:off x="685800" y="76200"/>
            <a:ext cx="7772400" cy="533400"/>
          </a:xfrm>
        </p:spPr>
        <p:txBody>
          <a:bodyPr>
            <a:noAutofit/>
          </a:bodyPr>
          <a:lstStyle/>
          <a:p>
            <a:pPr eaLnBrk="1" hangingPunct="1"/>
            <a:r>
              <a:rPr lang="en-US" sz="3600" dirty="0"/>
              <a:t>Replace Magic Number</a:t>
            </a:r>
            <a:r>
              <a:rPr lang="en-US" sz="3600" dirty="0" smtClean="0"/>
              <a:t> … Mechanics </a:t>
            </a:r>
            <a:endParaRPr lang="en-US" sz="3600" dirty="0"/>
          </a:p>
        </p:txBody>
      </p:sp>
      <p:sp>
        <p:nvSpPr>
          <p:cNvPr id="43011" name="Rectangle 3"/>
          <p:cNvSpPr>
            <a:spLocks noGrp="1" noChangeArrowheads="1"/>
          </p:cNvSpPr>
          <p:nvPr>
            <p:ph idx="1"/>
          </p:nvPr>
        </p:nvSpPr>
        <p:spPr>
          <a:xfrm>
            <a:off x="457200" y="1341437"/>
            <a:ext cx="8229600" cy="4525963"/>
          </a:xfrm>
        </p:spPr>
        <p:txBody>
          <a:bodyPr>
            <a:normAutofit fontScale="85000" lnSpcReduction="20000"/>
          </a:bodyPr>
          <a:lstStyle/>
          <a:p>
            <a:pPr eaLnBrk="1" hangingPunct="1">
              <a:lnSpc>
                <a:spcPct val="90000"/>
              </a:lnSpc>
            </a:pPr>
            <a:r>
              <a:rPr lang="en-US" dirty="0"/>
              <a:t>Declare a constant and set it to the value of the magic number</a:t>
            </a:r>
          </a:p>
          <a:p>
            <a:pPr eaLnBrk="1" hangingPunct="1">
              <a:lnSpc>
                <a:spcPct val="90000"/>
              </a:lnSpc>
            </a:pPr>
            <a:r>
              <a:rPr lang="en-US" dirty="0"/>
              <a:t>Find all occurrences of the magic number</a:t>
            </a:r>
          </a:p>
          <a:p>
            <a:pPr eaLnBrk="1" hangingPunct="1">
              <a:lnSpc>
                <a:spcPct val="90000"/>
              </a:lnSpc>
            </a:pPr>
            <a:r>
              <a:rPr lang="en-US" dirty="0"/>
              <a:t>See whether the magic number matches the usage of the </a:t>
            </a:r>
            <a:r>
              <a:rPr lang="en-US" dirty="0" smtClean="0"/>
              <a:t>constant</a:t>
            </a:r>
          </a:p>
          <a:p>
            <a:pPr lvl="1" eaLnBrk="1" hangingPunct="1">
              <a:lnSpc>
                <a:spcPct val="90000"/>
              </a:lnSpc>
            </a:pPr>
            <a:r>
              <a:rPr lang="en-US" dirty="0" smtClean="0"/>
              <a:t>If </a:t>
            </a:r>
            <a:r>
              <a:rPr lang="en-US" dirty="0"/>
              <a:t>it does, change the magic number to use the constant</a:t>
            </a:r>
          </a:p>
          <a:p>
            <a:pPr eaLnBrk="1" hangingPunct="1">
              <a:lnSpc>
                <a:spcPct val="90000"/>
              </a:lnSpc>
            </a:pPr>
            <a:r>
              <a:rPr lang="en-US" dirty="0"/>
              <a:t>Compile</a:t>
            </a:r>
          </a:p>
          <a:p>
            <a:pPr eaLnBrk="1" hangingPunct="1">
              <a:lnSpc>
                <a:spcPct val="90000"/>
              </a:lnSpc>
            </a:pPr>
            <a:r>
              <a:rPr lang="en-US" dirty="0"/>
              <a:t>When all magic numbers are changed, compile and test</a:t>
            </a:r>
          </a:p>
          <a:p>
            <a:pPr eaLnBrk="1" hangingPunct="1">
              <a:lnSpc>
                <a:spcPct val="90000"/>
              </a:lnSpc>
            </a:pPr>
            <a:r>
              <a:rPr lang="en-US" dirty="0"/>
              <a:t>At this point all should work as if nothing has been changed</a:t>
            </a:r>
          </a:p>
          <a:p>
            <a:pPr lvl="1" eaLnBrk="1" hangingPunct="1">
              <a:lnSpc>
                <a:spcPct val="90000"/>
              </a:lnSpc>
            </a:pPr>
            <a:r>
              <a:rPr lang="en-US" i="1" dirty="0"/>
              <a:t>A good test is to see whether you can change the constant easily</a:t>
            </a:r>
          </a:p>
          <a:p>
            <a:pPr eaLnBrk="1" hangingPunct="1">
              <a:lnSpc>
                <a:spcPct val="90000"/>
              </a:lnSpc>
            </a:pPr>
            <a:endParaRPr lang="en-US" dirty="0"/>
          </a:p>
        </p:txBody>
      </p:sp>
      <p:sp>
        <p:nvSpPr>
          <p:cNvPr id="4" name="TextBox 3"/>
          <p:cNvSpPr txBox="1"/>
          <p:nvPr/>
        </p:nvSpPr>
        <p:spPr>
          <a:xfrm>
            <a:off x="76200" y="6324600"/>
            <a:ext cx="3241593" cy="461665"/>
          </a:xfrm>
          <a:prstGeom prst="rect">
            <a:avLst/>
          </a:prstGeom>
          <a:noFill/>
        </p:spPr>
        <p:txBody>
          <a:bodyPr wrap="none" rtlCol="0">
            <a:spAutoFit/>
          </a:bodyPr>
          <a:lstStyle/>
          <a:p>
            <a:r>
              <a:rPr lang="en-US" dirty="0" smtClean="0">
                <a:solidFill>
                  <a:srgbClr val="C00000"/>
                </a:solidFill>
              </a:rPr>
              <a:t>Replace Magic Number</a:t>
            </a:r>
            <a:endParaRPr lang="en-US" dirty="0">
              <a:solidFill>
                <a:srgbClr val="C00000"/>
              </a:solidFill>
            </a:endParaRPr>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3011">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3011">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3011">
                                            <p:txEl>
                                              <p:pRg st="2" end="2"/>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43011">
                                            <p:txEl>
                                              <p:pRg st="3" end="3"/>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43011">
                                            <p:txEl>
                                              <p:pRg st="4" end="4"/>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43011">
                                            <p:txEl>
                                              <p:pRg st="5" end="5"/>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43011">
                                            <p:txEl>
                                              <p:pRg st="6" end="6"/>
                                            </p:txEl>
                                          </p:spTgt>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43011">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3011"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8"/>
          <p:cNvPicPr>
            <a:picLocks noChangeAspect="1"/>
          </p:cNvPicPr>
          <p:nvPr/>
        </p:nvPicPr>
        <p:blipFill>
          <a:blip r:embed="rId3"/>
          <a:srcRect b="9954"/>
          <a:stretch>
            <a:fillRect/>
          </a:stretch>
        </p:blipFill>
        <p:spPr>
          <a:xfrm>
            <a:off x="1600199" y="3276600"/>
            <a:ext cx="5933065" cy="3019071"/>
          </a:xfrm>
          <a:prstGeom prst="rect">
            <a:avLst/>
          </a:prstGeom>
          <a:solidFill>
            <a:srgbClr val="CCFFCC"/>
          </a:solidFill>
          <a:scene3d>
            <a:camera prst="orthographicFront"/>
            <a:lightRig rig="threePt" dir="t"/>
          </a:scene3d>
          <a:sp3d>
            <a:bevelT/>
          </a:sp3d>
        </p:spPr>
      </p:pic>
      <p:sp>
        <p:nvSpPr>
          <p:cNvPr id="2" name="Title 1"/>
          <p:cNvSpPr>
            <a:spLocks noGrp="1"/>
          </p:cNvSpPr>
          <p:nvPr>
            <p:ph type="title"/>
          </p:nvPr>
        </p:nvSpPr>
        <p:spPr>
          <a:xfrm>
            <a:off x="76200" y="0"/>
            <a:ext cx="8991600" cy="533400"/>
          </a:xfrm>
        </p:spPr>
        <p:txBody>
          <a:bodyPr/>
          <a:lstStyle/>
          <a:p>
            <a:pPr algn="ctr"/>
            <a:r>
              <a:rPr lang="en-US" sz="2800" dirty="0" smtClean="0"/>
              <a:t>Change Unidirectional Association to Bidirectional</a:t>
            </a:r>
            <a:endParaRPr lang="en-US" sz="2800" dirty="0"/>
          </a:p>
        </p:txBody>
      </p:sp>
      <p:sp>
        <p:nvSpPr>
          <p:cNvPr id="3" name="Content Placeholder 2"/>
          <p:cNvSpPr>
            <a:spLocks noGrp="1"/>
          </p:cNvSpPr>
          <p:nvPr>
            <p:ph idx="1"/>
          </p:nvPr>
        </p:nvSpPr>
        <p:spPr>
          <a:xfrm>
            <a:off x="304800" y="838200"/>
            <a:ext cx="8763000" cy="4648200"/>
          </a:xfrm>
        </p:spPr>
        <p:txBody>
          <a:bodyPr>
            <a:normAutofit/>
          </a:bodyPr>
          <a:lstStyle/>
          <a:p>
            <a:r>
              <a:rPr lang="en-US" sz="2800" dirty="0" smtClean="0">
                <a:solidFill>
                  <a:srgbClr val="FF0000"/>
                </a:solidFill>
              </a:rPr>
              <a:t>Situation:</a:t>
            </a:r>
            <a:r>
              <a:rPr lang="en-US" sz="2800" dirty="0" smtClean="0"/>
              <a:t> You have 2 classes that need to use each other's features, but there is only a one-way link</a:t>
            </a:r>
            <a:br>
              <a:rPr lang="en-US" sz="2800" dirty="0" smtClean="0"/>
            </a:br>
            <a:endParaRPr lang="en-US" sz="2800" dirty="0" smtClean="0"/>
          </a:p>
          <a:p>
            <a:r>
              <a:rPr lang="en-US" sz="2800" dirty="0" smtClean="0">
                <a:solidFill>
                  <a:srgbClr val="008000"/>
                </a:solidFill>
              </a:rPr>
              <a:t>Solution: </a:t>
            </a:r>
            <a:r>
              <a:rPr lang="en-US" sz="2800" dirty="0" smtClean="0"/>
              <a:t>Add back pointers, and change modifiers to update both sets</a:t>
            </a:r>
          </a:p>
        </p:txBody>
      </p:sp>
      <p:grpSp>
        <p:nvGrpSpPr>
          <p:cNvPr id="5" name="Group 9"/>
          <p:cNvGrpSpPr/>
          <p:nvPr/>
        </p:nvGrpSpPr>
        <p:grpSpPr>
          <a:xfrm>
            <a:off x="2286000" y="4114800"/>
            <a:ext cx="5118389" cy="1219200"/>
            <a:chOff x="2286000" y="3657600"/>
            <a:chExt cx="5118389" cy="1219200"/>
          </a:xfrm>
        </p:grpSpPr>
        <p:sp>
          <p:nvSpPr>
            <p:cNvPr id="7" name="Up Arrow 6"/>
            <p:cNvSpPr/>
            <p:nvPr/>
          </p:nvSpPr>
          <p:spPr bwMode="auto">
            <a:xfrm>
              <a:off x="3886200" y="3657600"/>
              <a:ext cx="1371600" cy="1219200"/>
            </a:xfrm>
            <a:prstGeom prst="upArrow">
              <a:avLst>
                <a:gd name="adj1" fmla="val 58417"/>
                <a:gd name="adj2" fmla="val 50000"/>
              </a:avLst>
            </a:prstGeom>
            <a:solidFill>
              <a:schemeClr val="accent1">
                <a:alpha val="74000"/>
              </a:schemeClr>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dirty="0">
                <a:ln>
                  <a:noFill/>
                </a:ln>
                <a:solidFill>
                  <a:schemeClr val="tx1"/>
                </a:solidFill>
                <a:effectLst/>
                <a:latin typeface="Times New Roman" charset="0"/>
              </a:endParaRPr>
            </a:p>
          </p:txBody>
        </p:sp>
        <p:sp>
          <p:nvSpPr>
            <p:cNvPr id="8" name="TextBox 7"/>
            <p:cNvSpPr txBox="1"/>
            <p:nvPr/>
          </p:nvSpPr>
          <p:spPr>
            <a:xfrm>
              <a:off x="2286000" y="4186535"/>
              <a:ext cx="5118389" cy="461665"/>
            </a:xfrm>
            <a:prstGeom prst="rect">
              <a:avLst/>
            </a:prstGeom>
            <a:noFill/>
          </p:spPr>
          <p:txBody>
            <a:bodyPr wrap="none" rtlCol="0">
              <a:spAutoFit/>
            </a:bodyPr>
            <a:lstStyle/>
            <a:p>
              <a:r>
                <a:rPr lang="en-US" b="1" dirty="0" smtClean="0">
                  <a:solidFill>
                    <a:srgbClr val="800000"/>
                  </a:solidFill>
                  <a:latin typeface="+mj-lt"/>
                </a:rPr>
                <a:t>Add this pointer to the original pointer</a:t>
              </a:r>
              <a:endParaRPr lang="en-US" b="1" dirty="0">
                <a:solidFill>
                  <a:srgbClr val="800000"/>
                </a:solidFill>
                <a:latin typeface="+mj-lt"/>
              </a:endParaRPr>
            </a:p>
          </p:txBody>
        </p:sp>
      </p:grpSp>
      <p:sp>
        <p:nvSpPr>
          <p:cNvPr id="10" name="TextBox 9"/>
          <p:cNvSpPr txBox="1"/>
          <p:nvPr/>
        </p:nvSpPr>
        <p:spPr>
          <a:xfrm>
            <a:off x="76200" y="6396335"/>
            <a:ext cx="2345514" cy="461665"/>
          </a:xfrm>
          <a:prstGeom prst="rect">
            <a:avLst/>
          </a:prstGeom>
          <a:noFill/>
        </p:spPr>
        <p:txBody>
          <a:bodyPr wrap="none" rtlCol="0">
            <a:spAutoFit/>
          </a:bodyPr>
          <a:lstStyle/>
          <a:p>
            <a:r>
              <a:rPr lang="en-US" dirty="0" smtClean="0">
                <a:solidFill>
                  <a:srgbClr val="C00000"/>
                </a:solidFill>
              </a:rPr>
              <a:t>Change </a:t>
            </a:r>
            <a:r>
              <a:rPr lang="en-US" dirty="0" err="1" smtClean="0">
                <a:solidFill>
                  <a:srgbClr val="C00000"/>
                </a:solidFill>
              </a:rPr>
              <a:t>Uni</a:t>
            </a:r>
            <a:r>
              <a:rPr lang="en-US" dirty="0" smtClean="0">
                <a:solidFill>
                  <a:srgbClr val="C00000"/>
                </a:solidFill>
              </a:rPr>
              <a:t> to Bi</a:t>
            </a:r>
            <a:endParaRPr lang="en-US" dirty="0">
              <a:solidFill>
                <a:srgbClr val="C00000"/>
              </a:solidFill>
            </a:endParaRPr>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49" presetClass="entr" presetSubtype="0" decel="100000" fill="hold" nodeType="clickEffect">
                                  <p:stCondLst>
                                    <p:cond delay="0"/>
                                  </p:stCondLst>
                                  <p:childTnLst>
                                    <p:set>
                                      <p:cBhvr>
                                        <p:cTn id="10" dur="1" fill="hold">
                                          <p:stCondLst>
                                            <p:cond delay="0"/>
                                          </p:stCondLst>
                                        </p:cTn>
                                        <p:tgtEl>
                                          <p:spTgt spid="5"/>
                                        </p:tgtEl>
                                        <p:attrNameLst>
                                          <p:attrName>style.visibility</p:attrName>
                                        </p:attrNameLst>
                                      </p:cBhvr>
                                      <p:to>
                                        <p:strVal val="visible"/>
                                      </p:to>
                                    </p:set>
                                    <p:anim calcmode="lin" valueType="num">
                                      <p:cBhvr>
                                        <p:cTn id="11" dur="500" fill="hold"/>
                                        <p:tgtEl>
                                          <p:spTgt spid="5"/>
                                        </p:tgtEl>
                                        <p:attrNameLst>
                                          <p:attrName>ppt_w</p:attrName>
                                        </p:attrNameLst>
                                      </p:cBhvr>
                                      <p:tavLst>
                                        <p:tav tm="0">
                                          <p:val>
                                            <p:fltVal val="0"/>
                                          </p:val>
                                        </p:tav>
                                        <p:tav tm="100000">
                                          <p:val>
                                            <p:strVal val="#ppt_w"/>
                                          </p:val>
                                        </p:tav>
                                      </p:tavLst>
                                    </p:anim>
                                    <p:anim calcmode="lin" valueType="num">
                                      <p:cBhvr>
                                        <p:cTn id="12" dur="500" fill="hold"/>
                                        <p:tgtEl>
                                          <p:spTgt spid="5"/>
                                        </p:tgtEl>
                                        <p:attrNameLst>
                                          <p:attrName>ppt_h</p:attrName>
                                        </p:attrNameLst>
                                      </p:cBhvr>
                                      <p:tavLst>
                                        <p:tav tm="0">
                                          <p:val>
                                            <p:fltVal val="0"/>
                                          </p:val>
                                        </p:tav>
                                        <p:tav tm="100000">
                                          <p:val>
                                            <p:strVal val="#ppt_h"/>
                                          </p:val>
                                        </p:tav>
                                      </p:tavLst>
                                    </p:anim>
                                    <p:anim calcmode="lin" valueType="num">
                                      <p:cBhvr>
                                        <p:cTn id="13" dur="500" fill="hold"/>
                                        <p:tgtEl>
                                          <p:spTgt spid="5"/>
                                        </p:tgtEl>
                                        <p:attrNameLst>
                                          <p:attrName>style.rotation</p:attrName>
                                        </p:attrNameLst>
                                      </p:cBhvr>
                                      <p:tavLst>
                                        <p:tav tm="0">
                                          <p:val>
                                            <p:fltVal val="360"/>
                                          </p:val>
                                        </p:tav>
                                        <p:tav tm="100000">
                                          <p:val>
                                            <p:fltVal val="0"/>
                                          </p:val>
                                        </p:tav>
                                      </p:tavLst>
                                    </p:anim>
                                    <p:animEffect transition="in" filter="fade">
                                      <p:cBhvr>
                                        <p:cTn id="14"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0"/>
            <a:ext cx="7772400" cy="533400"/>
          </a:xfrm>
        </p:spPr>
        <p:txBody>
          <a:bodyPr>
            <a:normAutofit fontScale="90000"/>
          </a:bodyPr>
          <a:lstStyle/>
          <a:p>
            <a:r>
              <a:rPr lang="en-US" dirty="0" smtClean="0"/>
              <a:t>Organize-Data - A Discussion</a:t>
            </a:r>
            <a:endParaRPr lang="en-US" sz="2000" dirty="0"/>
          </a:p>
        </p:txBody>
      </p:sp>
      <p:sp>
        <p:nvSpPr>
          <p:cNvPr id="3" name="Content Placeholder 2"/>
          <p:cNvSpPr>
            <a:spLocks noGrp="1"/>
          </p:cNvSpPr>
          <p:nvPr>
            <p:ph idx="1"/>
          </p:nvPr>
        </p:nvSpPr>
        <p:spPr>
          <a:xfrm>
            <a:off x="533400" y="762000"/>
            <a:ext cx="8458200" cy="5486400"/>
          </a:xfrm>
        </p:spPr>
        <p:txBody>
          <a:bodyPr>
            <a:normAutofit fontScale="85000" lnSpcReduction="10000"/>
          </a:bodyPr>
          <a:lstStyle/>
          <a:p>
            <a:pPr>
              <a:spcBef>
                <a:spcPts val="400"/>
              </a:spcBef>
              <a:buSzPts val="1400"/>
              <a:buNone/>
            </a:pPr>
            <a:r>
              <a:rPr lang="en-US" sz="2000" dirty="0" smtClean="0">
                <a:solidFill>
                  <a:srgbClr val="000000"/>
                </a:solidFill>
                <a:latin typeface="Courier"/>
                <a:cs typeface="Courier"/>
              </a:rPr>
              <a:t>class Order...</a:t>
            </a:r>
          </a:p>
          <a:p>
            <a:pPr>
              <a:spcBef>
                <a:spcPts val="400"/>
              </a:spcBef>
              <a:buSzPts val="1400"/>
              <a:buNone/>
            </a:pPr>
            <a:r>
              <a:rPr lang="en-US" sz="2000" dirty="0" smtClean="0">
                <a:solidFill>
                  <a:srgbClr val="000000"/>
                </a:solidFill>
                <a:latin typeface="Courier"/>
                <a:cs typeface="Courier"/>
              </a:rPr>
              <a:t>    Customer </a:t>
            </a:r>
            <a:r>
              <a:rPr lang="en-US" sz="2000" dirty="0" err="1" smtClean="0">
                <a:solidFill>
                  <a:srgbClr val="000000"/>
                </a:solidFill>
                <a:latin typeface="Courier"/>
                <a:cs typeface="Courier"/>
              </a:rPr>
              <a:t>getCustomer</a:t>
            </a:r>
            <a:r>
              <a:rPr lang="en-US" sz="2000" dirty="0" smtClean="0">
                <a:solidFill>
                  <a:srgbClr val="000000"/>
                </a:solidFill>
                <a:latin typeface="Courier"/>
                <a:cs typeface="Courier"/>
              </a:rPr>
              <a:t>() {</a:t>
            </a:r>
          </a:p>
          <a:p>
            <a:pPr>
              <a:spcBef>
                <a:spcPts val="400"/>
              </a:spcBef>
              <a:buSzPts val="1400"/>
              <a:buNone/>
            </a:pPr>
            <a:r>
              <a:rPr lang="en-US" sz="2000" dirty="0" smtClean="0">
                <a:solidFill>
                  <a:srgbClr val="000000"/>
                </a:solidFill>
                <a:latin typeface="Courier"/>
                <a:cs typeface="Courier"/>
              </a:rPr>
              <a:t>        return _customer;</a:t>
            </a:r>
          </a:p>
          <a:p>
            <a:pPr>
              <a:spcBef>
                <a:spcPts val="400"/>
              </a:spcBef>
              <a:buSzPts val="1400"/>
              <a:buNone/>
            </a:pPr>
            <a:r>
              <a:rPr lang="en-US" sz="2000" dirty="0" smtClean="0">
                <a:solidFill>
                  <a:srgbClr val="000000"/>
                </a:solidFill>
                <a:latin typeface="Courier"/>
                <a:cs typeface="Courier"/>
              </a:rPr>
              <a:t>    }</a:t>
            </a:r>
          </a:p>
          <a:p>
            <a:pPr>
              <a:spcBef>
                <a:spcPts val="400"/>
              </a:spcBef>
              <a:buSzPts val="1400"/>
              <a:buNone/>
            </a:pPr>
            <a:r>
              <a:rPr lang="en-US" sz="2000" dirty="0" smtClean="0">
                <a:solidFill>
                  <a:srgbClr val="000000"/>
                </a:solidFill>
                <a:latin typeface="Courier"/>
                <a:cs typeface="Courier"/>
              </a:rPr>
              <a:t>    void </a:t>
            </a:r>
            <a:r>
              <a:rPr lang="en-US" sz="2000" dirty="0" err="1" smtClean="0">
                <a:solidFill>
                  <a:srgbClr val="000000"/>
                </a:solidFill>
                <a:latin typeface="Courier"/>
                <a:cs typeface="Courier"/>
              </a:rPr>
              <a:t>setCustomer</a:t>
            </a:r>
            <a:r>
              <a:rPr lang="en-US" sz="2000" dirty="0" smtClean="0">
                <a:solidFill>
                  <a:srgbClr val="000000"/>
                </a:solidFill>
                <a:latin typeface="Courier"/>
                <a:cs typeface="Courier"/>
              </a:rPr>
              <a:t> (Customer </a:t>
            </a:r>
            <a:r>
              <a:rPr lang="en-US" sz="2000" dirty="0" err="1" smtClean="0">
                <a:solidFill>
                  <a:srgbClr val="000000"/>
                </a:solidFill>
                <a:latin typeface="Courier"/>
                <a:cs typeface="Courier"/>
              </a:rPr>
              <a:t>arg</a:t>
            </a:r>
            <a:r>
              <a:rPr lang="en-US" sz="2000" dirty="0" smtClean="0">
                <a:solidFill>
                  <a:srgbClr val="000000"/>
                </a:solidFill>
                <a:latin typeface="Courier"/>
                <a:cs typeface="Courier"/>
              </a:rPr>
              <a:t>) {</a:t>
            </a:r>
          </a:p>
          <a:p>
            <a:pPr>
              <a:spcBef>
                <a:spcPts val="400"/>
              </a:spcBef>
              <a:buSzPts val="1400"/>
              <a:buNone/>
            </a:pPr>
            <a:r>
              <a:rPr lang="en-US" sz="2000" dirty="0" smtClean="0">
                <a:solidFill>
                  <a:srgbClr val="000000"/>
                </a:solidFill>
                <a:latin typeface="Courier"/>
                <a:cs typeface="Courier"/>
              </a:rPr>
              <a:t>        _customer = </a:t>
            </a:r>
            <a:r>
              <a:rPr lang="en-US" sz="2000" dirty="0" err="1" smtClean="0">
                <a:solidFill>
                  <a:srgbClr val="000000"/>
                </a:solidFill>
                <a:latin typeface="Courier"/>
                <a:cs typeface="Courier"/>
              </a:rPr>
              <a:t>arg</a:t>
            </a:r>
            <a:r>
              <a:rPr lang="en-US" sz="2000" dirty="0" smtClean="0">
                <a:solidFill>
                  <a:srgbClr val="000000"/>
                </a:solidFill>
                <a:latin typeface="Courier"/>
                <a:cs typeface="Courier"/>
              </a:rPr>
              <a:t>;</a:t>
            </a:r>
          </a:p>
          <a:p>
            <a:pPr>
              <a:spcBef>
                <a:spcPts val="400"/>
              </a:spcBef>
              <a:buSzPts val="1400"/>
              <a:buNone/>
            </a:pPr>
            <a:r>
              <a:rPr lang="en-US" sz="2000" dirty="0" smtClean="0">
                <a:solidFill>
                  <a:srgbClr val="000000"/>
                </a:solidFill>
                <a:latin typeface="Courier"/>
                <a:cs typeface="Courier"/>
              </a:rPr>
              <a:t>    }</a:t>
            </a:r>
          </a:p>
          <a:p>
            <a:pPr>
              <a:spcBef>
                <a:spcPts val="400"/>
              </a:spcBef>
              <a:buSzPts val="1400"/>
              <a:buNone/>
            </a:pPr>
            <a:r>
              <a:rPr lang="en-US" sz="2000" dirty="0" smtClean="0">
                <a:solidFill>
                  <a:srgbClr val="000000"/>
                </a:solidFill>
                <a:latin typeface="Courier"/>
                <a:cs typeface="Courier"/>
              </a:rPr>
              <a:t>    Customer _customer;</a:t>
            </a:r>
          </a:p>
          <a:p>
            <a:pPr>
              <a:spcBef>
                <a:spcPts val="400"/>
              </a:spcBef>
              <a:buSzPts val="1400"/>
              <a:buNone/>
            </a:pPr>
            <a:r>
              <a:rPr lang="en-US" sz="2000" dirty="0">
                <a:latin typeface="Courier"/>
                <a:cs typeface="Courier"/>
              </a:rPr>
              <a:t>}</a:t>
            </a:r>
          </a:p>
          <a:p>
            <a:pPr>
              <a:buNone/>
            </a:pPr>
            <a:endParaRPr lang="en-US" sz="2000" dirty="0" smtClean="0">
              <a:solidFill>
                <a:srgbClr val="000090"/>
              </a:solidFill>
              <a:latin typeface="Courier"/>
              <a:cs typeface="Courier"/>
            </a:endParaRPr>
          </a:p>
          <a:p>
            <a:pPr>
              <a:buNone/>
            </a:pPr>
            <a:r>
              <a:rPr lang="en-US" sz="2000" dirty="0" smtClean="0">
                <a:solidFill>
                  <a:srgbClr val="000090"/>
                </a:solidFill>
                <a:latin typeface="Courier"/>
                <a:cs typeface="Courier"/>
              </a:rPr>
              <a:t>class </a:t>
            </a:r>
            <a:r>
              <a:rPr lang="en-US" sz="2000" dirty="0">
                <a:solidFill>
                  <a:srgbClr val="000090"/>
                </a:solidFill>
                <a:latin typeface="Courier"/>
                <a:cs typeface="Courier"/>
              </a:rPr>
              <a:t>Customer  {</a:t>
            </a:r>
          </a:p>
          <a:p>
            <a:pPr>
              <a:buNone/>
            </a:pPr>
            <a:r>
              <a:rPr lang="en-US" sz="2000" dirty="0">
                <a:solidFill>
                  <a:srgbClr val="000090"/>
                </a:solidFill>
                <a:latin typeface="Courier"/>
                <a:cs typeface="Courier"/>
              </a:rPr>
              <a:t>    </a:t>
            </a:r>
            <a:r>
              <a:rPr lang="en-US" sz="2000" dirty="0" smtClean="0">
                <a:solidFill>
                  <a:srgbClr val="000090"/>
                </a:solidFill>
                <a:latin typeface="Courier"/>
                <a:cs typeface="Courier"/>
              </a:rPr>
              <a:t>??? </a:t>
            </a:r>
            <a:r>
              <a:rPr lang="en-US" sz="2000" dirty="0" smtClean="0">
                <a:solidFill>
                  <a:srgbClr val="000090"/>
                </a:solidFill>
                <a:latin typeface="Courier"/>
                <a:cs typeface="Courier"/>
                <a:sym typeface="Wingdings" pitchFamily="2" charset="2"/>
              </a:rPr>
              <a:t> </a:t>
            </a:r>
            <a:r>
              <a:rPr lang="en-US" sz="2000" dirty="0" smtClean="0">
                <a:solidFill>
                  <a:srgbClr val="000090"/>
                </a:solidFill>
                <a:latin typeface="Courier"/>
                <a:cs typeface="Courier"/>
              </a:rPr>
              <a:t>need a reference to each customer’s orders!</a:t>
            </a:r>
            <a:endParaRPr lang="en-US" sz="2000" dirty="0">
              <a:solidFill>
                <a:srgbClr val="000090"/>
              </a:solidFill>
              <a:latin typeface="Courier"/>
              <a:cs typeface="Courier"/>
            </a:endParaRPr>
          </a:p>
          <a:p>
            <a:pPr>
              <a:buNone/>
            </a:pPr>
            <a:r>
              <a:rPr lang="en-US" sz="2000" dirty="0" smtClean="0">
                <a:solidFill>
                  <a:srgbClr val="000090"/>
                </a:solidFill>
                <a:latin typeface="Courier"/>
                <a:cs typeface="Courier"/>
              </a:rPr>
              <a:t>}</a:t>
            </a:r>
            <a:endParaRPr lang="en-US" sz="2000" dirty="0">
              <a:solidFill>
                <a:srgbClr val="000090"/>
              </a:solidFill>
              <a:latin typeface="Courier"/>
              <a:cs typeface="Courier"/>
            </a:endParaRPr>
          </a:p>
          <a:p>
            <a:pPr>
              <a:spcBef>
                <a:spcPts val="400"/>
              </a:spcBef>
              <a:buSzPts val="1400"/>
              <a:buNone/>
            </a:pPr>
            <a:endParaRPr lang="en-US" sz="2000" dirty="0" smtClean="0">
              <a:solidFill>
                <a:srgbClr val="000000"/>
              </a:solidFill>
              <a:latin typeface="Courier"/>
              <a:cs typeface="Courier"/>
            </a:endParaRPr>
          </a:p>
          <a:p>
            <a:pPr>
              <a:spcBef>
                <a:spcPts val="400"/>
              </a:spcBef>
              <a:buSzPts val="1400"/>
              <a:buNone/>
            </a:pPr>
            <a:endParaRPr lang="en-US" sz="2000" dirty="0" smtClean="0">
              <a:solidFill>
                <a:srgbClr val="000000"/>
              </a:solidFill>
              <a:latin typeface="Courier"/>
              <a:cs typeface="Courier"/>
            </a:endParaRPr>
          </a:p>
          <a:p>
            <a:r>
              <a:rPr lang="en-US" dirty="0" smtClean="0"/>
              <a:t>Note that customer Class has no reference to order</a:t>
            </a:r>
          </a:p>
          <a:p>
            <a:r>
              <a:rPr lang="en-US" dirty="0" smtClean="0"/>
              <a:t>Change Unidirectional Association to Bidirectional </a:t>
            </a:r>
          </a:p>
        </p:txBody>
      </p:sp>
      <p:sp>
        <p:nvSpPr>
          <p:cNvPr id="4" name="TextBox 3"/>
          <p:cNvSpPr txBox="1"/>
          <p:nvPr/>
        </p:nvSpPr>
        <p:spPr>
          <a:xfrm>
            <a:off x="76200" y="6324600"/>
            <a:ext cx="2345514" cy="461665"/>
          </a:xfrm>
          <a:prstGeom prst="rect">
            <a:avLst/>
          </a:prstGeom>
          <a:noFill/>
        </p:spPr>
        <p:txBody>
          <a:bodyPr wrap="none" rtlCol="0">
            <a:spAutoFit/>
          </a:bodyPr>
          <a:lstStyle/>
          <a:p>
            <a:r>
              <a:rPr lang="en-US" dirty="0" smtClean="0">
                <a:solidFill>
                  <a:srgbClr val="C00000"/>
                </a:solidFill>
              </a:rPr>
              <a:t>Change </a:t>
            </a:r>
            <a:r>
              <a:rPr lang="en-US" dirty="0" err="1" smtClean="0">
                <a:solidFill>
                  <a:srgbClr val="C00000"/>
                </a:solidFill>
              </a:rPr>
              <a:t>Uni</a:t>
            </a:r>
            <a:r>
              <a:rPr lang="en-US" dirty="0" smtClean="0">
                <a:solidFill>
                  <a:srgbClr val="C00000"/>
                </a:solidFill>
              </a:rPr>
              <a:t> to Bi</a:t>
            </a:r>
            <a:endParaRPr lang="en-US" dirty="0">
              <a:solidFill>
                <a:srgbClr val="C00000"/>
              </a:solidFill>
            </a:endParaRPr>
          </a:p>
        </p:txBody>
      </p:sp>
    </p:spTree>
  </p:cSld>
  <p:clrMapOvr>
    <a:masterClrMapping/>
  </p:clrMapOvr>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41" name="Rectangle 5"/>
          <p:cNvSpPr>
            <a:spLocks noGrp="1" noChangeArrowheads="1"/>
          </p:cNvSpPr>
          <p:nvPr>
            <p:ph type="title"/>
          </p:nvPr>
        </p:nvSpPr>
        <p:spPr>
          <a:xfrm>
            <a:off x="457200" y="0"/>
            <a:ext cx="8229600" cy="1143000"/>
          </a:xfrm>
          <a:noFill/>
          <a:ln/>
        </p:spPr>
        <p:txBody>
          <a:bodyPr>
            <a:normAutofit fontScale="90000"/>
          </a:bodyPr>
          <a:lstStyle/>
          <a:p>
            <a:r>
              <a:rPr lang="en-US" dirty="0" smtClean="0"/>
              <a:t>Add Field to Customer for Uniqueness</a:t>
            </a:r>
            <a:endParaRPr lang="en-US" dirty="0"/>
          </a:p>
        </p:txBody>
      </p:sp>
      <p:sp>
        <p:nvSpPr>
          <p:cNvPr id="91139" name="Rectangle 3"/>
          <p:cNvSpPr>
            <a:spLocks noGrp="1" noChangeArrowheads="1"/>
          </p:cNvSpPr>
          <p:nvPr>
            <p:ph idx="1"/>
          </p:nvPr>
        </p:nvSpPr>
        <p:spPr>
          <a:xfrm>
            <a:off x="457200" y="1066800"/>
            <a:ext cx="8458200" cy="5257800"/>
          </a:xfrm>
        </p:spPr>
        <p:txBody>
          <a:bodyPr/>
          <a:lstStyle/>
          <a:p>
            <a:pPr>
              <a:buNone/>
            </a:pPr>
            <a:r>
              <a:rPr lang="en-US" sz="2000" dirty="0" smtClean="0">
                <a:solidFill>
                  <a:srgbClr val="000090"/>
                </a:solidFill>
                <a:latin typeface="Courier"/>
                <a:cs typeface="Courier"/>
              </a:rPr>
              <a:t>class Customer  {</a:t>
            </a:r>
          </a:p>
          <a:p>
            <a:pPr>
              <a:buNone/>
            </a:pPr>
            <a:r>
              <a:rPr lang="en-US" sz="2000" dirty="0" smtClean="0">
                <a:solidFill>
                  <a:srgbClr val="000090"/>
                </a:solidFill>
                <a:latin typeface="Courier"/>
                <a:cs typeface="Courier"/>
              </a:rPr>
              <a:t>    private Set _orders = new </a:t>
            </a:r>
            <a:r>
              <a:rPr lang="en-US" sz="2000" dirty="0" err="1" smtClean="0">
                <a:solidFill>
                  <a:srgbClr val="000090"/>
                </a:solidFill>
                <a:latin typeface="Courier"/>
                <a:cs typeface="Courier"/>
              </a:rPr>
              <a:t>HashSet</a:t>
            </a:r>
            <a:r>
              <a:rPr lang="en-US" sz="2000" dirty="0" smtClean="0">
                <a:solidFill>
                  <a:srgbClr val="000090"/>
                </a:solidFill>
                <a:latin typeface="Courier"/>
                <a:cs typeface="Courier"/>
              </a:rPr>
              <a:t>();</a:t>
            </a:r>
          </a:p>
          <a:p>
            <a:pPr>
              <a:buNone/>
            </a:pPr>
            <a:r>
              <a:rPr lang="en-US" sz="2000" dirty="0" smtClean="0">
                <a:solidFill>
                  <a:srgbClr val="000090"/>
                </a:solidFill>
                <a:latin typeface="Courier"/>
                <a:cs typeface="Courier"/>
              </a:rPr>
              <a:t>}</a:t>
            </a:r>
          </a:p>
          <a:p>
            <a:pPr>
              <a:buNone/>
            </a:pPr>
            <a:endParaRPr lang="en-US" sz="2000" dirty="0" smtClean="0">
              <a:solidFill>
                <a:srgbClr val="000090"/>
              </a:solidFill>
              <a:latin typeface="Courier"/>
              <a:cs typeface="Courier"/>
            </a:endParaRPr>
          </a:p>
          <a:p>
            <a:pPr>
              <a:buNone/>
            </a:pPr>
            <a:r>
              <a:rPr lang="en-US" sz="2000" dirty="0" smtClean="0">
                <a:latin typeface="Courier"/>
                <a:cs typeface="Courier"/>
              </a:rPr>
              <a:t>class Order...</a:t>
            </a:r>
          </a:p>
          <a:p>
            <a:pPr>
              <a:buNone/>
            </a:pPr>
            <a:r>
              <a:rPr lang="en-US" sz="2000" dirty="0" smtClean="0">
                <a:latin typeface="Courier"/>
                <a:cs typeface="Courier"/>
              </a:rPr>
              <a:t>    Customer </a:t>
            </a:r>
            <a:r>
              <a:rPr lang="en-US" sz="2000" dirty="0" err="1" smtClean="0">
                <a:latin typeface="Courier"/>
                <a:cs typeface="Courier"/>
              </a:rPr>
              <a:t>getCustomer</a:t>
            </a:r>
            <a:r>
              <a:rPr lang="en-US" sz="2000" dirty="0" smtClean="0">
                <a:latin typeface="Courier"/>
                <a:cs typeface="Courier"/>
              </a:rPr>
              <a:t>() {</a:t>
            </a:r>
          </a:p>
          <a:p>
            <a:pPr>
              <a:buNone/>
            </a:pPr>
            <a:r>
              <a:rPr lang="en-US" sz="2000" dirty="0" smtClean="0">
                <a:latin typeface="Courier"/>
                <a:cs typeface="Courier"/>
              </a:rPr>
              <a:t>        return _customer;</a:t>
            </a:r>
          </a:p>
          <a:p>
            <a:pPr>
              <a:buNone/>
            </a:pPr>
            <a:r>
              <a:rPr lang="en-US" sz="2000" dirty="0" smtClean="0">
                <a:latin typeface="Courier"/>
                <a:cs typeface="Courier"/>
              </a:rPr>
              <a:t>    }</a:t>
            </a:r>
          </a:p>
          <a:p>
            <a:pPr>
              <a:buNone/>
            </a:pPr>
            <a:r>
              <a:rPr lang="en-US" sz="2000" dirty="0" smtClean="0">
                <a:latin typeface="Courier"/>
                <a:cs typeface="Courier"/>
              </a:rPr>
              <a:t>    void </a:t>
            </a:r>
            <a:r>
              <a:rPr lang="en-US" sz="2000" dirty="0" err="1" smtClean="0">
                <a:latin typeface="Courier"/>
                <a:cs typeface="Courier"/>
              </a:rPr>
              <a:t>setCustomer</a:t>
            </a:r>
            <a:r>
              <a:rPr lang="en-US" sz="2000" dirty="0" smtClean="0">
                <a:latin typeface="Courier"/>
                <a:cs typeface="Courier"/>
              </a:rPr>
              <a:t> (Customer </a:t>
            </a:r>
            <a:r>
              <a:rPr lang="en-US" sz="2000" dirty="0" err="1" smtClean="0">
                <a:latin typeface="Courier"/>
                <a:cs typeface="Courier"/>
              </a:rPr>
              <a:t>arg</a:t>
            </a:r>
            <a:r>
              <a:rPr lang="en-US" sz="2000" dirty="0" smtClean="0">
                <a:latin typeface="Courier"/>
                <a:cs typeface="Courier"/>
              </a:rPr>
              <a:t>) {</a:t>
            </a:r>
          </a:p>
          <a:p>
            <a:pPr>
              <a:buNone/>
            </a:pPr>
            <a:r>
              <a:rPr lang="en-US" sz="2000" dirty="0" smtClean="0">
                <a:latin typeface="Courier"/>
                <a:cs typeface="Courier"/>
              </a:rPr>
              <a:t>        _customer = </a:t>
            </a:r>
            <a:r>
              <a:rPr lang="en-US" sz="2000" dirty="0" err="1" smtClean="0">
                <a:latin typeface="Courier"/>
                <a:cs typeface="Courier"/>
              </a:rPr>
              <a:t>arg</a:t>
            </a:r>
            <a:r>
              <a:rPr lang="en-US" sz="2000" dirty="0" smtClean="0">
                <a:latin typeface="Courier"/>
                <a:cs typeface="Courier"/>
              </a:rPr>
              <a:t>;</a:t>
            </a:r>
          </a:p>
          <a:p>
            <a:pPr>
              <a:buNone/>
            </a:pPr>
            <a:r>
              <a:rPr lang="en-US" sz="2000" dirty="0" smtClean="0">
                <a:latin typeface="Courier"/>
                <a:cs typeface="Courier"/>
              </a:rPr>
              <a:t>    }</a:t>
            </a:r>
          </a:p>
          <a:p>
            <a:pPr>
              <a:buNone/>
            </a:pPr>
            <a:r>
              <a:rPr lang="en-US" sz="2000" dirty="0" smtClean="0">
                <a:latin typeface="Courier"/>
                <a:cs typeface="Courier"/>
              </a:rPr>
              <a:t>    Customer _customer;</a:t>
            </a:r>
          </a:p>
          <a:p>
            <a:pPr>
              <a:buNone/>
            </a:pPr>
            <a:endParaRPr lang="en-US" sz="2000" dirty="0" smtClean="0">
              <a:solidFill>
                <a:srgbClr val="000090"/>
              </a:solidFill>
              <a:latin typeface="Courier"/>
              <a:cs typeface="Courier"/>
            </a:endParaRPr>
          </a:p>
        </p:txBody>
      </p:sp>
      <p:sp>
        <p:nvSpPr>
          <p:cNvPr id="4" name="Left Arrow Callout 3"/>
          <p:cNvSpPr/>
          <p:nvPr/>
        </p:nvSpPr>
        <p:spPr bwMode="auto">
          <a:xfrm>
            <a:off x="6781800" y="1371600"/>
            <a:ext cx="2286000" cy="533400"/>
          </a:xfrm>
          <a:prstGeom prst="leftArrowCallout">
            <a:avLst>
              <a:gd name="adj1" fmla="val 25000"/>
              <a:gd name="adj2" fmla="val 25000"/>
              <a:gd name="adj3" fmla="val 25000"/>
              <a:gd name="adj4" fmla="val 87554"/>
            </a:avLst>
          </a:prstGeom>
          <a:solidFill>
            <a:srgbClr val="FFFF00"/>
          </a:solidFill>
          <a:ln w="9525" cap="flat" cmpd="sng" algn="ctr">
            <a:solidFill>
              <a:schemeClr val="tx1"/>
            </a:solidFill>
            <a:prstDash val="solid"/>
            <a:round/>
            <a:headEnd type="none" w="med" len="med"/>
            <a:tailEnd type="none" w="med" len="med"/>
          </a:ln>
          <a:effectLst/>
          <a:scene3d>
            <a:camera prst="orthographicFront"/>
            <a:lightRig rig="threePt" dir="t"/>
          </a:scene3d>
          <a:sp3d>
            <a:bevelT/>
          </a:sp3d>
        </p:spPr>
        <p:txBody>
          <a:bodyPr vert="horz" wrap="square" lIns="91440" tIns="45720" rIns="91440" bIns="45720" numCol="1" rtlCol="0" anchor="t" anchorCtr="0" compatLnSpc="1">
            <a:prstTxWarp prst="textNoShape">
              <a:avLst/>
            </a:prstTxWarp>
          </a:bodyPr>
          <a:lstStyle/>
          <a:p>
            <a:r>
              <a:rPr lang="en-US" b="1" dirty="0" smtClean="0">
                <a:latin typeface="+mj-lt"/>
              </a:rPr>
              <a:t>Uniqueness</a:t>
            </a:r>
            <a:endParaRPr lang="en-US" b="1" dirty="0">
              <a:latin typeface="+mj-lt"/>
            </a:endParaRPr>
          </a:p>
        </p:txBody>
      </p:sp>
      <p:sp>
        <p:nvSpPr>
          <p:cNvPr id="5" name="TextBox 4"/>
          <p:cNvSpPr txBox="1"/>
          <p:nvPr/>
        </p:nvSpPr>
        <p:spPr>
          <a:xfrm>
            <a:off x="76200" y="6324600"/>
            <a:ext cx="2345514" cy="461665"/>
          </a:xfrm>
          <a:prstGeom prst="rect">
            <a:avLst/>
          </a:prstGeom>
          <a:noFill/>
        </p:spPr>
        <p:txBody>
          <a:bodyPr wrap="none" rtlCol="0">
            <a:spAutoFit/>
          </a:bodyPr>
          <a:lstStyle/>
          <a:p>
            <a:r>
              <a:rPr lang="en-US" dirty="0" smtClean="0">
                <a:solidFill>
                  <a:srgbClr val="C00000"/>
                </a:solidFill>
              </a:rPr>
              <a:t>Change </a:t>
            </a:r>
            <a:r>
              <a:rPr lang="en-US" dirty="0" err="1" smtClean="0">
                <a:solidFill>
                  <a:srgbClr val="C00000"/>
                </a:solidFill>
              </a:rPr>
              <a:t>Uni</a:t>
            </a:r>
            <a:r>
              <a:rPr lang="en-US" dirty="0" smtClean="0">
                <a:solidFill>
                  <a:srgbClr val="C00000"/>
                </a:solidFill>
              </a:rPr>
              <a:t> to Bi</a:t>
            </a:r>
            <a:endParaRPr lang="en-US" dirty="0">
              <a:solidFill>
                <a:srgbClr val="C00000"/>
              </a:solidFill>
            </a:endParaRPr>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41" name="Rectangle 5"/>
          <p:cNvSpPr>
            <a:spLocks noGrp="1" noChangeArrowheads="1"/>
          </p:cNvSpPr>
          <p:nvPr>
            <p:ph type="title"/>
          </p:nvPr>
        </p:nvSpPr>
        <p:spPr>
          <a:xfrm>
            <a:off x="457200" y="-76200"/>
            <a:ext cx="8229600" cy="1143000"/>
          </a:xfrm>
          <a:noFill/>
          <a:ln/>
        </p:spPr>
        <p:txBody>
          <a:bodyPr/>
          <a:lstStyle/>
          <a:p>
            <a:r>
              <a:rPr lang="en-US" dirty="0" smtClean="0"/>
              <a:t>Get “Order” to Take Charge</a:t>
            </a:r>
            <a:endParaRPr lang="en-US" dirty="0"/>
          </a:p>
        </p:txBody>
      </p:sp>
      <p:sp>
        <p:nvSpPr>
          <p:cNvPr id="91139" name="Rectangle 3"/>
          <p:cNvSpPr>
            <a:spLocks noGrp="1" noChangeArrowheads="1"/>
          </p:cNvSpPr>
          <p:nvPr>
            <p:ph idx="1"/>
          </p:nvPr>
        </p:nvSpPr>
        <p:spPr>
          <a:xfrm>
            <a:off x="685800" y="990600"/>
            <a:ext cx="8458200" cy="5257800"/>
          </a:xfrm>
        </p:spPr>
        <p:txBody>
          <a:bodyPr>
            <a:normAutofit fontScale="92500" lnSpcReduction="20000"/>
          </a:bodyPr>
          <a:lstStyle/>
          <a:p>
            <a:pPr>
              <a:buNone/>
            </a:pPr>
            <a:r>
              <a:rPr lang="en-US" sz="2000" dirty="0" smtClean="0">
                <a:solidFill>
                  <a:srgbClr val="000090"/>
                </a:solidFill>
                <a:latin typeface="Courier"/>
                <a:cs typeface="Courier"/>
              </a:rPr>
              <a:t> class Customer...</a:t>
            </a:r>
          </a:p>
          <a:p>
            <a:pPr>
              <a:buNone/>
            </a:pPr>
            <a:r>
              <a:rPr lang="en-US" sz="2000" dirty="0" smtClean="0">
                <a:solidFill>
                  <a:srgbClr val="000090"/>
                </a:solidFill>
                <a:latin typeface="Courier"/>
                <a:cs typeface="Courier"/>
              </a:rPr>
              <a:t>    Set </a:t>
            </a:r>
            <a:r>
              <a:rPr lang="en-US" sz="2000" dirty="0" err="1" smtClean="0">
                <a:solidFill>
                  <a:srgbClr val="000090"/>
                </a:solidFill>
                <a:latin typeface="Courier"/>
                <a:cs typeface="Courier"/>
              </a:rPr>
              <a:t>friendOrders</a:t>
            </a:r>
            <a:r>
              <a:rPr lang="en-US" sz="2000" dirty="0" smtClean="0">
                <a:solidFill>
                  <a:srgbClr val="000090"/>
                </a:solidFill>
                <a:latin typeface="Courier"/>
                <a:cs typeface="Courier"/>
              </a:rPr>
              <a:t>() {</a:t>
            </a:r>
          </a:p>
          <a:p>
            <a:pPr>
              <a:buNone/>
            </a:pPr>
            <a:r>
              <a:rPr lang="en-US" sz="2000" dirty="0" smtClean="0">
                <a:solidFill>
                  <a:srgbClr val="000090"/>
                </a:solidFill>
                <a:latin typeface="Courier"/>
                <a:cs typeface="Courier"/>
              </a:rPr>
              <a:t>    /** should only be used by Order when modifying the association */</a:t>
            </a:r>
          </a:p>
          <a:p>
            <a:pPr>
              <a:buNone/>
            </a:pPr>
            <a:r>
              <a:rPr lang="en-US" sz="2000" dirty="0" smtClean="0">
                <a:solidFill>
                  <a:srgbClr val="000090"/>
                </a:solidFill>
                <a:latin typeface="Courier"/>
                <a:cs typeface="Courier"/>
              </a:rPr>
              <a:t>        return _orders;</a:t>
            </a:r>
          </a:p>
          <a:p>
            <a:pPr>
              <a:buNone/>
            </a:pPr>
            <a:r>
              <a:rPr lang="en-US" sz="2000" dirty="0" smtClean="0">
                <a:solidFill>
                  <a:srgbClr val="000090"/>
                </a:solidFill>
                <a:latin typeface="Courier"/>
                <a:cs typeface="Courier"/>
              </a:rPr>
              <a:t>    }</a:t>
            </a:r>
          </a:p>
          <a:p>
            <a:pPr>
              <a:buNone/>
            </a:pPr>
            <a:endParaRPr lang="en-US" sz="2000" dirty="0" smtClean="0">
              <a:solidFill>
                <a:srgbClr val="000090"/>
              </a:solidFill>
              <a:latin typeface="Courier"/>
              <a:cs typeface="Courier"/>
            </a:endParaRPr>
          </a:p>
          <a:p>
            <a:pPr>
              <a:buNone/>
            </a:pPr>
            <a:r>
              <a:rPr lang="en-US" sz="2000" dirty="0" smtClean="0">
                <a:latin typeface="Courier"/>
                <a:cs typeface="Courier"/>
              </a:rPr>
              <a:t>This code then changes an order’s customer:</a:t>
            </a:r>
          </a:p>
          <a:p>
            <a:pPr>
              <a:buNone/>
            </a:pPr>
            <a:endParaRPr lang="en-US" sz="2000" dirty="0" smtClean="0">
              <a:solidFill>
                <a:srgbClr val="000090"/>
              </a:solidFill>
              <a:latin typeface="Courier"/>
              <a:cs typeface="Courier"/>
            </a:endParaRPr>
          </a:p>
          <a:p>
            <a:pPr>
              <a:buNone/>
            </a:pPr>
            <a:r>
              <a:rPr lang="en-US" sz="2000" dirty="0" smtClean="0">
                <a:solidFill>
                  <a:srgbClr val="000090"/>
                </a:solidFill>
                <a:latin typeface="Courier"/>
                <a:cs typeface="Courier"/>
              </a:rPr>
              <a:t>class Order...</a:t>
            </a:r>
          </a:p>
          <a:p>
            <a:pPr>
              <a:buNone/>
            </a:pPr>
            <a:r>
              <a:rPr lang="en-US" sz="2000" dirty="0" smtClean="0">
                <a:solidFill>
                  <a:srgbClr val="000090"/>
                </a:solidFill>
                <a:latin typeface="Courier"/>
                <a:cs typeface="Courier"/>
              </a:rPr>
              <a:t>    void </a:t>
            </a:r>
            <a:r>
              <a:rPr lang="en-US" sz="2000" dirty="0" err="1" smtClean="0">
                <a:solidFill>
                  <a:srgbClr val="000090"/>
                </a:solidFill>
                <a:latin typeface="Courier"/>
                <a:cs typeface="Courier"/>
              </a:rPr>
              <a:t>setCustomer</a:t>
            </a:r>
            <a:r>
              <a:rPr lang="en-US" sz="2000" dirty="0" smtClean="0">
                <a:solidFill>
                  <a:srgbClr val="000090"/>
                </a:solidFill>
                <a:latin typeface="Courier"/>
                <a:cs typeface="Courier"/>
              </a:rPr>
              <a:t> (Customer </a:t>
            </a:r>
            <a:r>
              <a:rPr lang="en-US" sz="2000" dirty="0" err="1" smtClean="0">
                <a:solidFill>
                  <a:srgbClr val="000090"/>
                </a:solidFill>
                <a:latin typeface="Courier"/>
                <a:cs typeface="Courier"/>
              </a:rPr>
              <a:t>arg</a:t>
            </a:r>
            <a:r>
              <a:rPr lang="en-US" sz="2000" dirty="0" smtClean="0">
                <a:solidFill>
                  <a:srgbClr val="000090"/>
                </a:solidFill>
                <a:latin typeface="Courier"/>
                <a:cs typeface="Courier"/>
              </a:rPr>
              <a:t>) ...</a:t>
            </a:r>
          </a:p>
          <a:p>
            <a:pPr>
              <a:buNone/>
            </a:pPr>
            <a:r>
              <a:rPr lang="en-US" sz="2000" dirty="0" smtClean="0">
                <a:solidFill>
                  <a:srgbClr val="000090"/>
                </a:solidFill>
                <a:latin typeface="Courier"/>
                <a:cs typeface="Courier"/>
              </a:rPr>
              <a:t>        if (_customer != null) </a:t>
            </a:r>
            <a:br>
              <a:rPr lang="en-US" sz="2000" dirty="0" smtClean="0">
                <a:solidFill>
                  <a:srgbClr val="000090"/>
                </a:solidFill>
                <a:latin typeface="Courier"/>
                <a:cs typeface="Courier"/>
              </a:rPr>
            </a:br>
            <a:r>
              <a:rPr lang="en-US" sz="2000" dirty="0" smtClean="0">
                <a:solidFill>
                  <a:srgbClr val="000090"/>
                </a:solidFill>
                <a:latin typeface="Courier"/>
                <a:cs typeface="Courier"/>
              </a:rPr>
              <a:t>			_</a:t>
            </a:r>
            <a:r>
              <a:rPr lang="en-US" sz="2000" dirty="0" err="1" smtClean="0">
                <a:solidFill>
                  <a:srgbClr val="000090"/>
                </a:solidFill>
                <a:latin typeface="Courier"/>
                <a:cs typeface="Courier"/>
              </a:rPr>
              <a:t>customer.friendOrders().remove(this</a:t>
            </a:r>
            <a:r>
              <a:rPr lang="en-US" sz="2000" dirty="0" smtClean="0">
                <a:solidFill>
                  <a:srgbClr val="000090"/>
                </a:solidFill>
                <a:latin typeface="Courier"/>
                <a:cs typeface="Courier"/>
              </a:rPr>
              <a:t>);</a:t>
            </a:r>
          </a:p>
          <a:p>
            <a:pPr>
              <a:buNone/>
            </a:pPr>
            <a:r>
              <a:rPr lang="en-US" sz="2000" dirty="0" smtClean="0">
                <a:solidFill>
                  <a:srgbClr val="000090"/>
                </a:solidFill>
                <a:latin typeface="Courier"/>
                <a:cs typeface="Courier"/>
              </a:rPr>
              <a:t>        _customer = </a:t>
            </a:r>
            <a:r>
              <a:rPr lang="en-US" sz="2000" dirty="0" err="1" smtClean="0">
                <a:solidFill>
                  <a:srgbClr val="000090"/>
                </a:solidFill>
                <a:latin typeface="Courier"/>
                <a:cs typeface="Courier"/>
              </a:rPr>
              <a:t>arg</a:t>
            </a:r>
            <a:r>
              <a:rPr lang="en-US" sz="2000" dirty="0" smtClean="0">
                <a:solidFill>
                  <a:srgbClr val="000090"/>
                </a:solidFill>
                <a:latin typeface="Courier"/>
                <a:cs typeface="Courier"/>
              </a:rPr>
              <a:t>; // change to new customer</a:t>
            </a:r>
          </a:p>
          <a:p>
            <a:pPr>
              <a:buNone/>
            </a:pPr>
            <a:r>
              <a:rPr lang="en-US" sz="2000" dirty="0" smtClean="0">
                <a:solidFill>
                  <a:srgbClr val="000090"/>
                </a:solidFill>
                <a:latin typeface="Courier"/>
                <a:cs typeface="Courier"/>
              </a:rPr>
              <a:t>        if (_customer != null) </a:t>
            </a:r>
            <a:br>
              <a:rPr lang="en-US" sz="2000" dirty="0" smtClean="0">
                <a:solidFill>
                  <a:srgbClr val="000090"/>
                </a:solidFill>
                <a:latin typeface="Courier"/>
                <a:cs typeface="Courier"/>
              </a:rPr>
            </a:br>
            <a:r>
              <a:rPr lang="en-US" sz="2000" dirty="0" smtClean="0">
                <a:solidFill>
                  <a:srgbClr val="000090"/>
                </a:solidFill>
                <a:latin typeface="Courier"/>
                <a:cs typeface="Courier"/>
              </a:rPr>
              <a:t>			_</a:t>
            </a:r>
            <a:r>
              <a:rPr lang="en-US" sz="2000" dirty="0" err="1" smtClean="0">
                <a:solidFill>
                  <a:srgbClr val="000090"/>
                </a:solidFill>
                <a:latin typeface="Courier"/>
                <a:cs typeface="Courier"/>
              </a:rPr>
              <a:t>customer.friendOrders().add(this</a:t>
            </a:r>
            <a:r>
              <a:rPr lang="en-US" sz="2000" dirty="0" smtClean="0">
                <a:solidFill>
                  <a:srgbClr val="000090"/>
                </a:solidFill>
                <a:latin typeface="Courier"/>
                <a:cs typeface="Courier"/>
              </a:rPr>
              <a:t>);</a:t>
            </a:r>
          </a:p>
          <a:p>
            <a:pPr>
              <a:buNone/>
            </a:pPr>
            <a:r>
              <a:rPr lang="en-US" sz="2000" dirty="0" smtClean="0">
                <a:solidFill>
                  <a:srgbClr val="000090"/>
                </a:solidFill>
                <a:latin typeface="Courier"/>
                <a:cs typeface="Courier"/>
              </a:rPr>
              <a:t>    }</a:t>
            </a:r>
          </a:p>
          <a:p>
            <a:pPr>
              <a:buNone/>
            </a:pPr>
            <a:endParaRPr lang="en-US" sz="2000" dirty="0" smtClean="0">
              <a:solidFill>
                <a:srgbClr val="000090"/>
              </a:solidFill>
              <a:latin typeface="Courier"/>
              <a:cs typeface="Courier"/>
            </a:endParaRPr>
          </a:p>
        </p:txBody>
      </p:sp>
      <p:sp>
        <p:nvSpPr>
          <p:cNvPr id="4" name="Left Arrow Callout 3"/>
          <p:cNvSpPr/>
          <p:nvPr/>
        </p:nvSpPr>
        <p:spPr bwMode="auto">
          <a:xfrm>
            <a:off x="6400800" y="2971800"/>
            <a:ext cx="2590800" cy="1371600"/>
          </a:xfrm>
          <a:prstGeom prst="leftArrowCallout">
            <a:avLst>
              <a:gd name="adj1" fmla="val 28367"/>
              <a:gd name="adj2" fmla="val 25000"/>
              <a:gd name="adj3" fmla="val 65404"/>
              <a:gd name="adj4" fmla="val 87554"/>
            </a:avLst>
          </a:prstGeom>
          <a:solidFill>
            <a:srgbClr val="FFFF00"/>
          </a:solidFill>
          <a:ln w="9525" cap="flat" cmpd="sng" algn="ctr">
            <a:solidFill>
              <a:schemeClr val="tx1"/>
            </a:solidFill>
            <a:prstDash val="solid"/>
            <a:round/>
            <a:headEnd type="none" w="med" len="med"/>
            <a:tailEnd type="none" w="med" len="med"/>
          </a:ln>
          <a:effectLst/>
          <a:scene3d>
            <a:camera prst="orthographicFront"/>
            <a:lightRig rig="threePt" dir="t"/>
          </a:scene3d>
          <a:sp3d>
            <a:bevelT/>
          </a:sp3d>
        </p:spPr>
        <p:txBody>
          <a:bodyPr vert="horz" wrap="square" lIns="91440" tIns="45720" rIns="91440" bIns="45720" numCol="1" rtlCol="0" anchor="t" anchorCtr="0" compatLnSpc="1">
            <a:prstTxWarp prst="textNoShape">
              <a:avLst/>
            </a:prstTxWarp>
          </a:bodyPr>
          <a:lstStyle/>
          <a:p>
            <a:r>
              <a:rPr lang="en-US" sz="2000" b="1" dirty="0" smtClean="0">
                <a:latin typeface="+mj-lt"/>
              </a:rPr>
              <a:t>Update Modifier to update back pointer…</a:t>
            </a:r>
            <a:endParaRPr lang="en-US" sz="2000" b="1" dirty="0">
              <a:latin typeface="+mj-lt"/>
            </a:endParaRPr>
          </a:p>
        </p:txBody>
      </p:sp>
      <p:sp>
        <p:nvSpPr>
          <p:cNvPr id="5" name="Left Arrow Callout 4"/>
          <p:cNvSpPr/>
          <p:nvPr/>
        </p:nvSpPr>
        <p:spPr bwMode="auto">
          <a:xfrm>
            <a:off x="5486400" y="838200"/>
            <a:ext cx="2667000" cy="685800"/>
          </a:xfrm>
          <a:prstGeom prst="leftArrowCallout">
            <a:avLst>
              <a:gd name="adj1" fmla="val 30050"/>
              <a:gd name="adj2" fmla="val 25000"/>
              <a:gd name="adj3" fmla="val 45202"/>
              <a:gd name="adj4" fmla="val 73268"/>
            </a:avLst>
          </a:prstGeom>
          <a:solidFill>
            <a:srgbClr val="FFFF00"/>
          </a:solidFill>
          <a:ln w="9525" cap="flat" cmpd="sng" algn="ctr">
            <a:solidFill>
              <a:schemeClr val="tx1"/>
            </a:solidFill>
            <a:prstDash val="solid"/>
            <a:round/>
            <a:headEnd type="none" w="med" len="med"/>
            <a:tailEnd type="none" w="med" len="med"/>
          </a:ln>
          <a:effectLst/>
          <a:scene3d>
            <a:camera prst="orthographicFront"/>
            <a:lightRig rig="threePt" dir="t"/>
          </a:scene3d>
          <a:sp3d>
            <a:bevelT/>
          </a:sp3d>
        </p:spPr>
        <p:txBody>
          <a:bodyPr vert="horz" wrap="square" lIns="91440" tIns="45720" rIns="91440" bIns="45720" numCol="1" rtlCol="0" anchor="t" anchorCtr="0" compatLnSpc="1">
            <a:prstTxWarp prst="textNoShape">
              <a:avLst/>
            </a:prstTxWarp>
          </a:bodyPr>
          <a:lstStyle/>
          <a:p>
            <a:r>
              <a:rPr lang="en-US" sz="2000" b="1" dirty="0" smtClean="0">
                <a:latin typeface="+mj-lt"/>
              </a:rPr>
              <a:t>Signal Special Case</a:t>
            </a:r>
            <a:endParaRPr lang="en-US" sz="2000" b="1" dirty="0">
              <a:latin typeface="+mj-lt"/>
            </a:endParaRPr>
          </a:p>
        </p:txBody>
      </p:sp>
      <p:sp>
        <p:nvSpPr>
          <p:cNvPr id="6" name="TextBox 5"/>
          <p:cNvSpPr txBox="1"/>
          <p:nvPr/>
        </p:nvSpPr>
        <p:spPr>
          <a:xfrm>
            <a:off x="76200" y="6324600"/>
            <a:ext cx="2345514" cy="461665"/>
          </a:xfrm>
          <a:prstGeom prst="rect">
            <a:avLst/>
          </a:prstGeom>
          <a:noFill/>
        </p:spPr>
        <p:txBody>
          <a:bodyPr wrap="none" rtlCol="0">
            <a:spAutoFit/>
          </a:bodyPr>
          <a:lstStyle/>
          <a:p>
            <a:r>
              <a:rPr lang="en-US" dirty="0" smtClean="0">
                <a:solidFill>
                  <a:srgbClr val="C00000"/>
                </a:solidFill>
              </a:rPr>
              <a:t>Change </a:t>
            </a:r>
            <a:r>
              <a:rPr lang="en-US" dirty="0" err="1" smtClean="0">
                <a:solidFill>
                  <a:srgbClr val="C00000"/>
                </a:solidFill>
              </a:rPr>
              <a:t>Uni</a:t>
            </a:r>
            <a:r>
              <a:rPr lang="en-US" dirty="0" smtClean="0">
                <a:solidFill>
                  <a:srgbClr val="C00000"/>
                </a:solidFill>
              </a:rPr>
              <a:t> to Bi</a:t>
            </a:r>
            <a:endParaRPr lang="en-US" dirty="0">
              <a:solidFill>
                <a:srgbClr val="C00000"/>
              </a:solidFill>
            </a:endParaRPr>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a:xfrm>
            <a:off x="685800" y="381000"/>
            <a:ext cx="7772400" cy="533400"/>
          </a:xfrm>
        </p:spPr>
        <p:txBody>
          <a:bodyPr>
            <a:normAutofit fontScale="90000"/>
          </a:bodyPr>
          <a:lstStyle/>
          <a:p>
            <a:pPr eaLnBrk="1" hangingPunct="1"/>
            <a:r>
              <a:rPr lang="en-US" dirty="0" smtClean="0"/>
              <a:t>But what if an order has many </a:t>
            </a:r>
            <a:r>
              <a:rPr lang="en-US" dirty="0" err="1" smtClean="0"/>
              <a:t>cust</a:t>
            </a:r>
            <a:r>
              <a:rPr lang="en-US" dirty="0" smtClean="0"/>
              <a:t>?</a:t>
            </a:r>
            <a:endParaRPr lang="en-US" i="1" dirty="0"/>
          </a:p>
        </p:txBody>
      </p:sp>
      <p:sp>
        <p:nvSpPr>
          <p:cNvPr id="33795" name="Rectangle 3"/>
          <p:cNvSpPr>
            <a:spLocks noGrp="1" noChangeArrowheads="1"/>
          </p:cNvSpPr>
          <p:nvPr>
            <p:ph idx="1"/>
          </p:nvPr>
        </p:nvSpPr>
        <p:spPr>
          <a:xfrm>
            <a:off x="152400" y="1295400"/>
            <a:ext cx="8991600" cy="5486400"/>
          </a:xfrm>
        </p:spPr>
        <p:txBody>
          <a:bodyPr>
            <a:normAutofit fontScale="92500" lnSpcReduction="20000"/>
          </a:bodyPr>
          <a:lstStyle/>
          <a:p>
            <a:pPr eaLnBrk="1" hangingPunct="1">
              <a:buNone/>
            </a:pPr>
            <a:r>
              <a:rPr lang="en-US" sz="2000" dirty="0" smtClean="0">
                <a:solidFill>
                  <a:srgbClr val="000090"/>
                </a:solidFill>
                <a:latin typeface="Courier New" charset="0"/>
              </a:rPr>
              <a:t> class Order... //controlling methods</a:t>
            </a:r>
          </a:p>
          <a:p>
            <a:pPr eaLnBrk="1" hangingPunct="1">
              <a:buNone/>
            </a:pPr>
            <a:r>
              <a:rPr lang="en-US" sz="2000" dirty="0" smtClean="0">
                <a:solidFill>
                  <a:srgbClr val="000090"/>
                </a:solidFill>
                <a:latin typeface="Courier New" charset="0"/>
              </a:rPr>
              <a:t>    void </a:t>
            </a:r>
            <a:r>
              <a:rPr lang="en-US" sz="2000" dirty="0" err="1" smtClean="0">
                <a:solidFill>
                  <a:srgbClr val="000090"/>
                </a:solidFill>
                <a:latin typeface="Courier New" charset="0"/>
              </a:rPr>
              <a:t>addCustomer</a:t>
            </a:r>
            <a:r>
              <a:rPr lang="en-US" sz="2000" dirty="0" smtClean="0">
                <a:solidFill>
                  <a:srgbClr val="000090"/>
                </a:solidFill>
                <a:latin typeface="Courier New" charset="0"/>
              </a:rPr>
              <a:t> (Customer </a:t>
            </a:r>
            <a:r>
              <a:rPr lang="en-US" sz="2000" dirty="0" err="1" smtClean="0">
                <a:solidFill>
                  <a:srgbClr val="000090"/>
                </a:solidFill>
                <a:latin typeface="Courier New" charset="0"/>
              </a:rPr>
              <a:t>arg</a:t>
            </a:r>
            <a:r>
              <a:rPr lang="en-US" sz="2000" dirty="0" smtClean="0">
                <a:solidFill>
                  <a:srgbClr val="000090"/>
                </a:solidFill>
                <a:latin typeface="Courier New" charset="0"/>
              </a:rPr>
              <a:t>) {</a:t>
            </a:r>
          </a:p>
          <a:p>
            <a:pPr eaLnBrk="1" hangingPunct="1">
              <a:buNone/>
            </a:pPr>
            <a:r>
              <a:rPr lang="en-US" sz="2000" dirty="0" smtClean="0">
                <a:solidFill>
                  <a:srgbClr val="000090"/>
                </a:solidFill>
                <a:latin typeface="Courier New" charset="0"/>
              </a:rPr>
              <a:t>        </a:t>
            </a:r>
            <a:r>
              <a:rPr lang="en-US" sz="2000" dirty="0" err="1" smtClean="0">
                <a:solidFill>
                  <a:srgbClr val="000090"/>
                </a:solidFill>
                <a:latin typeface="Courier New" charset="0"/>
              </a:rPr>
              <a:t>arg.friendOrders().add(this</a:t>
            </a:r>
            <a:r>
              <a:rPr lang="en-US" sz="2000" dirty="0" smtClean="0">
                <a:solidFill>
                  <a:srgbClr val="000090"/>
                </a:solidFill>
                <a:latin typeface="Courier New" charset="0"/>
              </a:rPr>
              <a:t>);</a:t>
            </a:r>
          </a:p>
          <a:p>
            <a:pPr eaLnBrk="1" hangingPunct="1">
              <a:buNone/>
            </a:pPr>
            <a:r>
              <a:rPr lang="en-US" sz="2000" dirty="0" smtClean="0">
                <a:solidFill>
                  <a:srgbClr val="000090"/>
                </a:solidFill>
                <a:latin typeface="Courier New" charset="0"/>
              </a:rPr>
              <a:t>        _</a:t>
            </a:r>
            <a:r>
              <a:rPr lang="en-US" sz="2000" dirty="0" err="1" smtClean="0">
                <a:solidFill>
                  <a:srgbClr val="000090"/>
                </a:solidFill>
                <a:latin typeface="Courier New" charset="0"/>
              </a:rPr>
              <a:t>customers.add(arg</a:t>
            </a:r>
            <a:r>
              <a:rPr lang="en-US" sz="2000" dirty="0" smtClean="0">
                <a:solidFill>
                  <a:srgbClr val="000090"/>
                </a:solidFill>
                <a:latin typeface="Courier New" charset="0"/>
              </a:rPr>
              <a:t>);</a:t>
            </a:r>
          </a:p>
          <a:p>
            <a:pPr eaLnBrk="1" hangingPunct="1">
              <a:buNone/>
            </a:pPr>
            <a:r>
              <a:rPr lang="en-US" sz="2000" dirty="0" smtClean="0">
                <a:solidFill>
                  <a:srgbClr val="000090"/>
                </a:solidFill>
                <a:latin typeface="Courier New" charset="0"/>
              </a:rPr>
              <a:t>    }</a:t>
            </a:r>
          </a:p>
          <a:p>
            <a:pPr eaLnBrk="1" hangingPunct="1">
              <a:buNone/>
            </a:pPr>
            <a:r>
              <a:rPr lang="en-US" sz="2000" dirty="0" smtClean="0">
                <a:solidFill>
                  <a:srgbClr val="000090"/>
                </a:solidFill>
                <a:latin typeface="Courier New" charset="0"/>
              </a:rPr>
              <a:t>    void </a:t>
            </a:r>
            <a:r>
              <a:rPr lang="en-US" sz="2000" dirty="0" err="1" smtClean="0">
                <a:solidFill>
                  <a:srgbClr val="000090"/>
                </a:solidFill>
                <a:latin typeface="Courier New" charset="0"/>
              </a:rPr>
              <a:t>removeCustomer</a:t>
            </a:r>
            <a:r>
              <a:rPr lang="en-US" sz="2000" dirty="0" smtClean="0">
                <a:solidFill>
                  <a:srgbClr val="000090"/>
                </a:solidFill>
                <a:latin typeface="Courier New" charset="0"/>
              </a:rPr>
              <a:t> (Customer </a:t>
            </a:r>
            <a:r>
              <a:rPr lang="en-US" sz="2000" dirty="0" err="1" smtClean="0">
                <a:solidFill>
                  <a:srgbClr val="000090"/>
                </a:solidFill>
                <a:latin typeface="Courier New" charset="0"/>
              </a:rPr>
              <a:t>arg</a:t>
            </a:r>
            <a:r>
              <a:rPr lang="en-US" sz="2000" dirty="0" smtClean="0">
                <a:solidFill>
                  <a:srgbClr val="000090"/>
                </a:solidFill>
                <a:latin typeface="Courier New" charset="0"/>
              </a:rPr>
              <a:t>) {</a:t>
            </a:r>
          </a:p>
          <a:p>
            <a:pPr eaLnBrk="1" hangingPunct="1">
              <a:buNone/>
            </a:pPr>
            <a:r>
              <a:rPr lang="en-US" sz="2000" dirty="0" smtClean="0">
                <a:solidFill>
                  <a:srgbClr val="000090"/>
                </a:solidFill>
                <a:latin typeface="Courier New" charset="0"/>
              </a:rPr>
              <a:t>        </a:t>
            </a:r>
            <a:r>
              <a:rPr lang="en-US" sz="2000" dirty="0" err="1" smtClean="0">
                <a:solidFill>
                  <a:srgbClr val="000090"/>
                </a:solidFill>
                <a:latin typeface="Courier New" charset="0"/>
              </a:rPr>
              <a:t>arg.friendOrders().remove(this</a:t>
            </a:r>
            <a:r>
              <a:rPr lang="en-US" sz="2000" dirty="0" smtClean="0">
                <a:solidFill>
                  <a:srgbClr val="000090"/>
                </a:solidFill>
                <a:latin typeface="Courier New" charset="0"/>
              </a:rPr>
              <a:t>);</a:t>
            </a:r>
          </a:p>
          <a:p>
            <a:pPr eaLnBrk="1" hangingPunct="1">
              <a:buNone/>
            </a:pPr>
            <a:r>
              <a:rPr lang="en-US" sz="2000" dirty="0" smtClean="0">
                <a:solidFill>
                  <a:srgbClr val="000090"/>
                </a:solidFill>
                <a:latin typeface="Courier New" charset="0"/>
              </a:rPr>
              <a:t>        _</a:t>
            </a:r>
            <a:r>
              <a:rPr lang="en-US" sz="2000" dirty="0" err="1" smtClean="0">
                <a:solidFill>
                  <a:srgbClr val="000090"/>
                </a:solidFill>
                <a:latin typeface="Courier New" charset="0"/>
              </a:rPr>
              <a:t>customers.remove(arg</a:t>
            </a:r>
            <a:r>
              <a:rPr lang="en-US" sz="2000" dirty="0" smtClean="0">
                <a:solidFill>
                  <a:srgbClr val="000090"/>
                </a:solidFill>
                <a:latin typeface="Courier New" charset="0"/>
              </a:rPr>
              <a:t>);</a:t>
            </a:r>
          </a:p>
          <a:p>
            <a:pPr eaLnBrk="1" hangingPunct="1">
              <a:buNone/>
            </a:pPr>
            <a:r>
              <a:rPr lang="en-US" sz="2000" dirty="0" smtClean="0">
                <a:solidFill>
                  <a:srgbClr val="000090"/>
                </a:solidFill>
                <a:latin typeface="Courier New" charset="0"/>
              </a:rPr>
              <a:t>    }</a:t>
            </a:r>
          </a:p>
          <a:p>
            <a:pPr eaLnBrk="1" hangingPunct="1">
              <a:buNone/>
            </a:pPr>
            <a:r>
              <a:rPr lang="en-US" sz="2000" dirty="0" smtClean="0">
                <a:solidFill>
                  <a:srgbClr val="000090"/>
                </a:solidFill>
                <a:latin typeface="Courier New" charset="0"/>
              </a:rPr>
              <a:t>class Customer...</a:t>
            </a:r>
          </a:p>
          <a:p>
            <a:pPr eaLnBrk="1" hangingPunct="1">
              <a:buNone/>
            </a:pPr>
            <a:r>
              <a:rPr lang="en-US" sz="2000" dirty="0" smtClean="0">
                <a:solidFill>
                  <a:srgbClr val="000090"/>
                </a:solidFill>
                <a:latin typeface="Courier New" charset="0"/>
              </a:rPr>
              <a:t>    void </a:t>
            </a:r>
            <a:r>
              <a:rPr lang="en-US" sz="2000" dirty="0" err="1" smtClean="0">
                <a:solidFill>
                  <a:srgbClr val="000090"/>
                </a:solidFill>
                <a:latin typeface="Courier New" charset="0"/>
              </a:rPr>
              <a:t>addOrder(Order</a:t>
            </a:r>
            <a:r>
              <a:rPr lang="en-US" sz="2000" dirty="0" smtClean="0">
                <a:solidFill>
                  <a:srgbClr val="000090"/>
                </a:solidFill>
                <a:latin typeface="Courier New" charset="0"/>
              </a:rPr>
              <a:t> </a:t>
            </a:r>
            <a:r>
              <a:rPr lang="en-US" sz="2000" dirty="0" err="1" smtClean="0">
                <a:solidFill>
                  <a:srgbClr val="000090"/>
                </a:solidFill>
                <a:latin typeface="Courier New" charset="0"/>
              </a:rPr>
              <a:t>arg</a:t>
            </a:r>
            <a:r>
              <a:rPr lang="en-US" sz="2000" dirty="0" smtClean="0">
                <a:solidFill>
                  <a:srgbClr val="000090"/>
                </a:solidFill>
                <a:latin typeface="Courier New" charset="0"/>
              </a:rPr>
              <a:t>) {</a:t>
            </a:r>
          </a:p>
          <a:p>
            <a:pPr eaLnBrk="1" hangingPunct="1">
              <a:buNone/>
            </a:pPr>
            <a:r>
              <a:rPr lang="en-US" sz="2000" dirty="0" smtClean="0">
                <a:solidFill>
                  <a:srgbClr val="000090"/>
                </a:solidFill>
                <a:latin typeface="Courier New" charset="0"/>
              </a:rPr>
              <a:t>        </a:t>
            </a:r>
            <a:r>
              <a:rPr lang="en-US" sz="2000" dirty="0" err="1" smtClean="0">
                <a:solidFill>
                  <a:srgbClr val="000090"/>
                </a:solidFill>
                <a:latin typeface="Courier New" charset="0"/>
              </a:rPr>
              <a:t>arg.addCustomer(this</a:t>
            </a:r>
            <a:r>
              <a:rPr lang="en-US" sz="2000" dirty="0" smtClean="0">
                <a:solidFill>
                  <a:srgbClr val="000090"/>
                </a:solidFill>
                <a:latin typeface="Courier New" charset="0"/>
              </a:rPr>
              <a:t>);</a:t>
            </a:r>
          </a:p>
          <a:p>
            <a:pPr eaLnBrk="1" hangingPunct="1">
              <a:buNone/>
            </a:pPr>
            <a:r>
              <a:rPr lang="en-US" sz="2000" dirty="0" smtClean="0">
                <a:solidFill>
                  <a:srgbClr val="000090"/>
                </a:solidFill>
                <a:latin typeface="Courier New" charset="0"/>
              </a:rPr>
              <a:t>    }</a:t>
            </a:r>
          </a:p>
          <a:p>
            <a:pPr eaLnBrk="1" hangingPunct="1">
              <a:buNone/>
            </a:pPr>
            <a:r>
              <a:rPr lang="en-US" sz="2000" dirty="0" smtClean="0">
                <a:solidFill>
                  <a:srgbClr val="000090"/>
                </a:solidFill>
                <a:latin typeface="Courier New" charset="0"/>
              </a:rPr>
              <a:t>    void </a:t>
            </a:r>
            <a:r>
              <a:rPr lang="en-US" sz="2000" dirty="0" err="1" smtClean="0">
                <a:solidFill>
                  <a:srgbClr val="000090"/>
                </a:solidFill>
                <a:latin typeface="Courier New" charset="0"/>
              </a:rPr>
              <a:t>removeOrder(Order</a:t>
            </a:r>
            <a:r>
              <a:rPr lang="en-US" sz="2000" dirty="0" smtClean="0">
                <a:solidFill>
                  <a:srgbClr val="000090"/>
                </a:solidFill>
                <a:latin typeface="Courier New" charset="0"/>
              </a:rPr>
              <a:t> </a:t>
            </a:r>
            <a:r>
              <a:rPr lang="en-US" sz="2000" dirty="0" err="1" smtClean="0">
                <a:solidFill>
                  <a:srgbClr val="000090"/>
                </a:solidFill>
                <a:latin typeface="Courier New" charset="0"/>
              </a:rPr>
              <a:t>arg</a:t>
            </a:r>
            <a:r>
              <a:rPr lang="en-US" sz="2000" dirty="0" smtClean="0">
                <a:solidFill>
                  <a:srgbClr val="000090"/>
                </a:solidFill>
                <a:latin typeface="Courier New" charset="0"/>
              </a:rPr>
              <a:t>) {</a:t>
            </a:r>
          </a:p>
          <a:p>
            <a:pPr eaLnBrk="1" hangingPunct="1">
              <a:buNone/>
            </a:pPr>
            <a:r>
              <a:rPr lang="en-US" sz="2000" dirty="0" smtClean="0">
                <a:solidFill>
                  <a:srgbClr val="000090"/>
                </a:solidFill>
                <a:latin typeface="Courier New" charset="0"/>
              </a:rPr>
              <a:t>        </a:t>
            </a:r>
            <a:r>
              <a:rPr lang="en-US" sz="2000" dirty="0" err="1" smtClean="0">
                <a:solidFill>
                  <a:srgbClr val="000090"/>
                </a:solidFill>
                <a:latin typeface="Courier New" charset="0"/>
              </a:rPr>
              <a:t>arg.removeCustomer(this</a:t>
            </a:r>
            <a:r>
              <a:rPr lang="en-US" sz="2000" dirty="0" smtClean="0">
                <a:solidFill>
                  <a:srgbClr val="000090"/>
                </a:solidFill>
                <a:latin typeface="Courier New" charset="0"/>
              </a:rPr>
              <a:t>);</a:t>
            </a:r>
          </a:p>
          <a:p>
            <a:pPr eaLnBrk="1" hangingPunct="1">
              <a:buNone/>
            </a:pPr>
            <a:r>
              <a:rPr lang="en-US" sz="2000" dirty="0" smtClean="0">
                <a:solidFill>
                  <a:srgbClr val="000090"/>
                </a:solidFill>
                <a:latin typeface="Courier New" charset="0"/>
              </a:rPr>
              <a:t>    }</a:t>
            </a:r>
          </a:p>
          <a:p>
            <a:pPr lvl="1" eaLnBrk="1" hangingPunct="1">
              <a:buNone/>
            </a:pPr>
            <a:endParaRPr lang="en-US" sz="2000" dirty="0" smtClean="0">
              <a:solidFill>
                <a:srgbClr val="000090"/>
              </a:solidFill>
              <a:latin typeface="Courier New" charset="0"/>
            </a:endParaRPr>
          </a:p>
          <a:p>
            <a:pPr eaLnBrk="1" hangingPunct="1">
              <a:buNone/>
            </a:pPr>
            <a:r>
              <a:rPr lang="en-US" sz="2800" dirty="0" smtClean="0"/>
              <a:t>	</a:t>
            </a:r>
          </a:p>
          <a:p>
            <a:pPr lvl="1" eaLnBrk="1" hangingPunct="1"/>
            <a:endParaRPr lang="en-US" sz="2400" dirty="0">
              <a:latin typeface="Courier New" charset="0"/>
            </a:endParaRPr>
          </a:p>
        </p:txBody>
      </p:sp>
      <p:sp>
        <p:nvSpPr>
          <p:cNvPr id="4" name="Left Arrow Callout 3"/>
          <p:cNvSpPr/>
          <p:nvPr/>
        </p:nvSpPr>
        <p:spPr bwMode="auto">
          <a:xfrm>
            <a:off x="6248400" y="1600200"/>
            <a:ext cx="2362200" cy="914400"/>
          </a:xfrm>
          <a:prstGeom prst="leftArrowCallout">
            <a:avLst>
              <a:gd name="adj1" fmla="val 25000"/>
              <a:gd name="adj2" fmla="val 25000"/>
              <a:gd name="adj3" fmla="val 25000"/>
              <a:gd name="adj4" fmla="val 87554"/>
            </a:avLst>
          </a:prstGeom>
          <a:solidFill>
            <a:srgbClr val="FFFF00"/>
          </a:solidFill>
          <a:ln w="9525" cap="flat" cmpd="sng" algn="ctr">
            <a:solidFill>
              <a:schemeClr val="tx1"/>
            </a:solidFill>
            <a:prstDash val="solid"/>
            <a:round/>
            <a:headEnd type="none" w="med" len="med"/>
            <a:tailEnd type="none" w="med" len="med"/>
          </a:ln>
          <a:effectLst/>
          <a:scene3d>
            <a:camera prst="orthographicFront"/>
            <a:lightRig rig="threePt" dir="t"/>
          </a:scene3d>
          <a:sp3d>
            <a:bevelT/>
          </a:sp3d>
        </p:spPr>
        <p:txBody>
          <a:bodyPr vert="horz" wrap="square" lIns="91440" tIns="45720" rIns="91440" bIns="45720" numCol="1" rtlCol="0" anchor="t" anchorCtr="0" compatLnSpc="1">
            <a:prstTxWarp prst="textNoShape">
              <a:avLst/>
            </a:prstTxWarp>
          </a:bodyPr>
          <a:lstStyle/>
          <a:p>
            <a:r>
              <a:rPr lang="en-US" b="1" dirty="0" smtClean="0">
                <a:latin typeface="+mj-lt"/>
              </a:rPr>
              <a:t>Reference Customer</a:t>
            </a:r>
            <a:endParaRPr lang="en-US" b="1" dirty="0">
              <a:latin typeface="+mj-lt"/>
            </a:endParaRPr>
          </a:p>
        </p:txBody>
      </p:sp>
      <p:sp>
        <p:nvSpPr>
          <p:cNvPr id="5" name="Left Arrow Callout 4"/>
          <p:cNvSpPr/>
          <p:nvPr/>
        </p:nvSpPr>
        <p:spPr bwMode="auto">
          <a:xfrm>
            <a:off x="6324600" y="4495800"/>
            <a:ext cx="2209800" cy="914400"/>
          </a:xfrm>
          <a:prstGeom prst="leftArrowCallout">
            <a:avLst>
              <a:gd name="adj1" fmla="val 25000"/>
              <a:gd name="adj2" fmla="val 25000"/>
              <a:gd name="adj3" fmla="val 25000"/>
              <a:gd name="adj4" fmla="val 87554"/>
            </a:avLst>
          </a:prstGeom>
          <a:solidFill>
            <a:srgbClr val="FFFF00"/>
          </a:solidFill>
          <a:ln w="9525" cap="flat" cmpd="sng" algn="ctr">
            <a:solidFill>
              <a:schemeClr val="tx1"/>
            </a:solidFill>
            <a:prstDash val="solid"/>
            <a:round/>
            <a:headEnd type="none" w="med" len="med"/>
            <a:tailEnd type="none" w="med" len="med"/>
          </a:ln>
          <a:effectLst/>
          <a:scene3d>
            <a:camera prst="orthographicFront"/>
            <a:lightRig rig="threePt" dir="t"/>
          </a:scene3d>
          <a:sp3d>
            <a:bevelT/>
          </a:sp3d>
        </p:spPr>
        <p:txBody>
          <a:bodyPr vert="horz" wrap="square" lIns="91440" tIns="45720" rIns="91440" bIns="45720" numCol="1" rtlCol="0" anchor="t" anchorCtr="0" compatLnSpc="1">
            <a:prstTxWarp prst="textNoShape">
              <a:avLst/>
            </a:prstTxWarp>
          </a:bodyPr>
          <a:lstStyle/>
          <a:p>
            <a:r>
              <a:rPr lang="en-US" b="1" dirty="0" smtClean="0">
                <a:latin typeface="+mj-lt"/>
              </a:rPr>
              <a:t>Reference Order</a:t>
            </a:r>
            <a:endParaRPr lang="en-US" b="1" dirty="0">
              <a:latin typeface="+mj-lt"/>
            </a:endParaRPr>
          </a:p>
        </p:txBody>
      </p:sp>
      <p:sp>
        <p:nvSpPr>
          <p:cNvPr id="7" name="TextBox 6"/>
          <p:cNvSpPr txBox="1"/>
          <p:nvPr/>
        </p:nvSpPr>
        <p:spPr>
          <a:xfrm>
            <a:off x="76200" y="6324600"/>
            <a:ext cx="2345514" cy="461665"/>
          </a:xfrm>
          <a:prstGeom prst="rect">
            <a:avLst/>
          </a:prstGeom>
          <a:noFill/>
        </p:spPr>
        <p:txBody>
          <a:bodyPr wrap="none" rtlCol="0">
            <a:spAutoFit/>
          </a:bodyPr>
          <a:lstStyle/>
          <a:p>
            <a:r>
              <a:rPr lang="en-US" dirty="0" smtClean="0">
                <a:solidFill>
                  <a:srgbClr val="C00000"/>
                </a:solidFill>
              </a:rPr>
              <a:t>Change </a:t>
            </a:r>
            <a:r>
              <a:rPr lang="en-US" dirty="0" err="1" smtClean="0">
                <a:solidFill>
                  <a:srgbClr val="C00000"/>
                </a:solidFill>
              </a:rPr>
              <a:t>Uni</a:t>
            </a:r>
            <a:r>
              <a:rPr lang="en-US" dirty="0" smtClean="0">
                <a:solidFill>
                  <a:srgbClr val="C00000"/>
                </a:solidFill>
              </a:rPr>
              <a:t> to Bi</a:t>
            </a:r>
            <a:endParaRPr lang="en-US" dirty="0">
              <a:solidFill>
                <a:srgbClr val="C00000"/>
              </a:solidFill>
            </a:endParaRPr>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 y="0"/>
            <a:ext cx="8991600" cy="533400"/>
          </a:xfrm>
        </p:spPr>
        <p:txBody>
          <a:bodyPr>
            <a:normAutofit fontScale="90000"/>
          </a:bodyPr>
          <a:lstStyle/>
          <a:p>
            <a:pPr algn="ctr"/>
            <a:r>
              <a:rPr lang="en-US" dirty="0" smtClean="0"/>
              <a:t>Self Encapsulate Field</a:t>
            </a:r>
            <a:endParaRPr lang="en-US" dirty="0"/>
          </a:p>
        </p:txBody>
      </p:sp>
      <p:sp>
        <p:nvSpPr>
          <p:cNvPr id="3" name="Content Placeholder 2"/>
          <p:cNvSpPr>
            <a:spLocks noGrp="1"/>
          </p:cNvSpPr>
          <p:nvPr>
            <p:ph idx="1"/>
          </p:nvPr>
        </p:nvSpPr>
        <p:spPr>
          <a:xfrm>
            <a:off x="0" y="533400"/>
            <a:ext cx="9067800" cy="5867400"/>
          </a:xfrm>
        </p:spPr>
        <p:txBody>
          <a:bodyPr/>
          <a:lstStyle/>
          <a:p>
            <a:r>
              <a:rPr lang="en-US" dirty="0" smtClean="0">
                <a:solidFill>
                  <a:srgbClr val="FF0000"/>
                </a:solidFill>
              </a:rPr>
              <a:t>Situation:</a:t>
            </a:r>
            <a:r>
              <a:rPr lang="en-US" dirty="0" smtClean="0"/>
              <a:t> You are accessing a field directly, but the coupling to the field is becoming awkward </a:t>
            </a:r>
            <a:br>
              <a:rPr lang="en-US" dirty="0" smtClean="0"/>
            </a:br>
            <a:endParaRPr lang="en-US" dirty="0" smtClean="0"/>
          </a:p>
          <a:p>
            <a:r>
              <a:rPr lang="en-US" dirty="0" smtClean="0">
                <a:solidFill>
                  <a:srgbClr val="008000"/>
                </a:solidFill>
              </a:rPr>
              <a:t>Solution:</a:t>
            </a:r>
            <a:r>
              <a:rPr lang="en-US" dirty="0" smtClean="0"/>
              <a:t> Create getting and setting methods for the field and use only those to access the field</a:t>
            </a:r>
          </a:p>
        </p:txBody>
      </p:sp>
      <p:sp>
        <p:nvSpPr>
          <p:cNvPr id="5" name="TextBox 4"/>
          <p:cNvSpPr txBox="1"/>
          <p:nvPr/>
        </p:nvSpPr>
        <p:spPr>
          <a:xfrm>
            <a:off x="1100825" y="3124200"/>
            <a:ext cx="6976375" cy="1087477"/>
          </a:xfrm>
          <a:prstGeom prst="rect">
            <a:avLst/>
          </a:prstGeom>
          <a:solidFill>
            <a:srgbClr val="000090"/>
          </a:solidFill>
          <a:scene3d>
            <a:camera prst="orthographicFront"/>
            <a:lightRig rig="threePt" dir="t"/>
          </a:scene3d>
          <a:sp3d>
            <a:bevelT/>
          </a:sp3d>
        </p:spPr>
        <p:style>
          <a:lnRef idx="2">
            <a:schemeClr val="accent4">
              <a:shade val="50000"/>
            </a:schemeClr>
          </a:lnRef>
          <a:fillRef idx="1">
            <a:schemeClr val="accent4"/>
          </a:fillRef>
          <a:effectRef idx="0">
            <a:schemeClr val="accent4"/>
          </a:effectRef>
          <a:fontRef idx="minor">
            <a:schemeClr val="lt1"/>
          </a:fontRef>
        </p:style>
        <p:txBody>
          <a:bodyPr wrap="square" rtlCol="0">
            <a:spAutoFit/>
          </a:bodyPr>
          <a:lstStyle/>
          <a:p>
            <a:pPr>
              <a:lnSpc>
                <a:spcPct val="80000"/>
              </a:lnSpc>
              <a:buNone/>
            </a:pPr>
            <a:r>
              <a:rPr lang="en-US" sz="2000" b="1" dirty="0" smtClean="0">
                <a:latin typeface="Courier New" charset="0"/>
              </a:rPr>
              <a:t>private </a:t>
            </a:r>
            <a:r>
              <a:rPr lang="en-US" sz="2000" b="1" dirty="0" err="1" smtClean="0">
                <a:latin typeface="Courier New" charset="0"/>
              </a:rPr>
              <a:t>int</a:t>
            </a:r>
            <a:r>
              <a:rPr lang="en-US" sz="2000" b="1" dirty="0" smtClean="0">
                <a:latin typeface="Courier New" charset="0"/>
              </a:rPr>
              <a:t> </a:t>
            </a:r>
            <a:r>
              <a:rPr lang="en-US" sz="2000" b="1" dirty="0" smtClean="0">
                <a:solidFill>
                  <a:srgbClr val="FFFF00"/>
                </a:solidFill>
                <a:latin typeface="Courier New" charset="0"/>
              </a:rPr>
              <a:t>_low, _high</a:t>
            </a:r>
            <a:r>
              <a:rPr lang="en-US" sz="2000" b="1" dirty="0" smtClean="0">
                <a:latin typeface="Courier New" charset="0"/>
              </a:rPr>
              <a:t>;</a:t>
            </a:r>
          </a:p>
          <a:p>
            <a:pPr>
              <a:lnSpc>
                <a:spcPct val="80000"/>
              </a:lnSpc>
              <a:buNone/>
            </a:pPr>
            <a:r>
              <a:rPr lang="en-US" sz="2000" b="1" dirty="0" err="1" smtClean="0">
                <a:latin typeface="Courier New" charset="0"/>
              </a:rPr>
              <a:t>boolean</a:t>
            </a:r>
            <a:r>
              <a:rPr lang="en-US" sz="2000" b="1" dirty="0" smtClean="0">
                <a:latin typeface="Courier New" charset="0"/>
              </a:rPr>
              <a:t> includes (</a:t>
            </a:r>
            <a:r>
              <a:rPr lang="en-US" sz="2000" b="1" dirty="0" err="1" smtClean="0">
                <a:latin typeface="Courier New" charset="0"/>
              </a:rPr>
              <a:t>int</a:t>
            </a:r>
            <a:r>
              <a:rPr lang="en-US" sz="2000" b="1" dirty="0" smtClean="0">
                <a:latin typeface="Courier New" charset="0"/>
              </a:rPr>
              <a:t> </a:t>
            </a:r>
            <a:r>
              <a:rPr lang="en-US" sz="2000" b="1" dirty="0" err="1" smtClean="0">
                <a:latin typeface="Courier New" charset="0"/>
              </a:rPr>
              <a:t>arg</a:t>
            </a:r>
            <a:r>
              <a:rPr lang="en-US" sz="2000" b="1" dirty="0" smtClean="0">
                <a:latin typeface="Courier New" charset="0"/>
              </a:rPr>
              <a:t>) {</a:t>
            </a:r>
          </a:p>
          <a:p>
            <a:pPr>
              <a:lnSpc>
                <a:spcPct val="80000"/>
              </a:lnSpc>
              <a:buNone/>
            </a:pPr>
            <a:r>
              <a:rPr lang="en-US" sz="2000" b="1" dirty="0" smtClean="0">
                <a:latin typeface="Courier New" charset="0"/>
              </a:rPr>
              <a:t>	return </a:t>
            </a:r>
            <a:r>
              <a:rPr lang="en-US" sz="2000" b="1" dirty="0" err="1" smtClean="0">
                <a:latin typeface="Courier New" charset="0"/>
              </a:rPr>
              <a:t>arg</a:t>
            </a:r>
            <a:r>
              <a:rPr lang="en-US" sz="2000" b="1" dirty="0" smtClean="0">
                <a:latin typeface="Courier New" charset="0"/>
              </a:rPr>
              <a:t> &gt;= </a:t>
            </a:r>
            <a:r>
              <a:rPr lang="en-US" sz="2000" b="1" dirty="0" smtClean="0">
                <a:solidFill>
                  <a:srgbClr val="FFFF00"/>
                </a:solidFill>
                <a:latin typeface="Courier New" charset="0"/>
              </a:rPr>
              <a:t>_low</a:t>
            </a:r>
            <a:r>
              <a:rPr lang="en-US" sz="2000" b="1" dirty="0" smtClean="0">
                <a:latin typeface="Courier New" charset="0"/>
              </a:rPr>
              <a:t> &amp;&amp; </a:t>
            </a:r>
            <a:r>
              <a:rPr lang="en-US" sz="2000" b="1" dirty="0" err="1" smtClean="0">
                <a:latin typeface="Courier New" charset="0"/>
              </a:rPr>
              <a:t>arg</a:t>
            </a:r>
            <a:r>
              <a:rPr lang="en-US" sz="2000" b="1" dirty="0" smtClean="0">
                <a:latin typeface="Courier New" charset="0"/>
              </a:rPr>
              <a:t> &lt;= </a:t>
            </a:r>
            <a:r>
              <a:rPr lang="en-US" sz="2000" b="1" dirty="0" smtClean="0">
                <a:solidFill>
                  <a:srgbClr val="FFFF00"/>
                </a:solidFill>
                <a:latin typeface="Courier New" charset="0"/>
              </a:rPr>
              <a:t>_high</a:t>
            </a:r>
            <a:r>
              <a:rPr lang="en-US" sz="2000" b="1" dirty="0" smtClean="0">
                <a:latin typeface="Courier New" charset="0"/>
              </a:rPr>
              <a:t>;</a:t>
            </a:r>
          </a:p>
          <a:p>
            <a:pPr>
              <a:lnSpc>
                <a:spcPct val="80000"/>
              </a:lnSpc>
              <a:buNone/>
            </a:pPr>
            <a:r>
              <a:rPr lang="en-US" sz="2000" b="1" dirty="0" smtClean="0">
                <a:latin typeface="Courier New" charset="0"/>
              </a:rPr>
              <a:t>}</a:t>
            </a:r>
          </a:p>
        </p:txBody>
      </p:sp>
      <p:grpSp>
        <p:nvGrpSpPr>
          <p:cNvPr id="9" name="Group 8"/>
          <p:cNvGrpSpPr/>
          <p:nvPr/>
        </p:nvGrpSpPr>
        <p:grpSpPr>
          <a:xfrm>
            <a:off x="283712" y="4267200"/>
            <a:ext cx="8610600" cy="2069307"/>
            <a:chOff x="228600" y="4349115"/>
            <a:chExt cx="8610600" cy="2069307"/>
          </a:xfrm>
        </p:grpSpPr>
        <p:sp>
          <p:nvSpPr>
            <p:cNvPr id="6" name="TextBox 5"/>
            <p:cNvSpPr txBox="1"/>
            <p:nvPr/>
          </p:nvSpPr>
          <p:spPr>
            <a:xfrm>
              <a:off x="228600" y="4838502"/>
              <a:ext cx="8610600" cy="1579920"/>
            </a:xfrm>
            <a:prstGeom prst="rect">
              <a:avLst/>
            </a:prstGeom>
            <a:solidFill>
              <a:srgbClr val="333333"/>
            </a:solidFill>
            <a:scene3d>
              <a:camera prst="orthographicFront"/>
              <a:lightRig rig="threePt" dir="t"/>
            </a:scene3d>
            <a:sp3d>
              <a:bevelT/>
            </a:sp3d>
          </p:spPr>
          <p:style>
            <a:lnRef idx="2">
              <a:schemeClr val="accent4">
                <a:shade val="50000"/>
              </a:schemeClr>
            </a:lnRef>
            <a:fillRef idx="1">
              <a:schemeClr val="accent4"/>
            </a:fillRef>
            <a:effectRef idx="0">
              <a:schemeClr val="accent4"/>
            </a:effectRef>
            <a:fontRef idx="minor">
              <a:schemeClr val="lt1"/>
            </a:fontRef>
          </p:style>
          <p:txBody>
            <a:bodyPr wrap="square" rtlCol="0">
              <a:spAutoFit/>
            </a:bodyPr>
            <a:lstStyle/>
            <a:p>
              <a:pPr>
                <a:lnSpc>
                  <a:spcPct val="80000"/>
                </a:lnSpc>
                <a:buNone/>
              </a:pPr>
              <a:r>
                <a:rPr lang="en-US" sz="2000" b="1" dirty="0" smtClean="0">
                  <a:latin typeface="Courier New" charset="0"/>
                </a:rPr>
                <a:t>private </a:t>
              </a:r>
              <a:r>
                <a:rPr lang="en-US" sz="2000" b="1" dirty="0" err="1" smtClean="0">
                  <a:latin typeface="Courier New" charset="0"/>
                </a:rPr>
                <a:t>int</a:t>
              </a:r>
              <a:r>
                <a:rPr lang="en-US" sz="2000" b="1" dirty="0" smtClean="0">
                  <a:latin typeface="Courier New" charset="0"/>
                </a:rPr>
                <a:t> _low, _high;</a:t>
              </a:r>
            </a:p>
            <a:p>
              <a:pPr>
                <a:lnSpc>
                  <a:spcPct val="80000"/>
                </a:lnSpc>
                <a:buNone/>
              </a:pPr>
              <a:r>
                <a:rPr lang="en-US" sz="2000" b="1" dirty="0" err="1" smtClean="0">
                  <a:latin typeface="Courier New" charset="0"/>
                </a:rPr>
                <a:t>boolean</a:t>
              </a:r>
              <a:r>
                <a:rPr lang="en-US" sz="2000" b="1" dirty="0" smtClean="0">
                  <a:latin typeface="Courier New" charset="0"/>
                </a:rPr>
                <a:t> includes (</a:t>
              </a:r>
              <a:r>
                <a:rPr lang="en-US" sz="2000" b="1" dirty="0" err="1" smtClean="0">
                  <a:latin typeface="Courier New" charset="0"/>
                </a:rPr>
                <a:t>int</a:t>
              </a:r>
              <a:r>
                <a:rPr lang="en-US" sz="2000" b="1" dirty="0" smtClean="0">
                  <a:latin typeface="Courier New" charset="0"/>
                </a:rPr>
                <a:t> </a:t>
              </a:r>
              <a:r>
                <a:rPr lang="en-US" sz="2000" b="1" dirty="0" err="1" smtClean="0">
                  <a:latin typeface="Courier New" charset="0"/>
                </a:rPr>
                <a:t>arg</a:t>
              </a:r>
              <a:r>
                <a:rPr lang="en-US" sz="2000" b="1" dirty="0" smtClean="0">
                  <a:latin typeface="Courier New" charset="0"/>
                </a:rPr>
                <a:t>) {</a:t>
              </a:r>
            </a:p>
            <a:p>
              <a:pPr>
                <a:lnSpc>
                  <a:spcPct val="80000"/>
                </a:lnSpc>
                <a:buNone/>
              </a:pPr>
              <a:r>
                <a:rPr lang="en-US" sz="2000" b="1" dirty="0" smtClean="0">
                  <a:latin typeface="Courier New" charset="0"/>
                </a:rPr>
                <a:t>	return </a:t>
              </a:r>
              <a:r>
                <a:rPr lang="en-US" sz="2000" b="1" dirty="0" err="1" smtClean="0">
                  <a:latin typeface="Courier New" charset="0"/>
                </a:rPr>
                <a:t>arg</a:t>
              </a:r>
              <a:r>
                <a:rPr lang="en-US" sz="2000" b="1" dirty="0" smtClean="0">
                  <a:latin typeface="Courier New" charset="0"/>
                </a:rPr>
                <a:t> &gt;= </a:t>
              </a:r>
              <a:r>
                <a:rPr lang="en-US" sz="2000" b="1" dirty="0" err="1" smtClean="0">
                  <a:solidFill>
                    <a:srgbClr val="FFFF00"/>
                  </a:solidFill>
                  <a:latin typeface="Courier New" charset="0"/>
                </a:rPr>
                <a:t>getLow</a:t>
              </a:r>
              <a:r>
                <a:rPr lang="en-US" sz="2000" b="1" dirty="0" smtClean="0">
                  <a:solidFill>
                    <a:srgbClr val="FFFF00"/>
                  </a:solidFill>
                  <a:latin typeface="Courier New" charset="0"/>
                </a:rPr>
                <a:t>()</a:t>
              </a:r>
              <a:r>
                <a:rPr lang="en-US" sz="2000" b="1" dirty="0" smtClean="0">
                  <a:latin typeface="Courier New" charset="0"/>
                </a:rPr>
                <a:t> &amp;&amp; </a:t>
              </a:r>
              <a:r>
                <a:rPr lang="en-US" sz="2000" b="1" dirty="0" err="1" smtClean="0">
                  <a:latin typeface="Courier New" charset="0"/>
                </a:rPr>
                <a:t>arg</a:t>
              </a:r>
              <a:r>
                <a:rPr lang="en-US" sz="2000" b="1" dirty="0" smtClean="0">
                  <a:latin typeface="Courier New" charset="0"/>
                </a:rPr>
                <a:t> &lt;= </a:t>
              </a:r>
              <a:r>
                <a:rPr lang="en-US" sz="2000" b="1" dirty="0" err="1" smtClean="0">
                  <a:solidFill>
                    <a:srgbClr val="FFFF00"/>
                  </a:solidFill>
                  <a:latin typeface="Courier New" charset="0"/>
                </a:rPr>
                <a:t>getHigh</a:t>
              </a:r>
              <a:r>
                <a:rPr lang="en-US" sz="2000" b="1" dirty="0" smtClean="0">
                  <a:solidFill>
                    <a:srgbClr val="FFFF00"/>
                  </a:solidFill>
                  <a:latin typeface="Courier New" charset="0"/>
                </a:rPr>
                <a:t>()</a:t>
              </a:r>
              <a:r>
                <a:rPr lang="en-US" sz="2000" b="1" dirty="0" smtClean="0">
                  <a:latin typeface="Courier New" charset="0"/>
                </a:rPr>
                <a:t>;</a:t>
              </a:r>
            </a:p>
            <a:p>
              <a:pPr>
                <a:lnSpc>
                  <a:spcPct val="80000"/>
                </a:lnSpc>
                <a:buNone/>
              </a:pPr>
              <a:r>
                <a:rPr lang="en-US" sz="2000" b="1" dirty="0" smtClean="0">
                  <a:latin typeface="Courier New" charset="0"/>
                </a:rPr>
                <a:t>}</a:t>
              </a:r>
            </a:p>
            <a:p>
              <a:pPr>
                <a:lnSpc>
                  <a:spcPct val="80000"/>
                </a:lnSpc>
                <a:buNone/>
              </a:pPr>
              <a:r>
                <a:rPr lang="en-US" sz="2000" b="1" dirty="0" err="1" smtClean="0">
                  <a:latin typeface="Courier New" charset="0"/>
                </a:rPr>
                <a:t>int</a:t>
              </a:r>
              <a:r>
                <a:rPr lang="en-US" sz="2000" b="1" dirty="0" smtClean="0">
                  <a:latin typeface="Courier New" charset="0"/>
                </a:rPr>
                <a:t> </a:t>
              </a:r>
              <a:r>
                <a:rPr lang="en-US" sz="2000" b="1" dirty="0" err="1" smtClean="0">
                  <a:latin typeface="Courier New" charset="0"/>
                </a:rPr>
                <a:t>getLow</a:t>
              </a:r>
              <a:r>
                <a:rPr lang="en-US" sz="2000" b="1" dirty="0" smtClean="0">
                  <a:latin typeface="Courier New" charset="0"/>
                </a:rPr>
                <a:t>() {return _low;}</a:t>
              </a:r>
            </a:p>
            <a:p>
              <a:pPr>
                <a:lnSpc>
                  <a:spcPct val="80000"/>
                </a:lnSpc>
                <a:buNone/>
              </a:pPr>
              <a:r>
                <a:rPr lang="en-US" sz="2000" b="1" dirty="0" err="1" smtClean="0">
                  <a:latin typeface="Courier New" charset="0"/>
                </a:rPr>
                <a:t>int</a:t>
              </a:r>
              <a:r>
                <a:rPr lang="en-US" sz="2000" b="1" dirty="0" smtClean="0">
                  <a:latin typeface="Courier New" charset="0"/>
                </a:rPr>
                <a:t> </a:t>
              </a:r>
              <a:r>
                <a:rPr lang="en-US" sz="2000" b="1" dirty="0" err="1" smtClean="0">
                  <a:latin typeface="Courier New" charset="0"/>
                </a:rPr>
                <a:t>getHigh</a:t>
              </a:r>
              <a:r>
                <a:rPr lang="en-US" sz="2000" b="1" dirty="0" smtClean="0">
                  <a:latin typeface="Courier New" charset="0"/>
                </a:rPr>
                <a:t>() {return _high;}</a:t>
              </a:r>
            </a:p>
          </p:txBody>
        </p:sp>
        <p:sp>
          <p:nvSpPr>
            <p:cNvPr id="7" name="Down Arrow 6"/>
            <p:cNvSpPr/>
            <p:nvPr/>
          </p:nvSpPr>
          <p:spPr bwMode="auto">
            <a:xfrm>
              <a:off x="4191000" y="4349115"/>
              <a:ext cx="762000" cy="381000"/>
            </a:xfrm>
            <a:prstGeom prst="downArrow">
              <a:avLst/>
            </a:prstGeom>
            <a:solidFill>
              <a:srgbClr val="333333"/>
            </a:solidFill>
            <a:ln w="9525" cap="flat" cmpd="sng" algn="ctr">
              <a:solidFill>
                <a:schemeClr val="tx1"/>
              </a:solidFill>
              <a:prstDash val="solid"/>
              <a:round/>
              <a:headEnd type="none" w="med" len="med"/>
              <a:tailEnd type="none" w="med" len="med"/>
            </a:ln>
            <a:effectLst/>
            <a:scene3d>
              <a:camera prst="orthographicFront"/>
              <a:lightRig rig="threePt" dir="t"/>
            </a:scene3d>
            <a:sp3d>
              <a:bevelT/>
            </a:sp3d>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a:ln>
                  <a:noFill/>
                </a:ln>
                <a:solidFill>
                  <a:schemeClr val="tx1"/>
                </a:solidFill>
                <a:effectLst/>
                <a:latin typeface="Times New Roman" charset="0"/>
              </a:endParaRPr>
            </a:p>
          </p:txBody>
        </p:sp>
      </p:grpSp>
      <p:sp>
        <p:nvSpPr>
          <p:cNvPr id="8" name="TextBox 7"/>
          <p:cNvSpPr txBox="1"/>
          <p:nvPr/>
        </p:nvSpPr>
        <p:spPr>
          <a:xfrm>
            <a:off x="76200" y="6324600"/>
            <a:ext cx="2975495" cy="461665"/>
          </a:xfrm>
          <a:prstGeom prst="rect">
            <a:avLst/>
          </a:prstGeom>
          <a:noFill/>
        </p:spPr>
        <p:txBody>
          <a:bodyPr wrap="none" rtlCol="0">
            <a:spAutoFit/>
          </a:bodyPr>
          <a:lstStyle/>
          <a:p>
            <a:r>
              <a:rPr lang="en-US" dirty="0" smtClean="0">
                <a:solidFill>
                  <a:srgbClr val="C00000"/>
                </a:solidFill>
              </a:rPr>
              <a:t>Self-Encapsulate Field</a:t>
            </a:r>
            <a:endParaRPr lang="en-US" dirty="0">
              <a:solidFill>
                <a:srgbClr val="C00000"/>
              </a:solidFill>
            </a:endParaRPr>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0"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animEffect transition="in" filter="fade">
                                      <p:cBhvr>
                                        <p:cTn id="11" dur="1000"/>
                                        <p:tgtEl>
                                          <p:spTgt spid="5"/>
                                        </p:tgtEl>
                                      </p:cBhvr>
                                    </p:animEffect>
                                  </p:childTnLst>
                                </p:cTn>
                              </p:par>
                            </p:childTnLst>
                          </p:cTn>
                        </p:par>
                      </p:childTnLst>
                    </p:cTn>
                  </p:par>
                  <p:par>
                    <p:cTn id="12" fill="hold">
                      <p:stCondLst>
                        <p:cond delay="indefinite"/>
                      </p:stCondLst>
                      <p:childTnLst>
                        <p:par>
                          <p:cTn id="13" fill="hold">
                            <p:stCondLst>
                              <p:cond delay="0"/>
                            </p:stCondLst>
                            <p:childTnLst>
                              <p:par>
                                <p:cTn id="14" presetID="10" presetClass="entr" presetSubtype="0" fill="hold" nodeType="clickEffect">
                                  <p:stCondLst>
                                    <p:cond delay="0"/>
                                  </p:stCondLst>
                                  <p:childTnLst>
                                    <p:set>
                                      <p:cBhvr>
                                        <p:cTn id="15" dur="1" fill="hold">
                                          <p:stCondLst>
                                            <p:cond delay="0"/>
                                          </p:stCondLst>
                                        </p:cTn>
                                        <p:tgtEl>
                                          <p:spTgt spid="9"/>
                                        </p:tgtEl>
                                        <p:attrNameLst>
                                          <p:attrName>style.visibility</p:attrName>
                                        </p:attrNameLst>
                                      </p:cBhvr>
                                      <p:to>
                                        <p:strVal val="visible"/>
                                      </p:to>
                                    </p:set>
                                    <p:animEffect transition="in" filter="fade">
                                      <p:cBhvr>
                                        <p:cTn id="16" dur="10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5"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 y="0"/>
            <a:ext cx="8991600" cy="533400"/>
          </a:xfrm>
        </p:spPr>
        <p:txBody>
          <a:bodyPr>
            <a:normAutofit fontScale="90000"/>
          </a:bodyPr>
          <a:lstStyle/>
          <a:p>
            <a:pPr algn="ctr"/>
            <a:r>
              <a:rPr lang="en-US" dirty="0" smtClean="0"/>
              <a:t>Encapsulate Field</a:t>
            </a:r>
            <a:endParaRPr lang="en-US" dirty="0"/>
          </a:p>
        </p:txBody>
      </p:sp>
      <p:sp>
        <p:nvSpPr>
          <p:cNvPr id="3" name="Content Placeholder 2"/>
          <p:cNvSpPr>
            <a:spLocks noGrp="1"/>
          </p:cNvSpPr>
          <p:nvPr>
            <p:ph idx="1"/>
          </p:nvPr>
        </p:nvSpPr>
        <p:spPr>
          <a:xfrm>
            <a:off x="381000" y="990600"/>
            <a:ext cx="8686800" cy="5410200"/>
          </a:xfrm>
        </p:spPr>
        <p:txBody>
          <a:bodyPr/>
          <a:lstStyle/>
          <a:p>
            <a:r>
              <a:rPr lang="en-US" dirty="0" smtClean="0">
                <a:solidFill>
                  <a:srgbClr val="FF0000"/>
                </a:solidFill>
              </a:rPr>
              <a:t>Situation:</a:t>
            </a:r>
            <a:r>
              <a:rPr lang="en-US" dirty="0" smtClean="0"/>
              <a:t> There is a public field.</a:t>
            </a:r>
            <a:br>
              <a:rPr lang="en-US" dirty="0" smtClean="0"/>
            </a:br>
            <a:endParaRPr lang="en-US" dirty="0" smtClean="0"/>
          </a:p>
          <a:p>
            <a:r>
              <a:rPr lang="en-US" dirty="0" smtClean="0">
                <a:solidFill>
                  <a:srgbClr val="008000"/>
                </a:solidFill>
              </a:rPr>
              <a:t>Solution:</a:t>
            </a:r>
            <a:r>
              <a:rPr lang="en-US" dirty="0" smtClean="0"/>
              <a:t> Make it private and provide </a:t>
            </a:r>
            <a:r>
              <a:rPr lang="en-US" dirty="0" err="1" smtClean="0"/>
              <a:t>accessors</a:t>
            </a:r>
            <a:r>
              <a:rPr lang="en-US" dirty="0" smtClean="0"/>
              <a:t>.</a:t>
            </a:r>
          </a:p>
        </p:txBody>
      </p:sp>
      <p:sp>
        <p:nvSpPr>
          <p:cNvPr id="5" name="TextBox 4"/>
          <p:cNvSpPr txBox="1"/>
          <p:nvPr/>
        </p:nvSpPr>
        <p:spPr>
          <a:xfrm>
            <a:off x="872225" y="3291165"/>
            <a:ext cx="7281175" cy="595035"/>
          </a:xfrm>
          <a:prstGeom prst="rect">
            <a:avLst/>
          </a:prstGeom>
          <a:solidFill>
            <a:srgbClr val="000090"/>
          </a:solidFill>
          <a:scene3d>
            <a:camera prst="orthographicFront"/>
            <a:lightRig rig="threePt" dir="t"/>
          </a:scene3d>
          <a:sp3d>
            <a:bevelT/>
          </a:sp3d>
        </p:spPr>
        <p:style>
          <a:lnRef idx="2">
            <a:schemeClr val="accent4">
              <a:shade val="50000"/>
            </a:schemeClr>
          </a:lnRef>
          <a:fillRef idx="1">
            <a:schemeClr val="accent4"/>
          </a:fillRef>
          <a:effectRef idx="0">
            <a:schemeClr val="accent4"/>
          </a:effectRef>
          <a:fontRef idx="minor">
            <a:schemeClr val="lt1"/>
          </a:fontRef>
        </p:style>
        <p:txBody>
          <a:bodyPr wrap="square" rtlCol="0">
            <a:spAutoFit/>
          </a:bodyPr>
          <a:lstStyle/>
          <a:p>
            <a:pPr>
              <a:lnSpc>
                <a:spcPct val="80000"/>
              </a:lnSpc>
              <a:buNone/>
            </a:pPr>
            <a:r>
              <a:rPr lang="en-US" sz="2000" b="1" dirty="0" smtClean="0">
                <a:solidFill>
                  <a:srgbClr val="FFFF00"/>
                </a:solidFill>
                <a:latin typeface="Courier New" charset="0"/>
              </a:rPr>
              <a:t>public </a:t>
            </a:r>
            <a:r>
              <a:rPr lang="en-US" sz="2000" b="1" dirty="0" smtClean="0">
                <a:latin typeface="Courier New" charset="0"/>
              </a:rPr>
              <a:t>string _name;</a:t>
            </a:r>
          </a:p>
          <a:p>
            <a:pPr>
              <a:lnSpc>
                <a:spcPct val="80000"/>
              </a:lnSpc>
              <a:buNone/>
            </a:pPr>
            <a:endParaRPr lang="en-US" sz="2000" b="1" dirty="0" smtClean="0">
              <a:latin typeface="Courier New" charset="0"/>
            </a:endParaRPr>
          </a:p>
        </p:txBody>
      </p:sp>
      <p:grpSp>
        <p:nvGrpSpPr>
          <p:cNvPr id="8" name="Group 8"/>
          <p:cNvGrpSpPr/>
          <p:nvPr/>
        </p:nvGrpSpPr>
        <p:grpSpPr>
          <a:xfrm>
            <a:off x="914400" y="3968115"/>
            <a:ext cx="7239000" cy="1823085"/>
            <a:chOff x="228600" y="4349115"/>
            <a:chExt cx="8610600" cy="1823085"/>
          </a:xfrm>
        </p:grpSpPr>
        <p:sp>
          <p:nvSpPr>
            <p:cNvPr id="6" name="TextBox 5"/>
            <p:cNvSpPr txBox="1"/>
            <p:nvPr/>
          </p:nvSpPr>
          <p:spPr>
            <a:xfrm>
              <a:off x="228600" y="4838502"/>
              <a:ext cx="8610600" cy="1333698"/>
            </a:xfrm>
            <a:prstGeom prst="rect">
              <a:avLst/>
            </a:prstGeom>
            <a:solidFill>
              <a:srgbClr val="333333"/>
            </a:solidFill>
            <a:scene3d>
              <a:camera prst="orthographicFront"/>
              <a:lightRig rig="threePt" dir="t"/>
            </a:scene3d>
            <a:sp3d>
              <a:bevelT/>
            </a:sp3d>
          </p:spPr>
          <p:style>
            <a:lnRef idx="2">
              <a:schemeClr val="accent4">
                <a:shade val="50000"/>
              </a:schemeClr>
            </a:lnRef>
            <a:fillRef idx="1">
              <a:schemeClr val="accent4"/>
            </a:fillRef>
            <a:effectRef idx="0">
              <a:schemeClr val="accent4"/>
            </a:effectRef>
            <a:fontRef idx="minor">
              <a:schemeClr val="lt1"/>
            </a:fontRef>
          </p:style>
          <p:txBody>
            <a:bodyPr wrap="square" rtlCol="0">
              <a:spAutoFit/>
            </a:bodyPr>
            <a:lstStyle/>
            <a:p>
              <a:pPr>
                <a:lnSpc>
                  <a:spcPct val="80000"/>
                </a:lnSpc>
                <a:buNone/>
              </a:pPr>
              <a:r>
                <a:rPr lang="en-US" sz="2000" b="1" dirty="0" smtClean="0">
                  <a:solidFill>
                    <a:srgbClr val="FFFF00"/>
                  </a:solidFill>
                  <a:latin typeface="Courier New" charset="0"/>
                </a:rPr>
                <a:t>private </a:t>
              </a:r>
              <a:r>
                <a:rPr lang="en-US" sz="2000" b="1" dirty="0" smtClean="0">
                  <a:latin typeface="Courier New" charset="0"/>
                </a:rPr>
                <a:t>String _name;</a:t>
              </a:r>
            </a:p>
            <a:p>
              <a:pPr>
                <a:lnSpc>
                  <a:spcPct val="80000"/>
                </a:lnSpc>
                <a:buNone/>
              </a:pPr>
              <a:endParaRPr lang="en-US" sz="2000" b="1" dirty="0" smtClean="0">
                <a:latin typeface="Courier New" charset="0"/>
              </a:endParaRPr>
            </a:p>
            <a:p>
              <a:pPr>
                <a:lnSpc>
                  <a:spcPct val="80000"/>
                </a:lnSpc>
                <a:buNone/>
              </a:pPr>
              <a:r>
                <a:rPr lang="en-US" sz="2000" b="1" dirty="0" smtClean="0">
                  <a:latin typeface="Courier New" charset="0"/>
                </a:rPr>
                <a:t>public String </a:t>
              </a:r>
              <a:r>
                <a:rPr lang="en-US" sz="2000" b="1" dirty="0" err="1" smtClean="0">
                  <a:solidFill>
                    <a:srgbClr val="FFFF00"/>
                  </a:solidFill>
                  <a:latin typeface="Courier New" charset="0"/>
                </a:rPr>
                <a:t>getName</a:t>
              </a:r>
              <a:r>
                <a:rPr lang="en-US" sz="2000" b="1" dirty="0" smtClean="0">
                  <a:latin typeface="Courier New" charset="0"/>
                </a:rPr>
                <a:t>() {return _name;}</a:t>
              </a:r>
            </a:p>
            <a:p>
              <a:pPr>
                <a:lnSpc>
                  <a:spcPct val="80000"/>
                </a:lnSpc>
                <a:buNone/>
              </a:pPr>
              <a:r>
                <a:rPr lang="en-US" sz="2000" b="1" dirty="0" smtClean="0">
                  <a:latin typeface="Courier New" charset="0"/>
                </a:rPr>
                <a:t>public void </a:t>
              </a:r>
              <a:r>
                <a:rPr lang="en-US" sz="2000" b="1" dirty="0" err="1" smtClean="0">
                  <a:solidFill>
                    <a:srgbClr val="FFFF00"/>
                  </a:solidFill>
                  <a:latin typeface="Courier New" charset="0"/>
                </a:rPr>
                <a:t>setName</a:t>
              </a:r>
              <a:r>
                <a:rPr lang="en-US" sz="2000" b="1" dirty="0" err="1" smtClean="0">
                  <a:latin typeface="Courier New" charset="0"/>
                </a:rPr>
                <a:t>(String</a:t>
              </a:r>
              <a:r>
                <a:rPr lang="en-US" sz="2000" b="1" dirty="0" smtClean="0">
                  <a:latin typeface="Courier New" charset="0"/>
                </a:rPr>
                <a:t> </a:t>
              </a:r>
              <a:r>
                <a:rPr lang="en-US" sz="2000" b="1" dirty="0" err="1" smtClean="0">
                  <a:latin typeface="Courier New" charset="0"/>
                </a:rPr>
                <a:t>arg</a:t>
              </a:r>
              <a:r>
                <a:rPr lang="en-US" sz="2000" b="1" dirty="0" smtClean="0">
                  <a:latin typeface="Courier New" charset="0"/>
                </a:rPr>
                <a:t>) {_name = </a:t>
              </a:r>
              <a:r>
                <a:rPr lang="en-US" sz="2000" b="1" dirty="0" err="1" smtClean="0">
                  <a:latin typeface="Courier New" charset="0"/>
                </a:rPr>
                <a:t>arg</a:t>
              </a:r>
              <a:r>
                <a:rPr lang="en-US" sz="2000" b="1" dirty="0" smtClean="0">
                  <a:latin typeface="Courier New" charset="0"/>
                </a:rPr>
                <a:t>;}</a:t>
              </a:r>
            </a:p>
            <a:p>
              <a:pPr>
                <a:lnSpc>
                  <a:spcPct val="80000"/>
                </a:lnSpc>
                <a:buNone/>
              </a:pPr>
              <a:endParaRPr lang="en-US" sz="2000" b="1" dirty="0" smtClean="0">
                <a:latin typeface="Courier New" charset="0"/>
              </a:endParaRPr>
            </a:p>
          </p:txBody>
        </p:sp>
        <p:sp>
          <p:nvSpPr>
            <p:cNvPr id="7" name="Down Arrow 6"/>
            <p:cNvSpPr/>
            <p:nvPr/>
          </p:nvSpPr>
          <p:spPr bwMode="auto">
            <a:xfrm>
              <a:off x="4191000" y="4349115"/>
              <a:ext cx="762000" cy="381000"/>
            </a:xfrm>
            <a:prstGeom prst="downArrow">
              <a:avLst/>
            </a:prstGeom>
            <a:solidFill>
              <a:srgbClr val="333333"/>
            </a:solidFill>
            <a:ln w="9525" cap="flat" cmpd="sng" algn="ctr">
              <a:solidFill>
                <a:schemeClr val="tx1"/>
              </a:solidFill>
              <a:prstDash val="solid"/>
              <a:round/>
              <a:headEnd type="none" w="med" len="med"/>
              <a:tailEnd type="none" w="med" len="med"/>
            </a:ln>
            <a:effectLst/>
            <a:scene3d>
              <a:camera prst="orthographicFront"/>
              <a:lightRig rig="threePt" dir="t"/>
            </a:scene3d>
            <a:sp3d>
              <a:bevelT/>
            </a:sp3d>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a:ln>
                  <a:noFill/>
                </a:ln>
                <a:solidFill>
                  <a:schemeClr val="tx1"/>
                </a:solidFill>
                <a:effectLst/>
                <a:latin typeface="Times New Roman" charset="0"/>
              </a:endParaRPr>
            </a:p>
          </p:txBody>
        </p:sp>
      </p:grpSp>
      <p:sp>
        <p:nvSpPr>
          <p:cNvPr id="9" name="TextBox 8"/>
          <p:cNvSpPr txBox="1"/>
          <p:nvPr/>
        </p:nvSpPr>
        <p:spPr>
          <a:xfrm>
            <a:off x="76200" y="6324600"/>
            <a:ext cx="2377574" cy="461665"/>
          </a:xfrm>
          <a:prstGeom prst="rect">
            <a:avLst/>
          </a:prstGeom>
          <a:noFill/>
        </p:spPr>
        <p:txBody>
          <a:bodyPr wrap="none" rtlCol="0">
            <a:spAutoFit/>
          </a:bodyPr>
          <a:lstStyle/>
          <a:p>
            <a:r>
              <a:rPr lang="en-US" dirty="0" smtClean="0">
                <a:solidFill>
                  <a:srgbClr val="C00000"/>
                </a:solidFill>
              </a:rPr>
              <a:t>Encapsulate Field</a:t>
            </a:r>
            <a:endParaRPr lang="en-US" dirty="0">
              <a:solidFill>
                <a:srgbClr val="C00000"/>
              </a:solidFill>
            </a:endParaRPr>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0"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animEffect transition="in" filter="fade">
                                      <p:cBhvr>
                                        <p:cTn id="11" dur="1000"/>
                                        <p:tgtEl>
                                          <p:spTgt spid="5"/>
                                        </p:tgtEl>
                                      </p:cBhvr>
                                    </p:animEffect>
                                  </p:childTnLst>
                                </p:cTn>
                              </p:par>
                            </p:childTnLst>
                          </p:cTn>
                        </p:par>
                      </p:childTnLst>
                    </p:cTn>
                  </p:par>
                  <p:par>
                    <p:cTn id="12" fill="hold">
                      <p:stCondLst>
                        <p:cond delay="indefinite"/>
                      </p:stCondLst>
                      <p:childTnLst>
                        <p:par>
                          <p:cTn id="13" fill="hold">
                            <p:stCondLst>
                              <p:cond delay="0"/>
                            </p:stCondLst>
                            <p:childTnLst>
                              <p:par>
                                <p:cTn id="14" presetID="10" presetClass="entr" presetSubtype="0" fill="hold" nodeType="clickEffect">
                                  <p:stCondLst>
                                    <p:cond delay="0"/>
                                  </p:stCondLst>
                                  <p:childTnLst>
                                    <p:set>
                                      <p:cBhvr>
                                        <p:cTn id="15" dur="1" fill="hold">
                                          <p:stCondLst>
                                            <p:cond delay="0"/>
                                          </p:stCondLst>
                                        </p:cTn>
                                        <p:tgtEl>
                                          <p:spTgt spid="8"/>
                                        </p:tgtEl>
                                        <p:attrNameLst>
                                          <p:attrName>style.visibility</p:attrName>
                                        </p:attrNameLst>
                                      </p:cBhvr>
                                      <p:to>
                                        <p:strVal val="visible"/>
                                      </p:to>
                                    </p:set>
                                    <p:animEffect transition="in" filter="fade">
                                      <p:cBhvr>
                                        <p:cTn id="16" dur="10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5"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 y="0"/>
            <a:ext cx="8991600" cy="533400"/>
          </a:xfrm>
        </p:spPr>
        <p:txBody>
          <a:bodyPr>
            <a:normAutofit fontScale="90000"/>
          </a:bodyPr>
          <a:lstStyle/>
          <a:p>
            <a:pPr algn="ctr"/>
            <a:r>
              <a:rPr lang="en-US" dirty="0" smtClean="0"/>
              <a:t>Replace Data Value with Object</a:t>
            </a:r>
            <a:endParaRPr lang="en-US" dirty="0"/>
          </a:p>
        </p:txBody>
      </p:sp>
      <p:sp>
        <p:nvSpPr>
          <p:cNvPr id="3" name="Content Placeholder 2"/>
          <p:cNvSpPr>
            <a:spLocks noGrp="1"/>
          </p:cNvSpPr>
          <p:nvPr>
            <p:ph idx="1"/>
          </p:nvPr>
        </p:nvSpPr>
        <p:spPr>
          <a:xfrm>
            <a:off x="533400" y="609600"/>
            <a:ext cx="8534400" cy="5029200"/>
          </a:xfrm>
        </p:spPr>
        <p:txBody>
          <a:bodyPr>
            <a:normAutofit/>
          </a:bodyPr>
          <a:lstStyle/>
          <a:p>
            <a:r>
              <a:rPr lang="en-US" sz="2800" dirty="0" smtClean="0">
                <a:solidFill>
                  <a:srgbClr val="FF0000"/>
                </a:solidFill>
              </a:rPr>
              <a:t>Situation:</a:t>
            </a:r>
            <a:r>
              <a:rPr lang="en-US" sz="2800" dirty="0" smtClean="0"/>
              <a:t> You have a data item that needs additional data or behavior</a:t>
            </a:r>
            <a:br>
              <a:rPr lang="en-US" sz="2800" dirty="0" smtClean="0"/>
            </a:br>
            <a:endParaRPr lang="en-US" sz="2800" dirty="0" smtClean="0"/>
          </a:p>
          <a:p>
            <a:r>
              <a:rPr lang="en-US" sz="2800" dirty="0" smtClean="0">
                <a:solidFill>
                  <a:srgbClr val="008000"/>
                </a:solidFill>
              </a:rPr>
              <a:t>Solution: </a:t>
            </a:r>
            <a:r>
              <a:rPr lang="en-US" sz="2800" dirty="0" smtClean="0"/>
              <a:t>Turn the data item into an object</a:t>
            </a:r>
          </a:p>
        </p:txBody>
      </p:sp>
      <p:pic>
        <p:nvPicPr>
          <p:cNvPr id="9" name="Picture 8"/>
          <p:cNvPicPr>
            <a:picLocks noChangeAspect="1"/>
          </p:cNvPicPr>
          <p:nvPr/>
        </p:nvPicPr>
        <p:blipFill>
          <a:blip r:embed="rId3"/>
          <a:srcRect b="6667"/>
          <a:stretch>
            <a:fillRect/>
          </a:stretch>
        </p:blipFill>
        <p:spPr>
          <a:xfrm>
            <a:off x="1600200" y="2510135"/>
            <a:ext cx="6096000" cy="3840455"/>
          </a:xfrm>
          <a:prstGeom prst="rect">
            <a:avLst/>
          </a:prstGeom>
          <a:solidFill>
            <a:srgbClr val="CCFFCC"/>
          </a:solidFill>
          <a:scene3d>
            <a:camera prst="orthographicFront"/>
            <a:lightRig rig="threePt" dir="t"/>
          </a:scene3d>
          <a:sp3d>
            <a:bevelT/>
          </a:sp3d>
        </p:spPr>
      </p:pic>
      <p:sp>
        <p:nvSpPr>
          <p:cNvPr id="5" name="TextBox 4"/>
          <p:cNvSpPr txBox="1"/>
          <p:nvPr/>
        </p:nvSpPr>
        <p:spPr>
          <a:xfrm>
            <a:off x="76200" y="6396335"/>
            <a:ext cx="4122026" cy="461665"/>
          </a:xfrm>
          <a:prstGeom prst="rect">
            <a:avLst/>
          </a:prstGeom>
          <a:noFill/>
        </p:spPr>
        <p:txBody>
          <a:bodyPr wrap="none" rtlCol="0">
            <a:spAutoFit/>
          </a:bodyPr>
          <a:lstStyle/>
          <a:p>
            <a:r>
              <a:rPr lang="en-US" dirty="0" smtClean="0">
                <a:solidFill>
                  <a:srgbClr val="C00000"/>
                </a:solidFill>
              </a:rPr>
              <a:t>Replace Data Value with Object</a:t>
            </a:r>
            <a:endParaRPr lang="en-US" dirty="0">
              <a:solidFill>
                <a:srgbClr val="C00000"/>
              </a:solidFill>
            </a:endParaRPr>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 y="0"/>
            <a:ext cx="8991600" cy="533400"/>
          </a:xfrm>
        </p:spPr>
        <p:txBody>
          <a:bodyPr>
            <a:normAutofit fontScale="90000"/>
          </a:bodyPr>
          <a:lstStyle/>
          <a:p>
            <a:pPr algn="ctr"/>
            <a:r>
              <a:rPr lang="en-US" dirty="0" smtClean="0"/>
              <a:t>Change Value to Reference</a:t>
            </a:r>
            <a:endParaRPr lang="en-US" dirty="0"/>
          </a:p>
        </p:txBody>
      </p:sp>
      <p:sp>
        <p:nvSpPr>
          <p:cNvPr id="3" name="Content Placeholder 2"/>
          <p:cNvSpPr>
            <a:spLocks noGrp="1"/>
          </p:cNvSpPr>
          <p:nvPr>
            <p:ph idx="1"/>
          </p:nvPr>
        </p:nvSpPr>
        <p:spPr>
          <a:xfrm>
            <a:off x="304800" y="533400"/>
            <a:ext cx="8763000" cy="5029200"/>
          </a:xfrm>
        </p:spPr>
        <p:txBody>
          <a:bodyPr>
            <a:normAutofit/>
          </a:bodyPr>
          <a:lstStyle/>
          <a:p>
            <a:r>
              <a:rPr lang="en-US" sz="2800" dirty="0" smtClean="0">
                <a:solidFill>
                  <a:srgbClr val="FF0000"/>
                </a:solidFill>
              </a:rPr>
              <a:t>Situation:</a:t>
            </a:r>
            <a:r>
              <a:rPr lang="en-US" sz="2800" dirty="0" smtClean="0"/>
              <a:t> You have a class with many equal instances that you want to replace with a single object</a:t>
            </a:r>
          </a:p>
          <a:p>
            <a:r>
              <a:rPr lang="en-US" sz="2800" dirty="0" smtClean="0">
                <a:solidFill>
                  <a:srgbClr val="008000"/>
                </a:solidFill>
              </a:rPr>
              <a:t>Solution: </a:t>
            </a:r>
            <a:r>
              <a:rPr lang="en-US" sz="2800" dirty="0" smtClean="0"/>
              <a:t>Turn the object into a reference object</a:t>
            </a:r>
          </a:p>
        </p:txBody>
      </p:sp>
      <p:pic>
        <p:nvPicPr>
          <p:cNvPr id="6" name="Picture 5"/>
          <p:cNvPicPr>
            <a:picLocks noChangeAspect="1"/>
          </p:cNvPicPr>
          <p:nvPr/>
        </p:nvPicPr>
        <p:blipFill>
          <a:blip r:embed="rId3"/>
          <a:srcRect b="5918"/>
          <a:stretch>
            <a:fillRect/>
          </a:stretch>
        </p:blipFill>
        <p:spPr>
          <a:xfrm>
            <a:off x="1889422" y="2286000"/>
            <a:ext cx="5501978" cy="3936214"/>
          </a:xfrm>
          <a:prstGeom prst="rect">
            <a:avLst/>
          </a:prstGeom>
          <a:solidFill>
            <a:srgbClr val="CCFFCC"/>
          </a:solidFill>
          <a:scene3d>
            <a:camera prst="orthographicFront"/>
            <a:lightRig rig="threePt" dir="t"/>
          </a:scene3d>
          <a:sp3d>
            <a:bevelT/>
          </a:sp3d>
        </p:spPr>
      </p:pic>
      <p:grpSp>
        <p:nvGrpSpPr>
          <p:cNvPr id="10" name="Group 9"/>
          <p:cNvGrpSpPr/>
          <p:nvPr/>
        </p:nvGrpSpPr>
        <p:grpSpPr>
          <a:xfrm>
            <a:off x="2628950" y="3250414"/>
            <a:ext cx="3598614" cy="1219200"/>
            <a:chOff x="2628950" y="3657600"/>
            <a:chExt cx="3598614" cy="1219200"/>
          </a:xfrm>
        </p:grpSpPr>
        <p:sp>
          <p:nvSpPr>
            <p:cNvPr id="7" name="Up Arrow 6"/>
            <p:cNvSpPr/>
            <p:nvPr/>
          </p:nvSpPr>
          <p:spPr bwMode="auto">
            <a:xfrm>
              <a:off x="3810000" y="3657600"/>
              <a:ext cx="1371600" cy="1219200"/>
            </a:xfrm>
            <a:prstGeom prst="upArrow">
              <a:avLst>
                <a:gd name="adj1" fmla="val 58417"/>
                <a:gd name="adj2" fmla="val 50000"/>
              </a:avLst>
            </a:prstGeom>
            <a:solidFill>
              <a:schemeClr val="accent1">
                <a:alpha val="65000"/>
              </a:schemeClr>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dirty="0">
                <a:ln>
                  <a:noFill/>
                </a:ln>
                <a:solidFill>
                  <a:schemeClr val="tx1"/>
                </a:solidFill>
                <a:effectLst/>
                <a:latin typeface="Times New Roman" charset="0"/>
              </a:endParaRPr>
            </a:p>
          </p:txBody>
        </p:sp>
        <p:sp>
          <p:nvSpPr>
            <p:cNvPr id="8" name="TextBox 7"/>
            <p:cNvSpPr txBox="1"/>
            <p:nvPr/>
          </p:nvSpPr>
          <p:spPr>
            <a:xfrm>
              <a:off x="2628950" y="4191000"/>
              <a:ext cx="3598614" cy="461665"/>
            </a:xfrm>
            <a:prstGeom prst="rect">
              <a:avLst/>
            </a:prstGeom>
            <a:noFill/>
          </p:spPr>
          <p:txBody>
            <a:bodyPr wrap="none" rtlCol="0">
              <a:spAutoFit/>
            </a:bodyPr>
            <a:lstStyle/>
            <a:p>
              <a:r>
                <a:rPr lang="en-US" b="1" dirty="0" smtClean="0">
                  <a:solidFill>
                    <a:srgbClr val="800000"/>
                  </a:solidFill>
                  <a:latin typeface="+mj-lt"/>
                </a:rPr>
                <a:t>Change Value to Reference</a:t>
              </a:r>
              <a:endParaRPr lang="en-US" b="1" dirty="0">
                <a:solidFill>
                  <a:srgbClr val="800000"/>
                </a:solidFill>
                <a:latin typeface="+mj-lt"/>
              </a:endParaRPr>
            </a:p>
          </p:txBody>
        </p:sp>
      </p:grpSp>
      <p:sp>
        <p:nvSpPr>
          <p:cNvPr id="9" name="TextBox 8"/>
          <p:cNvSpPr txBox="1"/>
          <p:nvPr/>
        </p:nvSpPr>
        <p:spPr>
          <a:xfrm>
            <a:off x="76200" y="6324600"/>
            <a:ext cx="3533724" cy="461665"/>
          </a:xfrm>
          <a:prstGeom prst="rect">
            <a:avLst/>
          </a:prstGeom>
          <a:noFill/>
        </p:spPr>
        <p:txBody>
          <a:bodyPr wrap="none" rtlCol="0">
            <a:spAutoFit/>
          </a:bodyPr>
          <a:lstStyle/>
          <a:p>
            <a:r>
              <a:rPr lang="en-US" dirty="0" smtClean="0">
                <a:solidFill>
                  <a:srgbClr val="C00000"/>
                </a:solidFill>
              </a:rPr>
              <a:t>Change Value to Reference</a:t>
            </a:r>
            <a:endParaRPr lang="en-US" dirty="0">
              <a:solidFill>
                <a:srgbClr val="C00000"/>
              </a:solidFill>
            </a:endParaRPr>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49" presetClass="entr" presetSubtype="0" decel="100000" fill="hold" nodeType="clickEffect">
                                  <p:stCondLst>
                                    <p:cond delay="0"/>
                                  </p:stCondLst>
                                  <p:childTnLst>
                                    <p:set>
                                      <p:cBhvr>
                                        <p:cTn id="10" dur="1" fill="hold">
                                          <p:stCondLst>
                                            <p:cond delay="0"/>
                                          </p:stCondLst>
                                        </p:cTn>
                                        <p:tgtEl>
                                          <p:spTgt spid="10"/>
                                        </p:tgtEl>
                                        <p:attrNameLst>
                                          <p:attrName>style.visibility</p:attrName>
                                        </p:attrNameLst>
                                      </p:cBhvr>
                                      <p:to>
                                        <p:strVal val="visible"/>
                                      </p:to>
                                    </p:set>
                                    <p:anim calcmode="lin" valueType="num">
                                      <p:cBhvr>
                                        <p:cTn id="11" dur="500" fill="hold"/>
                                        <p:tgtEl>
                                          <p:spTgt spid="10"/>
                                        </p:tgtEl>
                                        <p:attrNameLst>
                                          <p:attrName>ppt_w</p:attrName>
                                        </p:attrNameLst>
                                      </p:cBhvr>
                                      <p:tavLst>
                                        <p:tav tm="0">
                                          <p:val>
                                            <p:fltVal val="0"/>
                                          </p:val>
                                        </p:tav>
                                        <p:tav tm="100000">
                                          <p:val>
                                            <p:strVal val="#ppt_w"/>
                                          </p:val>
                                        </p:tav>
                                      </p:tavLst>
                                    </p:anim>
                                    <p:anim calcmode="lin" valueType="num">
                                      <p:cBhvr>
                                        <p:cTn id="12" dur="500" fill="hold"/>
                                        <p:tgtEl>
                                          <p:spTgt spid="10"/>
                                        </p:tgtEl>
                                        <p:attrNameLst>
                                          <p:attrName>ppt_h</p:attrName>
                                        </p:attrNameLst>
                                      </p:cBhvr>
                                      <p:tavLst>
                                        <p:tav tm="0">
                                          <p:val>
                                            <p:fltVal val="0"/>
                                          </p:val>
                                        </p:tav>
                                        <p:tav tm="100000">
                                          <p:val>
                                            <p:strVal val="#ppt_h"/>
                                          </p:val>
                                        </p:tav>
                                      </p:tavLst>
                                    </p:anim>
                                    <p:anim calcmode="lin" valueType="num">
                                      <p:cBhvr>
                                        <p:cTn id="13" dur="500" fill="hold"/>
                                        <p:tgtEl>
                                          <p:spTgt spid="10"/>
                                        </p:tgtEl>
                                        <p:attrNameLst>
                                          <p:attrName>style.rotation</p:attrName>
                                        </p:attrNameLst>
                                      </p:cBhvr>
                                      <p:tavLst>
                                        <p:tav tm="0">
                                          <p:val>
                                            <p:fltVal val="360"/>
                                          </p:val>
                                        </p:tav>
                                        <p:tav tm="100000">
                                          <p:val>
                                            <p:fltVal val="0"/>
                                          </p:val>
                                        </p:tav>
                                      </p:tavLst>
                                    </p:anim>
                                    <p:animEffect transition="in" filter="fade">
                                      <p:cBhvr>
                                        <p:cTn id="14"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4"/>
          <p:cNvSpPr>
            <a:spLocks noGrp="1" noChangeArrowheads="1"/>
          </p:cNvSpPr>
          <p:nvPr>
            <p:ph type="title"/>
          </p:nvPr>
        </p:nvSpPr>
        <p:spPr>
          <a:xfrm>
            <a:off x="457200" y="0"/>
            <a:ext cx="8229600" cy="1143000"/>
          </a:xfrm>
        </p:spPr>
        <p:txBody>
          <a:bodyPr/>
          <a:lstStyle/>
          <a:p>
            <a:pPr eaLnBrk="1" hangingPunct="1"/>
            <a:r>
              <a:rPr lang="en-US" dirty="0" smtClean="0"/>
              <a:t>A Basic </a:t>
            </a:r>
            <a:r>
              <a:rPr lang="en-US" dirty="0"/>
              <a:t>Rule of Refactoring</a:t>
            </a:r>
          </a:p>
        </p:txBody>
      </p:sp>
      <p:sp>
        <p:nvSpPr>
          <p:cNvPr id="23555" name="Rectangle 5"/>
          <p:cNvSpPr>
            <a:spLocks noGrp="1" noChangeArrowheads="1"/>
          </p:cNvSpPr>
          <p:nvPr>
            <p:ph idx="1"/>
          </p:nvPr>
        </p:nvSpPr>
        <p:spPr>
          <a:xfrm>
            <a:off x="685800" y="1066800"/>
            <a:ext cx="8153400" cy="5181600"/>
          </a:xfrm>
        </p:spPr>
        <p:txBody>
          <a:bodyPr/>
          <a:lstStyle/>
          <a:p>
            <a:pPr eaLnBrk="1" hangingPunct="1"/>
            <a:r>
              <a:rPr lang="en-US" sz="2800" dirty="0"/>
              <a:t>“</a:t>
            </a:r>
            <a:r>
              <a:rPr lang="en-US" sz="2800" dirty="0" err="1"/>
              <a:t>Refactor</a:t>
            </a:r>
            <a:r>
              <a:rPr lang="en-US" sz="2800" dirty="0"/>
              <a:t> the low hanging fruit</a:t>
            </a:r>
            <a:r>
              <a:rPr lang="en-US" sz="2800" dirty="0" smtClean="0"/>
              <a:t>”</a:t>
            </a:r>
          </a:p>
          <a:p>
            <a:pPr lvl="1" eaLnBrk="1" hangingPunct="1"/>
            <a:r>
              <a:rPr lang="en-US" sz="2000" dirty="0" smtClean="0">
                <a:solidFill>
                  <a:srgbClr val="800000"/>
                </a:solidFill>
              </a:rPr>
              <a:t>http://c2.com/cgi/wiki?RefactorLowHangingFruit </a:t>
            </a:r>
            <a:br>
              <a:rPr lang="en-US" sz="2000" dirty="0" smtClean="0">
                <a:solidFill>
                  <a:srgbClr val="800000"/>
                </a:solidFill>
              </a:rPr>
            </a:br>
            <a:endParaRPr lang="en-US" sz="2000" dirty="0" smtClean="0">
              <a:solidFill>
                <a:srgbClr val="800000"/>
              </a:solidFill>
            </a:endParaRPr>
          </a:p>
          <a:p>
            <a:pPr eaLnBrk="1" hangingPunct="1"/>
            <a:r>
              <a:rPr lang="en-US" sz="2800" dirty="0"/>
              <a:t>Low Hanging </a:t>
            </a:r>
            <a:r>
              <a:rPr lang="en-US" sz="2800" dirty="0" smtClean="0"/>
              <a:t>Fruit: </a:t>
            </a:r>
            <a:r>
              <a:rPr lang="en-US" sz="2800" dirty="0"/>
              <a:t>“The thing that gets you most value for the least </a:t>
            </a:r>
            <a:r>
              <a:rPr lang="en-US" sz="2800" dirty="0" smtClean="0"/>
              <a:t>investment”</a:t>
            </a:r>
            <a:br>
              <a:rPr lang="en-US" sz="2800" dirty="0" smtClean="0"/>
            </a:br>
            <a:endParaRPr lang="en-US" sz="2800" dirty="0" smtClean="0"/>
          </a:p>
        </p:txBody>
      </p:sp>
      <p:pic>
        <p:nvPicPr>
          <p:cNvPr id="5" name="Picture 4"/>
          <p:cNvPicPr>
            <a:picLocks noChangeAspect="1"/>
          </p:cNvPicPr>
          <p:nvPr/>
        </p:nvPicPr>
        <p:blipFill>
          <a:blip r:embed="rId3"/>
          <a:stretch>
            <a:fillRect/>
          </a:stretch>
        </p:blipFill>
        <p:spPr>
          <a:xfrm>
            <a:off x="2743200" y="3498342"/>
            <a:ext cx="4114800" cy="2750058"/>
          </a:xfrm>
          <a:prstGeom prst="rect">
            <a:avLst/>
          </a:prstGeom>
          <a:scene3d>
            <a:camera prst="orthographicFront"/>
            <a:lightRig rig="threePt" dir="t"/>
          </a:scene3d>
          <a:sp3d>
            <a:bevelT/>
          </a:sp3d>
        </p:spPr>
      </p:pic>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3555">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555" grpId="0" uiExpand="1"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Some good questions…</a:t>
            </a:r>
            <a:endParaRPr lang="en-US" dirty="0"/>
          </a:p>
        </p:txBody>
      </p:sp>
      <p:sp>
        <p:nvSpPr>
          <p:cNvPr id="3" name="Content Placeholder 2"/>
          <p:cNvSpPr>
            <a:spLocks noGrp="1"/>
          </p:cNvSpPr>
          <p:nvPr>
            <p:ph idx="1"/>
          </p:nvPr>
        </p:nvSpPr>
        <p:spPr/>
        <p:txBody>
          <a:bodyPr/>
          <a:lstStyle/>
          <a:p>
            <a:pPr marL="0" indent="0">
              <a:buNone/>
            </a:pPr>
            <a:r>
              <a:rPr lang="en-US" dirty="0" smtClean="0"/>
              <a:t>About “Do we refactor this, or not?”</a:t>
            </a:r>
          </a:p>
          <a:p>
            <a:r>
              <a:rPr lang="en-US" dirty="0" smtClean="0"/>
              <a:t>“Do we expect to change this code soon?”</a:t>
            </a:r>
          </a:p>
          <a:p>
            <a:r>
              <a:rPr lang="en-US" dirty="0" smtClean="0"/>
              <a:t>“Do people need to understand this code, to do something else right?”</a:t>
            </a:r>
          </a:p>
          <a:p>
            <a:r>
              <a:rPr lang="en-US" dirty="0" smtClean="0"/>
              <a:t>“Can other people understand the code?”</a:t>
            </a:r>
            <a:endParaRPr lang="en-US" dirty="0"/>
          </a:p>
        </p:txBody>
      </p:sp>
    </p:spTree>
    <p:extLst>
      <p:ext uri="{BB962C8B-B14F-4D97-AF65-F5344CB8AC3E}">
        <p14:creationId xmlns:p14="http://schemas.microsoft.com/office/powerpoint/2010/main" val="358417474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457200" y="274638"/>
            <a:ext cx="7924800" cy="1143000"/>
          </a:xfrm>
        </p:spPr>
        <p:txBody>
          <a:bodyPr>
            <a:normAutofit/>
          </a:bodyPr>
          <a:lstStyle/>
          <a:p>
            <a:r>
              <a:rPr lang="en-US" dirty="0" smtClean="0"/>
              <a:t>Recall: Composing Methods</a:t>
            </a:r>
            <a:endParaRPr lang="da-DK" dirty="0"/>
          </a:p>
        </p:txBody>
      </p:sp>
      <p:sp>
        <p:nvSpPr>
          <p:cNvPr id="16387" name="Rectangle 3"/>
          <p:cNvSpPr>
            <a:spLocks noGrp="1" noChangeArrowheads="1"/>
          </p:cNvSpPr>
          <p:nvPr>
            <p:ph idx="1"/>
          </p:nvPr>
        </p:nvSpPr>
        <p:spPr>
          <a:xfrm>
            <a:off x="457200" y="1951037"/>
            <a:ext cx="8229600" cy="4525963"/>
          </a:xfrm>
        </p:spPr>
        <p:txBody>
          <a:bodyPr>
            <a:normAutofit fontScale="92500" lnSpcReduction="10000"/>
          </a:bodyPr>
          <a:lstStyle/>
          <a:p>
            <a:pPr>
              <a:lnSpc>
                <a:spcPct val="90000"/>
              </a:lnSpc>
            </a:pPr>
            <a:r>
              <a:rPr lang="en-US" dirty="0" smtClean="0"/>
              <a:t>Some Bad Code Smells</a:t>
            </a:r>
          </a:p>
          <a:p>
            <a:pPr lvl="1">
              <a:lnSpc>
                <a:spcPct val="90000"/>
              </a:lnSpc>
            </a:pPr>
            <a:r>
              <a:rPr lang="en-US" dirty="0"/>
              <a:t>Long method</a:t>
            </a:r>
          </a:p>
          <a:p>
            <a:pPr lvl="1">
              <a:lnSpc>
                <a:spcPct val="90000"/>
              </a:lnSpc>
            </a:pPr>
            <a:r>
              <a:rPr lang="en-US" dirty="0"/>
              <a:t>Duplicated code</a:t>
            </a:r>
          </a:p>
          <a:p>
            <a:pPr lvl="1">
              <a:lnSpc>
                <a:spcPct val="90000"/>
              </a:lnSpc>
            </a:pPr>
            <a:r>
              <a:rPr lang="en-US" dirty="0"/>
              <a:t>Comments to explain hard-to-understand </a:t>
            </a:r>
            <a:r>
              <a:rPr lang="en-US" dirty="0" smtClean="0"/>
              <a:t>code</a:t>
            </a:r>
            <a:br>
              <a:rPr lang="en-US" dirty="0" smtClean="0"/>
            </a:br>
            <a:endParaRPr lang="en-US" dirty="0" smtClean="0"/>
          </a:p>
          <a:p>
            <a:pPr>
              <a:lnSpc>
                <a:spcPct val="90000"/>
              </a:lnSpc>
            </a:pPr>
            <a:r>
              <a:rPr lang="en-US" dirty="0" smtClean="0"/>
              <a:t>Representative </a:t>
            </a:r>
            <a:r>
              <a:rPr lang="en-US" dirty="0" err="1" smtClean="0"/>
              <a:t>Refactorings</a:t>
            </a:r>
            <a:endParaRPr lang="en-US" dirty="0"/>
          </a:p>
          <a:p>
            <a:pPr lvl="1">
              <a:lnSpc>
                <a:spcPct val="90000"/>
              </a:lnSpc>
            </a:pPr>
            <a:r>
              <a:rPr lang="en-US" dirty="0"/>
              <a:t>Extract</a:t>
            </a:r>
            <a:r>
              <a:rPr lang="en-US" dirty="0" smtClean="0"/>
              <a:t> Method</a:t>
            </a:r>
            <a:endParaRPr lang="en-US" dirty="0"/>
          </a:p>
          <a:p>
            <a:pPr lvl="2">
              <a:lnSpc>
                <a:spcPct val="90000"/>
              </a:lnSpc>
            </a:pPr>
            <a:r>
              <a:rPr lang="en-US" sz="1600" dirty="0"/>
              <a:t>Turn a code fragment into a method whose name explains the purpose of the method</a:t>
            </a:r>
            <a:endParaRPr lang="en-US" sz="1600" dirty="0" smtClean="0"/>
          </a:p>
          <a:p>
            <a:pPr lvl="1">
              <a:lnSpc>
                <a:spcPct val="90000"/>
              </a:lnSpc>
            </a:pPr>
            <a:r>
              <a:rPr lang="en-US" dirty="0" smtClean="0"/>
              <a:t>Introduce Explaining Variable</a:t>
            </a:r>
            <a:endParaRPr lang="en-US" dirty="0"/>
          </a:p>
          <a:p>
            <a:pPr lvl="2">
              <a:lnSpc>
                <a:spcPct val="90000"/>
              </a:lnSpc>
            </a:pPr>
            <a:r>
              <a:rPr lang="en-US" sz="1600" dirty="0"/>
              <a:t>Put the result of an expression in a temporary variable with a name that explains the </a:t>
            </a:r>
            <a:r>
              <a:rPr lang="en-US" sz="1600" dirty="0" smtClean="0"/>
              <a:t>purpose</a:t>
            </a:r>
          </a:p>
          <a:p>
            <a:pPr lvl="1">
              <a:lnSpc>
                <a:spcPct val="90000"/>
              </a:lnSpc>
            </a:pPr>
            <a:r>
              <a:rPr lang="en-US" dirty="0"/>
              <a:t>Remove</a:t>
            </a:r>
            <a:r>
              <a:rPr lang="en-US" dirty="0" smtClean="0"/>
              <a:t> Assignments </a:t>
            </a:r>
            <a:r>
              <a:rPr lang="en-US" dirty="0"/>
              <a:t>to</a:t>
            </a:r>
            <a:r>
              <a:rPr lang="en-US" dirty="0" smtClean="0"/>
              <a:t> Parameters</a:t>
            </a:r>
            <a:endParaRPr lang="en-US" dirty="0"/>
          </a:p>
          <a:p>
            <a:pPr lvl="2">
              <a:lnSpc>
                <a:spcPct val="90000"/>
              </a:lnSpc>
            </a:pPr>
            <a:r>
              <a:rPr lang="en-US" sz="1600" dirty="0"/>
              <a:t>Use a temporary variable</a:t>
            </a:r>
            <a:endParaRPr lang="da-DK" sz="1600" dirty="0"/>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387">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6387">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6387">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6387">
                                            <p:txEl>
                                              <p:pRg st="3" end="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6387">
                                            <p:txEl>
                                              <p:pRg st="4" end="4"/>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6387">
                                            <p:txEl>
                                              <p:pRg st="5" end="5"/>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6387">
                                            <p:txEl>
                                              <p:pRg st="6" end="6"/>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16387">
                                            <p:txEl>
                                              <p:pRg st="7" end="7"/>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16387">
                                            <p:txEl>
                                              <p:pRg st="8" end="8"/>
                                            </p:tx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16387">
                                            <p:txEl>
                                              <p:pRg st="9" end="9"/>
                                            </p:txEl>
                                          </p:spTgt>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16387">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387"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a:xfrm>
            <a:off x="381000" y="381000"/>
            <a:ext cx="8610600" cy="533400"/>
          </a:xfrm>
        </p:spPr>
        <p:txBody>
          <a:bodyPr>
            <a:noAutofit/>
          </a:bodyPr>
          <a:lstStyle/>
          <a:p>
            <a:r>
              <a:rPr lang="en-US" sz="3600" dirty="0" smtClean="0"/>
              <a:t>Recall: Moving Features Between </a:t>
            </a:r>
            <a:r>
              <a:rPr lang="en-US" sz="3600" dirty="0"/>
              <a:t>O</a:t>
            </a:r>
            <a:r>
              <a:rPr lang="en-US" sz="3600" dirty="0" smtClean="0"/>
              <a:t>bjects</a:t>
            </a:r>
            <a:endParaRPr lang="da-DK" sz="3600" dirty="0"/>
          </a:p>
        </p:txBody>
      </p:sp>
      <p:sp>
        <p:nvSpPr>
          <p:cNvPr id="17411" name="Rectangle 3"/>
          <p:cNvSpPr>
            <a:spLocks noGrp="1" noChangeArrowheads="1"/>
          </p:cNvSpPr>
          <p:nvPr>
            <p:ph idx="1"/>
          </p:nvPr>
        </p:nvSpPr>
        <p:spPr/>
        <p:txBody>
          <a:bodyPr>
            <a:normAutofit fontScale="92500" lnSpcReduction="10000"/>
          </a:bodyPr>
          <a:lstStyle/>
          <a:p>
            <a:pPr>
              <a:lnSpc>
                <a:spcPct val="80000"/>
              </a:lnSpc>
            </a:pPr>
            <a:r>
              <a:rPr lang="en-US" dirty="0" smtClean="0"/>
              <a:t>Some Bad Code Smells</a:t>
            </a:r>
          </a:p>
          <a:p>
            <a:pPr lvl="1">
              <a:lnSpc>
                <a:spcPct val="80000"/>
              </a:lnSpc>
            </a:pPr>
            <a:r>
              <a:rPr lang="en-US" dirty="0"/>
              <a:t>Data class</a:t>
            </a:r>
            <a:endParaRPr lang="en-US" dirty="0" smtClean="0"/>
          </a:p>
          <a:p>
            <a:pPr lvl="2">
              <a:lnSpc>
                <a:spcPct val="80000"/>
              </a:lnSpc>
            </a:pPr>
            <a:r>
              <a:rPr lang="en-US" sz="1600" dirty="0" smtClean="0"/>
              <a:t>Class </a:t>
            </a:r>
            <a:r>
              <a:rPr lang="en-US" sz="1600" dirty="0"/>
              <a:t>with only get</a:t>
            </a:r>
            <a:r>
              <a:rPr lang="en-US" sz="1600" dirty="0" smtClean="0"/>
              <a:t> / set </a:t>
            </a:r>
            <a:r>
              <a:rPr lang="en-US" sz="1600" dirty="0"/>
              <a:t>methods, and </a:t>
            </a:r>
            <a:r>
              <a:rPr lang="en-US" sz="1600" dirty="0" smtClean="0"/>
              <a:t/>
            </a:r>
            <a:br>
              <a:rPr lang="en-US" sz="1600" dirty="0" smtClean="0"/>
            </a:br>
            <a:r>
              <a:rPr lang="en-US" sz="1600" dirty="0" smtClean="0"/>
              <a:t>nothing </a:t>
            </a:r>
            <a:r>
              <a:rPr lang="en-US" sz="1600" dirty="0"/>
              <a:t>else</a:t>
            </a:r>
          </a:p>
          <a:p>
            <a:pPr lvl="1">
              <a:lnSpc>
                <a:spcPct val="80000"/>
              </a:lnSpc>
            </a:pPr>
            <a:r>
              <a:rPr lang="en-US" dirty="0"/>
              <a:t>Feature envy</a:t>
            </a:r>
            <a:endParaRPr lang="en-US" dirty="0" smtClean="0"/>
          </a:p>
          <a:p>
            <a:pPr lvl="2">
              <a:lnSpc>
                <a:spcPct val="80000"/>
              </a:lnSpc>
            </a:pPr>
            <a:r>
              <a:rPr lang="en-US" sz="1600" dirty="0" smtClean="0"/>
              <a:t>Method more </a:t>
            </a:r>
            <a:r>
              <a:rPr lang="en-US" sz="1600" dirty="0"/>
              <a:t>interested in other classes methods than in it own class’ </a:t>
            </a:r>
            <a:r>
              <a:rPr lang="en-US" sz="1600" dirty="0" smtClean="0"/>
              <a:t>methods</a:t>
            </a:r>
          </a:p>
          <a:p>
            <a:pPr lvl="1">
              <a:lnSpc>
                <a:spcPct val="80000"/>
              </a:lnSpc>
            </a:pPr>
            <a:r>
              <a:rPr lang="en-US" dirty="0"/>
              <a:t>Large </a:t>
            </a:r>
            <a:r>
              <a:rPr lang="en-US" dirty="0" smtClean="0"/>
              <a:t>class</a:t>
            </a:r>
            <a:br>
              <a:rPr lang="en-US" dirty="0" smtClean="0"/>
            </a:br>
            <a:endParaRPr lang="en-US" dirty="0" smtClean="0"/>
          </a:p>
          <a:p>
            <a:pPr>
              <a:lnSpc>
                <a:spcPct val="80000"/>
              </a:lnSpc>
            </a:pPr>
            <a:r>
              <a:rPr lang="en-US" dirty="0" smtClean="0"/>
              <a:t>Representative </a:t>
            </a:r>
            <a:r>
              <a:rPr lang="en-US" dirty="0" err="1" smtClean="0"/>
              <a:t>Refactorings</a:t>
            </a:r>
            <a:endParaRPr lang="en-US" dirty="0"/>
          </a:p>
          <a:p>
            <a:pPr lvl="1">
              <a:lnSpc>
                <a:spcPct val="80000"/>
              </a:lnSpc>
            </a:pPr>
            <a:r>
              <a:rPr lang="en-US" dirty="0"/>
              <a:t>Move</a:t>
            </a:r>
            <a:r>
              <a:rPr lang="en-US" dirty="0" smtClean="0"/>
              <a:t> Method/Field</a:t>
            </a:r>
          </a:p>
          <a:p>
            <a:pPr lvl="2">
              <a:lnSpc>
                <a:spcPct val="80000"/>
              </a:lnSpc>
            </a:pPr>
            <a:r>
              <a:rPr lang="en-US" sz="1600" dirty="0"/>
              <a:t>Move a </a:t>
            </a:r>
            <a:r>
              <a:rPr lang="en-US" sz="1600" dirty="0" smtClean="0"/>
              <a:t>method/field </a:t>
            </a:r>
            <a:r>
              <a:rPr lang="en-US" sz="1600" dirty="0"/>
              <a:t>from one class to another</a:t>
            </a:r>
            <a:endParaRPr lang="en-US" sz="1600" dirty="0" smtClean="0"/>
          </a:p>
          <a:p>
            <a:pPr lvl="1">
              <a:lnSpc>
                <a:spcPct val="80000"/>
              </a:lnSpc>
            </a:pPr>
            <a:r>
              <a:rPr lang="en-US" dirty="0" smtClean="0"/>
              <a:t>Extract </a:t>
            </a:r>
            <a:r>
              <a:rPr lang="en-US" dirty="0"/>
              <a:t>class</a:t>
            </a:r>
          </a:p>
          <a:p>
            <a:pPr lvl="2">
              <a:lnSpc>
                <a:spcPct val="80000"/>
              </a:lnSpc>
            </a:pPr>
            <a:r>
              <a:rPr lang="en-US" sz="1600" dirty="0"/>
              <a:t>Create a new class and move field</a:t>
            </a:r>
            <a:r>
              <a:rPr lang="en-US" sz="1600" dirty="0" smtClean="0"/>
              <a:t> &amp; </a:t>
            </a:r>
            <a:r>
              <a:rPr lang="en-US" sz="1600" dirty="0"/>
              <a:t>methods to the new </a:t>
            </a:r>
            <a:r>
              <a:rPr lang="en-US" sz="1600" dirty="0" smtClean="0"/>
              <a:t>class</a:t>
            </a:r>
          </a:p>
          <a:p>
            <a:pPr lvl="1">
              <a:lnSpc>
                <a:spcPct val="80000"/>
              </a:lnSpc>
            </a:pPr>
            <a:r>
              <a:rPr lang="en-US" dirty="0"/>
              <a:t>Inline class</a:t>
            </a:r>
          </a:p>
          <a:p>
            <a:pPr lvl="2">
              <a:lnSpc>
                <a:spcPct val="80000"/>
              </a:lnSpc>
            </a:pPr>
            <a:r>
              <a:rPr lang="en-US" sz="1600" dirty="0"/>
              <a:t>Move fields</a:t>
            </a:r>
            <a:r>
              <a:rPr lang="en-US" sz="1600" dirty="0" smtClean="0"/>
              <a:t> &amp; </a:t>
            </a:r>
            <a:r>
              <a:rPr lang="en-US" sz="1600" dirty="0"/>
              <a:t>methods to another </a:t>
            </a:r>
            <a:r>
              <a:rPr lang="en-US" sz="1600" dirty="0" smtClean="0"/>
              <a:t>class</a:t>
            </a:r>
            <a:endParaRPr lang="da-DK" sz="1600" dirty="0"/>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7411">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7411">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7411">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7411">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7411">
                                            <p:txEl>
                                              <p:pRg st="4" end="4"/>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7411">
                                            <p:txEl>
                                              <p:pRg st="5" end="5"/>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17411">
                                            <p:txEl>
                                              <p:pRg st="6" end="6"/>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17411">
                                            <p:txEl>
                                              <p:pRg st="7" end="7"/>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17411">
                                            <p:txEl>
                                              <p:pRg st="8" end="8"/>
                                            </p:tx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17411">
                                            <p:txEl>
                                              <p:pRg st="9" end="9"/>
                                            </p:txEl>
                                          </p:spTgt>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17411">
                                            <p:txEl>
                                              <p:pRg st="10" end="10"/>
                                            </p:txEl>
                                          </p:spTgt>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17411">
                                            <p:txEl>
                                              <p:pRg st="11" end="11"/>
                                            </p:txEl>
                                          </p:spTgt>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17411">
                                            <p:txEl>
                                              <p:pRg st="12" end="1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411"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1666" name="Rectangle 2"/>
          <p:cNvSpPr>
            <a:spLocks noGrp="1" noChangeArrowheads="1"/>
          </p:cNvSpPr>
          <p:nvPr>
            <p:ph type="title"/>
          </p:nvPr>
        </p:nvSpPr>
        <p:spPr>
          <a:xfrm>
            <a:off x="2286000" y="-152400"/>
            <a:ext cx="4876800" cy="1143000"/>
          </a:xfrm>
        </p:spPr>
        <p:txBody>
          <a:bodyPr/>
          <a:lstStyle/>
          <a:p>
            <a:r>
              <a:rPr lang="en-US" b="1" dirty="0" smtClean="0"/>
              <a:t>Organizing Data</a:t>
            </a:r>
            <a:endParaRPr lang="en-US" b="1" dirty="0"/>
          </a:p>
        </p:txBody>
      </p:sp>
      <p:sp>
        <p:nvSpPr>
          <p:cNvPr id="241667" name="Rectangle 3"/>
          <p:cNvSpPr>
            <a:spLocks noGrp="1" noChangeArrowheads="1"/>
          </p:cNvSpPr>
          <p:nvPr>
            <p:ph idx="1"/>
          </p:nvPr>
        </p:nvSpPr>
        <p:spPr>
          <a:xfrm>
            <a:off x="533399" y="914400"/>
            <a:ext cx="7738161" cy="1524000"/>
          </a:xfrm>
        </p:spPr>
        <p:txBody>
          <a:bodyPr>
            <a:normAutofit fontScale="77500" lnSpcReduction="20000"/>
          </a:bodyPr>
          <a:lstStyle/>
          <a:p>
            <a:pPr>
              <a:lnSpc>
                <a:spcPct val="90000"/>
              </a:lnSpc>
            </a:pPr>
            <a:r>
              <a:rPr lang="en-US" dirty="0" err="1" smtClean="0"/>
              <a:t>Refactorings</a:t>
            </a:r>
            <a:r>
              <a:rPr lang="en-US" dirty="0" smtClean="0"/>
              <a:t> that make working with data easier – Lots of them!</a:t>
            </a:r>
            <a:br>
              <a:rPr lang="en-US" dirty="0" smtClean="0"/>
            </a:br>
            <a:endParaRPr lang="en-US" dirty="0" smtClean="0"/>
          </a:p>
          <a:p>
            <a:pPr>
              <a:lnSpc>
                <a:spcPct val="90000"/>
              </a:lnSpc>
            </a:pPr>
            <a:r>
              <a:rPr lang="en-US" dirty="0" smtClean="0"/>
              <a:t>We’ll be selective…</a:t>
            </a:r>
            <a:br>
              <a:rPr lang="en-US" dirty="0" smtClean="0"/>
            </a:br>
            <a:endParaRPr lang="en-US" dirty="0" smtClean="0"/>
          </a:p>
        </p:txBody>
      </p:sp>
      <p:sp>
        <p:nvSpPr>
          <p:cNvPr id="4" name="Rectangle 2"/>
          <p:cNvSpPr txBox="1">
            <a:spLocks noChangeArrowheads="1"/>
          </p:cNvSpPr>
          <p:nvPr/>
        </p:nvSpPr>
        <p:spPr bwMode="auto">
          <a:xfrm>
            <a:off x="304800" y="2667000"/>
            <a:ext cx="8458200" cy="4038600"/>
          </a:xfrm>
          <a:prstGeom prst="rect">
            <a:avLst/>
          </a:prstGeom>
          <a:ln>
            <a:headEnd/>
            <a:tailEnd/>
          </a:ln>
          <a:scene3d>
            <a:camera prst="orthographicFront"/>
            <a:lightRig rig="threePt" dir="t"/>
          </a:scene3d>
          <a:sp3d>
            <a:bevelT/>
          </a:sp3d>
        </p:spPr>
        <p:style>
          <a:lnRef idx="1">
            <a:schemeClr val="accent2"/>
          </a:lnRef>
          <a:fillRef idx="2">
            <a:schemeClr val="accent2"/>
          </a:fillRef>
          <a:effectRef idx="1">
            <a:schemeClr val="accent2"/>
          </a:effectRef>
          <a:fontRef idx="minor">
            <a:schemeClr val="dk1"/>
          </a:fontRef>
        </p:style>
        <p:txBody>
          <a:bodyPr vert="horz" wrap="square" lIns="91440" tIns="45720" rIns="91440" bIns="45720" numCol="2" anchor="t" anchorCtr="0" compatLnSpc="1">
            <a:prstTxWarp prst="textNoShape">
              <a:avLst/>
            </a:prstTxWarp>
          </a:bodyPr>
          <a:lstStyle/>
          <a:p>
            <a:pPr marL="457200" lvl="0" indent="-457200" eaLnBrk="1">
              <a:spcBef>
                <a:spcPct val="20000"/>
              </a:spcBef>
              <a:buClr>
                <a:srgbClr val="CC0000"/>
              </a:buClr>
              <a:buSzPct val="70000"/>
              <a:buFont typeface="+mj-lt"/>
              <a:buAutoNum type="arabicPeriod"/>
              <a:tabLst>
                <a:tab pos="656650" algn="l"/>
                <a:tab pos="1313299" algn="l"/>
                <a:tab pos="1969949" algn="l"/>
                <a:tab pos="2626599" algn="l"/>
                <a:tab pos="3283248" algn="l"/>
                <a:tab pos="3939898" algn="l"/>
                <a:tab pos="4596548" algn="l"/>
                <a:tab pos="5253198" algn="l"/>
                <a:tab pos="5909847" algn="l"/>
                <a:tab pos="6566497" algn="l"/>
                <a:tab pos="7223147" algn="l"/>
              </a:tabLst>
              <a:defRPr/>
            </a:pPr>
            <a:r>
              <a:rPr lang="en-US" sz="2000" b="1" kern="0" dirty="0" smtClean="0">
                <a:solidFill>
                  <a:srgbClr val="800000"/>
                </a:solidFill>
              </a:rPr>
              <a:t>Self Encapsulate Field</a:t>
            </a:r>
          </a:p>
          <a:p>
            <a:pPr marL="457200" lvl="0" indent="-457200" eaLnBrk="1">
              <a:spcBef>
                <a:spcPct val="20000"/>
              </a:spcBef>
              <a:buClr>
                <a:srgbClr val="CC0000"/>
              </a:buClr>
              <a:buSzPct val="70000"/>
              <a:buFont typeface="+mj-lt"/>
              <a:buAutoNum type="arabicPeriod"/>
              <a:tabLst>
                <a:tab pos="656650" algn="l"/>
                <a:tab pos="1313299" algn="l"/>
                <a:tab pos="1969949" algn="l"/>
                <a:tab pos="2626599" algn="l"/>
                <a:tab pos="3283248" algn="l"/>
                <a:tab pos="3939898" algn="l"/>
                <a:tab pos="4596548" algn="l"/>
                <a:tab pos="5253198" algn="l"/>
                <a:tab pos="5909847" algn="l"/>
                <a:tab pos="6566497" algn="l"/>
                <a:tab pos="7223147" algn="l"/>
              </a:tabLst>
              <a:defRPr/>
            </a:pPr>
            <a:r>
              <a:rPr lang="en-US" sz="2000" b="1" kern="0" dirty="0" smtClean="0">
                <a:solidFill>
                  <a:srgbClr val="800000"/>
                </a:solidFill>
              </a:rPr>
              <a:t>Replace Data Value with Object</a:t>
            </a:r>
          </a:p>
          <a:p>
            <a:pPr marL="457200" lvl="0" indent="-457200" eaLnBrk="1">
              <a:spcBef>
                <a:spcPct val="20000"/>
              </a:spcBef>
              <a:buClr>
                <a:srgbClr val="CC0000"/>
              </a:buClr>
              <a:buSzPct val="70000"/>
              <a:buFont typeface="+mj-lt"/>
              <a:buAutoNum type="arabicPeriod"/>
              <a:tabLst>
                <a:tab pos="656650" algn="l"/>
                <a:tab pos="1313299" algn="l"/>
                <a:tab pos="1969949" algn="l"/>
                <a:tab pos="2626599" algn="l"/>
                <a:tab pos="3283248" algn="l"/>
                <a:tab pos="3939898" algn="l"/>
                <a:tab pos="4596548" algn="l"/>
                <a:tab pos="5253198" algn="l"/>
                <a:tab pos="5909847" algn="l"/>
                <a:tab pos="6566497" algn="l"/>
                <a:tab pos="7223147" algn="l"/>
              </a:tabLst>
              <a:defRPr/>
            </a:pPr>
            <a:r>
              <a:rPr lang="en-US" sz="2000" b="1" kern="0" dirty="0" smtClean="0">
                <a:solidFill>
                  <a:srgbClr val="800000"/>
                </a:solidFill>
              </a:rPr>
              <a:t>Change Value to Reference</a:t>
            </a:r>
          </a:p>
          <a:p>
            <a:pPr marL="457200" lvl="0" indent="-457200" eaLnBrk="1">
              <a:spcBef>
                <a:spcPct val="20000"/>
              </a:spcBef>
              <a:buClr>
                <a:srgbClr val="CC0000"/>
              </a:buClr>
              <a:buSzPct val="70000"/>
              <a:buFont typeface="+mj-lt"/>
              <a:buAutoNum type="arabicPeriod"/>
              <a:tabLst>
                <a:tab pos="656650" algn="l"/>
                <a:tab pos="1313299" algn="l"/>
                <a:tab pos="1969949" algn="l"/>
                <a:tab pos="2626599" algn="l"/>
                <a:tab pos="3283248" algn="l"/>
                <a:tab pos="3939898" algn="l"/>
                <a:tab pos="4596548" algn="l"/>
                <a:tab pos="5253198" algn="l"/>
                <a:tab pos="5909847" algn="l"/>
                <a:tab pos="6566497" algn="l"/>
                <a:tab pos="7223147" algn="l"/>
              </a:tabLst>
              <a:defRPr/>
            </a:pPr>
            <a:r>
              <a:rPr lang="en-US" sz="2000" b="1" kern="0" dirty="0" smtClean="0">
                <a:solidFill>
                  <a:srgbClr val="800000"/>
                </a:solidFill>
              </a:rPr>
              <a:t>Change Reference to Value</a:t>
            </a:r>
          </a:p>
          <a:p>
            <a:pPr marL="457200" lvl="0" indent="-457200" eaLnBrk="1">
              <a:spcBef>
                <a:spcPct val="20000"/>
              </a:spcBef>
              <a:buClr>
                <a:srgbClr val="CC0000"/>
              </a:buClr>
              <a:buSzPct val="70000"/>
              <a:buFont typeface="+mj-lt"/>
              <a:buAutoNum type="arabicPeriod"/>
              <a:tabLst>
                <a:tab pos="656650" algn="l"/>
                <a:tab pos="1313299" algn="l"/>
                <a:tab pos="1969949" algn="l"/>
                <a:tab pos="2626599" algn="l"/>
                <a:tab pos="3283248" algn="l"/>
                <a:tab pos="3939898" algn="l"/>
                <a:tab pos="4596548" algn="l"/>
                <a:tab pos="5253198" algn="l"/>
                <a:tab pos="5909847" algn="l"/>
                <a:tab pos="6566497" algn="l"/>
                <a:tab pos="7223147" algn="l"/>
              </a:tabLst>
              <a:defRPr/>
            </a:pPr>
            <a:r>
              <a:rPr lang="en-US" sz="2000" b="1" kern="0" dirty="0" smtClean="0">
                <a:solidFill>
                  <a:srgbClr val="800000"/>
                </a:solidFill>
              </a:rPr>
              <a:t>Change Unidirectional Association to Bidirectional</a:t>
            </a:r>
          </a:p>
          <a:p>
            <a:pPr marL="457200" lvl="0" indent="-457200" eaLnBrk="1">
              <a:spcBef>
                <a:spcPct val="20000"/>
              </a:spcBef>
              <a:buClr>
                <a:srgbClr val="CC0000"/>
              </a:buClr>
              <a:buSzPct val="70000"/>
              <a:buFont typeface="+mj-lt"/>
              <a:buAutoNum type="arabicPeriod"/>
              <a:tabLst>
                <a:tab pos="656650" algn="l"/>
                <a:tab pos="1313299" algn="l"/>
                <a:tab pos="1969949" algn="l"/>
                <a:tab pos="2626599" algn="l"/>
                <a:tab pos="3283248" algn="l"/>
                <a:tab pos="3939898" algn="l"/>
                <a:tab pos="4596548" algn="l"/>
                <a:tab pos="5253198" algn="l"/>
                <a:tab pos="5909847" algn="l"/>
                <a:tab pos="6566497" algn="l"/>
                <a:tab pos="7223147" algn="l"/>
              </a:tabLst>
              <a:defRPr/>
            </a:pPr>
            <a:r>
              <a:rPr lang="en-US" sz="2000" b="1" kern="0" dirty="0" smtClean="0">
                <a:solidFill>
                  <a:srgbClr val="800000"/>
                </a:solidFill>
              </a:rPr>
              <a:t>Replace Magic Number with Symbolic Constant</a:t>
            </a:r>
          </a:p>
          <a:p>
            <a:pPr marL="457200" lvl="0" indent="-457200" eaLnBrk="1">
              <a:spcBef>
                <a:spcPct val="20000"/>
              </a:spcBef>
              <a:buClr>
                <a:srgbClr val="CC0000"/>
              </a:buClr>
              <a:buSzPct val="70000"/>
              <a:buFont typeface="+mj-lt"/>
              <a:buAutoNum type="arabicPeriod"/>
              <a:tabLst>
                <a:tab pos="656650" algn="l"/>
                <a:tab pos="1313299" algn="l"/>
                <a:tab pos="1969949" algn="l"/>
                <a:tab pos="2626599" algn="l"/>
                <a:tab pos="3283248" algn="l"/>
                <a:tab pos="3939898" algn="l"/>
                <a:tab pos="4596548" algn="l"/>
                <a:tab pos="5253198" algn="l"/>
                <a:tab pos="5909847" algn="l"/>
                <a:tab pos="6566497" algn="l"/>
                <a:tab pos="7223147" algn="l"/>
              </a:tabLst>
              <a:defRPr/>
            </a:pPr>
            <a:r>
              <a:rPr lang="en-US" sz="2000" b="1" kern="0" dirty="0" smtClean="0">
                <a:solidFill>
                  <a:srgbClr val="800000"/>
                </a:solidFill>
              </a:rPr>
              <a:t>Encapsulate Field</a:t>
            </a:r>
          </a:p>
          <a:p>
            <a:pPr marL="457200" lvl="0" indent="-457200" eaLnBrk="1">
              <a:spcBef>
                <a:spcPct val="20000"/>
              </a:spcBef>
              <a:buClr>
                <a:srgbClr val="CC0000"/>
              </a:buClr>
              <a:buSzPct val="70000"/>
              <a:buFont typeface="+mj-lt"/>
              <a:buAutoNum type="arabicPeriod"/>
              <a:tabLst>
                <a:tab pos="656650" algn="l"/>
                <a:tab pos="1313299" algn="l"/>
                <a:tab pos="1969949" algn="l"/>
                <a:tab pos="2626599" algn="l"/>
                <a:tab pos="3283248" algn="l"/>
                <a:tab pos="3939898" algn="l"/>
                <a:tab pos="4596548" algn="l"/>
                <a:tab pos="5253198" algn="l"/>
                <a:tab pos="5909847" algn="l"/>
                <a:tab pos="6566497" algn="l"/>
                <a:tab pos="7223147" algn="l"/>
              </a:tabLst>
              <a:defRPr/>
            </a:pPr>
            <a:r>
              <a:rPr lang="en-US" sz="2000" b="1" kern="0" dirty="0" smtClean="0">
                <a:solidFill>
                  <a:schemeClr val="tx1"/>
                </a:solidFill>
              </a:rPr>
              <a:t>Replace Array with Object</a:t>
            </a:r>
          </a:p>
          <a:p>
            <a:pPr marL="457200" lvl="0" indent="-457200" eaLnBrk="1">
              <a:spcBef>
                <a:spcPct val="20000"/>
              </a:spcBef>
              <a:buClr>
                <a:srgbClr val="CC0000"/>
              </a:buClr>
              <a:buSzPct val="70000"/>
              <a:buFont typeface="+mj-lt"/>
              <a:buAutoNum type="arabicPeriod"/>
              <a:tabLst>
                <a:tab pos="656650" algn="l"/>
                <a:tab pos="1313299" algn="l"/>
                <a:tab pos="1969949" algn="l"/>
                <a:tab pos="2626599" algn="l"/>
                <a:tab pos="3283248" algn="l"/>
                <a:tab pos="3939898" algn="l"/>
                <a:tab pos="4596548" algn="l"/>
                <a:tab pos="5253198" algn="l"/>
                <a:tab pos="5909847" algn="l"/>
                <a:tab pos="6566497" algn="l"/>
                <a:tab pos="7223147" algn="l"/>
              </a:tabLst>
              <a:defRPr/>
            </a:pPr>
            <a:r>
              <a:rPr lang="en-US" sz="2000" b="1" kern="0" dirty="0" smtClean="0">
                <a:solidFill>
                  <a:schemeClr val="tx1"/>
                </a:solidFill>
              </a:rPr>
              <a:t>Duplicate Observed Da</a:t>
            </a:r>
            <a:r>
              <a:rPr lang="en-US" sz="2000" b="1" kern="0" dirty="0" smtClean="0">
                <a:solidFill>
                  <a:srgbClr val="333333"/>
                </a:solidFill>
              </a:rPr>
              <a:t>ta</a:t>
            </a:r>
          </a:p>
          <a:p>
            <a:pPr marL="457200" indent="-457200" eaLnBrk="1">
              <a:spcBef>
                <a:spcPct val="20000"/>
              </a:spcBef>
              <a:buClr>
                <a:srgbClr val="CC0000"/>
              </a:buClr>
              <a:buSzPct val="70000"/>
              <a:buFont typeface="+mj-lt"/>
              <a:buAutoNum type="arabicPeriod"/>
              <a:tabLst>
                <a:tab pos="656650" algn="l"/>
                <a:tab pos="1313299" algn="l"/>
                <a:tab pos="1969949" algn="l"/>
                <a:tab pos="2626599" algn="l"/>
                <a:tab pos="3283248" algn="l"/>
                <a:tab pos="3939898" algn="l"/>
                <a:tab pos="4596548" algn="l"/>
                <a:tab pos="5253198" algn="l"/>
                <a:tab pos="5909847" algn="l"/>
                <a:tab pos="6566497" algn="l"/>
                <a:tab pos="7223147" algn="l"/>
              </a:tabLst>
              <a:defRPr/>
            </a:pPr>
            <a:r>
              <a:rPr lang="en-US" sz="2000" b="1" kern="0" dirty="0">
                <a:solidFill>
                  <a:srgbClr val="333333"/>
                </a:solidFill>
              </a:rPr>
              <a:t>Change Bidirectional Association to Unidirectional</a:t>
            </a:r>
          </a:p>
          <a:p>
            <a:pPr marL="457200" lvl="0" indent="-457200" eaLnBrk="1">
              <a:spcBef>
                <a:spcPct val="20000"/>
              </a:spcBef>
              <a:buClr>
                <a:srgbClr val="CC0000"/>
              </a:buClr>
              <a:buSzPct val="70000"/>
              <a:buFont typeface="+mj-lt"/>
              <a:buAutoNum type="arabicPeriod"/>
              <a:tabLst>
                <a:tab pos="656650" algn="l"/>
                <a:tab pos="1313299" algn="l"/>
                <a:tab pos="1969949" algn="l"/>
                <a:tab pos="2626599" algn="l"/>
                <a:tab pos="3283248" algn="l"/>
                <a:tab pos="3939898" algn="l"/>
                <a:tab pos="4596548" algn="l"/>
                <a:tab pos="5253198" algn="l"/>
                <a:tab pos="5909847" algn="l"/>
                <a:tab pos="6566497" algn="l"/>
                <a:tab pos="7223147" algn="l"/>
              </a:tabLst>
              <a:defRPr/>
            </a:pPr>
            <a:r>
              <a:rPr lang="en-US" sz="2000" b="1" kern="0" dirty="0" smtClean="0">
                <a:solidFill>
                  <a:srgbClr val="333333"/>
                </a:solidFill>
              </a:rPr>
              <a:t>Encapsulate Collection</a:t>
            </a:r>
          </a:p>
          <a:p>
            <a:pPr marL="457200" lvl="0" indent="-457200" eaLnBrk="1">
              <a:spcBef>
                <a:spcPct val="20000"/>
              </a:spcBef>
              <a:buClr>
                <a:srgbClr val="CC0000"/>
              </a:buClr>
              <a:buSzPct val="70000"/>
              <a:buFont typeface="+mj-lt"/>
              <a:buAutoNum type="arabicPeriod"/>
              <a:tabLst>
                <a:tab pos="656650" algn="l"/>
                <a:tab pos="1313299" algn="l"/>
                <a:tab pos="1969949" algn="l"/>
                <a:tab pos="2626599" algn="l"/>
                <a:tab pos="3283248" algn="l"/>
                <a:tab pos="3939898" algn="l"/>
                <a:tab pos="4596548" algn="l"/>
                <a:tab pos="5253198" algn="l"/>
                <a:tab pos="5909847" algn="l"/>
                <a:tab pos="6566497" algn="l"/>
                <a:tab pos="7223147" algn="l"/>
              </a:tabLst>
              <a:defRPr/>
            </a:pPr>
            <a:r>
              <a:rPr lang="en-US" sz="2000" b="1" kern="0" dirty="0" smtClean="0">
                <a:solidFill>
                  <a:schemeClr val="tx1"/>
                </a:solidFill>
              </a:rPr>
              <a:t>Replace Record with Data Class</a:t>
            </a:r>
          </a:p>
          <a:p>
            <a:pPr marL="457200" lvl="0" indent="-457200" eaLnBrk="1">
              <a:spcBef>
                <a:spcPct val="20000"/>
              </a:spcBef>
              <a:buClr>
                <a:srgbClr val="CC0000"/>
              </a:buClr>
              <a:buSzPct val="70000"/>
              <a:buFont typeface="+mj-lt"/>
              <a:buAutoNum type="arabicPeriod"/>
              <a:tabLst>
                <a:tab pos="656650" algn="l"/>
                <a:tab pos="1313299" algn="l"/>
                <a:tab pos="1969949" algn="l"/>
                <a:tab pos="2626599" algn="l"/>
                <a:tab pos="3283248" algn="l"/>
                <a:tab pos="3939898" algn="l"/>
                <a:tab pos="4596548" algn="l"/>
                <a:tab pos="5253198" algn="l"/>
                <a:tab pos="5909847" algn="l"/>
                <a:tab pos="6566497" algn="l"/>
                <a:tab pos="7223147" algn="l"/>
              </a:tabLst>
              <a:defRPr/>
            </a:pPr>
            <a:r>
              <a:rPr lang="en-US" sz="2000" b="1" kern="0" dirty="0" smtClean="0">
                <a:solidFill>
                  <a:schemeClr val="tx1"/>
                </a:solidFill>
              </a:rPr>
              <a:t>Replace Type Code with Class</a:t>
            </a:r>
          </a:p>
          <a:p>
            <a:pPr marL="457200" lvl="0" indent="-457200" eaLnBrk="1">
              <a:spcBef>
                <a:spcPct val="20000"/>
              </a:spcBef>
              <a:buClr>
                <a:srgbClr val="CC0000"/>
              </a:buClr>
              <a:buSzPct val="70000"/>
              <a:buFont typeface="+mj-lt"/>
              <a:buAutoNum type="arabicPeriod"/>
              <a:tabLst>
                <a:tab pos="656650" algn="l"/>
                <a:tab pos="1313299" algn="l"/>
                <a:tab pos="1969949" algn="l"/>
                <a:tab pos="2626599" algn="l"/>
                <a:tab pos="3283248" algn="l"/>
                <a:tab pos="3939898" algn="l"/>
                <a:tab pos="4596548" algn="l"/>
                <a:tab pos="5253198" algn="l"/>
                <a:tab pos="5909847" algn="l"/>
                <a:tab pos="6566497" algn="l"/>
                <a:tab pos="7223147" algn="l"/>
              </a:tabLst>
              <a:defRPr/>
            </a:pPr>
            <a:r>
              <a:rPr lang="en-US" sz="2000" b="1" kern="0" dirty="0" smtClean="0">
                <a:solidFill>
                  <a:schemeClr val="tx1"/>
                </a:solidFill>
              </a:rPr>
              <a:t>Replace Type Code with Subclasses</a:t>
            </a:r>
          </a:p>
          <a:p>
            <a:pPr marL="457200" lvl="0" indent="-457200" eaLnBrk="1">
              <a:spcBef>
                <a:spcPct val="20000"/>
              </a:spcBef>
              <a:buClr>
                <a:srgbClr val="CC0000"/>
              </a:buClr>
              <a:buSzPct val="70000"/>
              <a:buFont typeface="+mj-lt"/>
              <a:buAutoNum type="arabicPeriod"/>
              <a:tabLst>
                <a:tab pos="656650" algn="l"/>
                <a:tab pos="1313299" algn="l"/>
                <a:tab pos="1969949" algn="l"/>
                <a:tab pos="2626599" algn="l"/>
                <a:tab pos="3283248" algn="l"/>
                <a:tab pos="3939898" algn="l"/>
                <a:tab pos="4596548" algn="l"/>
                <a:tab pos="5253198" algn="l"/>
                <a:tab pos="5909847" algn="l"/>
                <a:tab pos="6566497" algn="l"/>
                <a:tab pos="7223147" algn="l"/>
              </a:tabLst>
              <a:defRPr/>
            </a:pPr>
            <a:r>
              <a:rPr lang="en-US" sz="2000" b="1" kern="0" dirty="0" smtClean="0">
                <a:solidFill>
                  <a:schemeClr val="tx1"/>
                </a:solidFill>
              </a:rPr>
              <a:t>Replace Type Code with State/Strategy</a:t>
            </a:r>
          </a:p>
          <a:p>
            <a:pPr marL="457200" lvl="0" indent="-457200" eaLnBrk="1">
              <a:spcBef>
                <a:spcPct val="20000"/>
              </a:spcBef>
              <a:buClr>
                <a:srgbClr val="CC0000"/>
              </a:buClr>
              <a:buSzPct val="70000"/>
              <a:buFont typeface="+mj-lt"/>
              <a:buAutoNum type="arabicPeriod"/>
              <a:tabLst>
                <a:tab pos="656650" algn="l"/>
                <a:tab pos="1313299" algn="l"/>
                <a:tab pos="1969949" algn="l"/>
                <a:tab pos="2626599" algn="l"/>
                <a:tab pos="3283248" algn="l"/>
                <a:tab pos="3939898" algn="l"/>
                <a:tab pos="4596548" algn="l"/>
                <a:tab pos="5253198" algn="l"/>
                <a:tab pos="5909847" algn="l"/>
                <a:tab pos="6566497" algn="l"/>
                <a:tab pos="7223147" algn="l"/>
              </a:tabLst>
              <a:defRPr/>
            </a:pPr>
            <a:r>
              <a:rPr lang="en-US" sz="2000" b="1" kern="0" dirty="0" smtClean="0">
                <a:solidFill>
                  <a:schemeClr val="tx1"/>
                </a:solidFill>
              </a:rPr>
              <a:t>Replace Subclass with Fields</a:t>
            </a:r>
          </a:p>
        </p:txBody>
      </p:sp>
      <p:pic>
        <p:nvPicPr>
          <p:cNvPr id="8" name="Picture 7"/>
          <p:cNvPicPr>
            <a:picLocks noChangeAspect="1"/>
          </p:cNvPicPr>
          <p:nvPr/>
        </p:nvPicPr>
        <p:blipFill>
          <a:blip r:embed="rId3"/>
          <a:stretch>
            <a:fillRect/>
          </a:stretch>
        </p:blipFill>
        <p:spPr>
          <a:xfrm>
            <a:off x="4001803" y="1828800"/>
            <a:ext cx="808366" cy="540258"/>
          </a:xfrm>
          <a:prstGeom prst="rect">
            <a:avLst/>
          </a:prstGeom>
          <a:scene3d>
            <a:camera prst="orthographicFront"/>
            <a:lightRig rig="threePt" dir="t"/>
          </a:scene3d>
          <a:sp3d>
            <a:bevelT/>
          </a:sp3d>
        </p:spPr>
      </p:pic>
      <p:sp>
        <p:nvSpPr>
          <p:cNvPr id="3" name="TextBox 2"/>
          <p:cNvSpPr txBox="1"/>
          <p:nvPr/>
        </p:nvSpPr>
        <p:spPr>
          <a:xfrm>
            <a:off x="2974407" y="5486400"/>
            <a:ext cx="2054793" cy="461665"/>
          </a:xfrm>
          <a:prstGeom prst="rect">
            <a:avLst/>
          </a:prstGeom>
          <a:noFill/>
        </p:spPr>
        <p:txBody>
          <a:bodyPr wrap="none" rtlCol="0">
            <a:spAutoFit/>
          </a:bodyPr>
          <a:lstStyle/>
          <a:p>
            <a:r>
              <a:rPr lang="en-US" dirty="0" smtClean="0"/>
              <a:t>We’ll do these!</a:t>
            </a:r>
            <a:endParaRPr lang="en-US" dirty="0"/>
          </a:p>
        </p:txBody>
      </p:sp>
      <p:sp>
        <p:nvSpPr>
          <p:cNvPr id="10" name="TextBox 9"/>
          <p:cNvSpPr txBox="1"/>
          <p:nvPr/>
        </p:nvSpPr>
        <p:spPr>
          <a:xfrm>
            <a:off x="5410200" y="6248400"/>
            <a:ext cx="2861361" cy="461665"/>
          </a:xfrm>
          <a:prstGeom prst="rect">
            <a:avLst/>
          </a:prstGeom>
          <a:noFill/>
        </p:spPr>
        <p:txBody>
          <a:bodyPr wrap="none" rtlCol="0">
            <a:spAutoFit/>
          </a:bodyPr>
          <a:lstStyle/>
          <a:p>
            <a:r>
              <a:rPr lang="en-US" dirty="0" smtClean="0"/>
              <a:t>You read about these!</a:t>
            </a:r>
            <a:endParaRPr lang="en-US" dirty="0"/>
          </a:p>
        </p:txBody>
      </p:sp>
      <p:cxnSp>
        <p:nvCxnSpPr>
          <p:cNvPr id="9" name="Straight Arrow Connector 8"/>
          <p:cNvCxnSpPr>
            <a:stCxn id="3" idx="1"/>
          </p:cNvCxnSpPr>
          <p:nvPr/>
        </p:nvCxnSpPr>
        <p:spPr>
          <a:xfrm flipH="1" flipV="1">
            <a:off x="2819400" y="5486400"/>
            <a:ext cx="155007" cy="230833"/>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3" name="Straight Arrow Connector 12"/>
          <p:cNvCxnSpPr/>
          <p:nvPr/>
        </p:nvCxnSpPr>
        <p:spPr>
          <a:xfrm flipH="1" flipV="1">
            <a:off x="5257800" y="6248400"/>
            <a:ext cx="155007" cy="230833"/>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a:xfrm>
            <a:off x="457200" y="76200"/>
            <a:ext cx="8229600" cy="1143000"/>
          </a:xfrm>
        </p:spPr>
        <p:txBody>
          <a:bodyPr/>
          <a:lstStyle/>
          <a:p>
            <a:r>
              <a:rPr lang="en-US" dirty="0"/>
              <a:t>Organizing</a:t>
            </a:r>
            <a:r>
              <a:rPr lang="en-US" dirty="0" smtClean="0"/>
              <a:t> Data</a:t>
            </a:r>
            <a:endParaRPr lang="da-DK" dirty="0"/>
          </a:p>
        </p:txBody>
      </p:sp>
      <p:sp>
        <p:nvSpPr>
          <p:cNvPr id="18435" name="Rectangle 3"/>
          <p:cNvSpPr>
            <a:spLocks noGrp="1" noChangeArrowheads="1"/>
          </p:cNvSpPr>
          <p:nvPr>
            <p:ph idx="1"/>
          </p:nvPr>
        </p:nvSpPr>
        <p:spPr>
          <a:xfrm>
            <a:off x="685800" y="1219200"/>
            <a:ext cx="7772400" cy="5029200"/>
          </a:xfrm>
        </p:spPr>
        <p:txBody>
          <a:bodyPr/>
          <a:lstStyle/>
          <a:p>
            <a:pPr>
              <a:lnSpc>
                <a:spcPct val="80000"/>
              </a:lnSpc>
            </a:pPr>
            <a:r>
              <a:rPr lang="en-US" sz="2800" dirty="0" smtClean="0"/>
              <a:t>Some Bad Code Smells</a:t>
            </a:r>
          </a:p>
          <a:p>
            <a:pPr lvl="1">
              <a:lnSpc>
                <a:spcPct val="80000"/>
              </a:lnSpc>
            </a:pPr>
            <a:r>
              <a:rPr lang="en-US" sz="2400" dirty="0"/>
              <a:t>Explaining comments</a:t>
            </a:r>
          </a:p>
          <a:p>
            <a:pPr lvl="1">
              <a:lnSpc>
                <a:spcPct val="80000"/>
              </a:lnSpc>
            </a:pPr>
            <a:r>
              <a:rPr lang="en-US" sz="2400" dirty="0"/>
              <a:t>Public </a:t>
            </a:r>
            <a:r>
              <a:rPr lang="en-US" sz="2400" dirty="0" smtClean="0"/>
              <a:t>fields</a:t>
            </a:r>
          </a:p>
          <a:p>
            <a:pPr lvl="1">
              <a:lnSpc>
                <a:spcPct val="80000"/>
              </a:lnSpc>
            </a:pPr>
            <a:r>
              <a:rPr lang="en-US" sz="2400" dirty="0" smtClean="0"/>
              <a:t>…</a:t>
            </a:r>
            <a:br>
              <a:rPr lang="en-US" sz="2400" dirty="0" smtClean="0"/>
            </a:br>
            <a:endParaRPr lang="en-US" sz="2400" dirty="0" smtClean="0"/>
          </a:p>
          <a:p>
            <a:pPr>
              <a:lnSpc>
                <a:spcPct val="80000"/>
              </a:lnSpc>
            </a:pPr>
            <a:r>
              <a:rPr lang="en-US" sz="2800" dirty="0" smtClean="0"/>
              <a:t>Representative </a:t>
            </a:r>
            <a:r>
              <a:rPr lang="en-US" sz="2800" dirty="0" err="1" smtClean="0"/>
              <a:t>Refactorings</a:t>
            </a:r>
            <a:endParaRPr lang="en-US" sz="2800" dirty="0"/>
          </a:p>
          <a:p>
            <a:pPr lvl="1">
              <a:lnSpc>
                <a:spcPct val="80000"/>
              </a:lnSpc>
            </a:pPr>
            <a:r>
              <a:rPr lang="en-US" sz="2400" dirty="0"/>
              <a:t>Replace magic number with symbolic constant</a:t>
            </a:r>
          </a:p>
          <a:p>
            <a:pPr lvl="2">
              <a:lnSpc>
                <a:spcPct val="80000"/>
              </a:lnSpc>
            </a:pPr>
            <a:r>
              <a:rPr lang="en-US" sz="2000" dirty="0">
                <a:latin typeface="Courier"/>
                <a:cs typeface="Courier"/>
              </a:rPr>
              <a:t>Area = 3.14159265 * </a:t>
            </a:r>
            <a:r>
              <a:rPr lang="en-US" sz="2000" dirty="0" err="1">
                <a:latin typeface="Courier"/>
                <a:cs typeface="Courier"/>
              </a:rPr>
              <a:t>r</a:t>
            </a:r>
            <a:r>
              <a:rPr lang="en-US" sz="2000" dirty="0">
                <a:latin typeface="Courier"/>
                <a:cs typeface="Courier"/>
              </a:rPr>
              <a:t> * </a:t>
            </a:r>
            <a:r>
              <a:rPr lang="en-US" sz="2000" dirty="0" err="1">
                <a:latin typeface="Courier"/>
                <a:cs typeface="Courier"/>
              </a:rPr>
              <a:t>r</a:t>
            </a:r>
            <a:r>
              <a:rPr lang="en-US" sz="2000" dirty="0">
                <a:latin typeface="Courier"/>
                <a:cs typeface="Courier"/>
              </a:rPr>
              <a:t>; // </a:t>
            </a:r>
            <a:r>
              <a:rPr lang="en-US" sz="2000" dirty="0">
                <a:solidFill>
                  <a:srgbClr val="FF0000"/>
                </a:solidFill>
                <a:latin typeface="Courier"/>
                <a:cs typeface="Courier"/>
              </a:rPr>
              <a:t>bad</a:t>
            </a:r>
          </a:p>
          <a:p>
            <a:pPr lvl="2">
              <a:lnSpc>
                <a:spcPct val="80000"/>
              </a:lnSpc>
            </a:pPr>
            <a:r>
              <a:rPr lang="en-US" sz="2000" dirty="0">
                <a:latin typeface="Courier"/>
                <a:cs typeface="Courier"/>
              </a:rPr>
              <a:t>Static final </a:t>
            </a:r>
            <a:r>
              <a:rPr lang="en-US" sz="2000" dirty="0" err="1">
                <a:latin typeface="Courier"/>
                <a:cs typeface="Courier"/>
              </a:rPr>
              <a:t>int</a:t>
            </a:r>
            <a:r>
              <a:rPr lang="en-US" sz="2000" dirty="0">
                <a:latin typeface="Courier"/>
                <a:cs typeface="Courier"/>
              </a:rPr>
              <a:t> PI = 3.14159265;</a:t>
            </a:r>
          </a:p>
          <a:p>
            <a:pPr lvl="2">
              <a:lnSpc>
                <a:spcPct val="80000"/>
              </a:lnSpc>
            </a:pPr>
            <a:r>
              <a:rPr lang="en-US" sz="2000" dirty="0">
                <a:latin typeface="Courier"/>
                <a:cs typeface="Courier"/>
              </a:rPr>
              <a:t>Area = PI * </a:t>
            </a:r>
            <a:r>
              <a:rPr lang="en-US" sz="2000" dirty="0" err="1">
                <a:latin typeface="Courier"/>
                <a:cs typeface="Courier"/>
              </a:rPr>
              <a:t>r</a:t>
            </a:r>
            <a:r>
              <a:rPr lang="en-US" sz="2000" dirty="0">
                <a:latin typeface="Courier"/>
                <a:cs typeface="Courier"/>
              </a:rPr>
              <a:t> * </a:t>
            </a:r>
            <a:r>
              <a:rPr lang="en-US" sz="2000" dirty="0" err="1">
                <a:latin typeface="Courier"/>
                <a:cs typeface="Courier"/>
              </a:rPr>
              <a:t>r</a:t>
            </a:r>
            <a:r>
              <a:rPr lang="en-US" sz="2000" dirty="0">
                <a:latin typeface="Courier"/>
                <a:cs typeface="Courier"/>
              </a:rPr>
              <a:t>; // </a:t>
            </a:r>
            <a:r>
              <a:rPr lang="en-US" sz="2000" dirty="0">
                <a:solidFill>
                  <a:srgbClr val="008000"/>
                </a:solidFill>
                <a:latin typeface="Courier"/>
                <a:cs typeface="Courier"/>
              </a:rPr>
              <a:t>better</a:t>
            </a:r>
          </a:p>
          <a:p>
            <a:pPr lvl="1">
              <a:lnSpc>
                <a:spcPct val="80000"/>
              </a:lnSpc>
            </a:pPr>
            <a:r>
              <a:rPr lang="en-US" sz="2400" dirty="0"/>
              <a:t>Encapsulate field</a:t>
            </a:r>
          </a:p>
          <a:p>
            <a:pPr lvl="2">
              <a:lnSpc>
                <a:spcPct val="80000"/>
              </a:lnSpc>
            </a:pPr>
            <a:r>
              <a:rPr lang="en-US" sz="2000" dirty="0"/>
              <a:t>Public fields are </a:t>
            </a:r>
            <a:r>
              <a:rPr lang="en-US" sz="2000" dirty="0">
                <a:solidFill>
                  <a:srgbClr val="FF0000"/>
                </a:solidFill>
              </a:rPr>
              <a:t>bad</a:t>
            </a:r>
          </a:p>
          <a:p>
            <a:pPr lvl="2">
              <a:lnSpc>
                <a:spcPct val="80000"/>
              </a:lnSpc>
            </a:pPr>
            <a:r>
              <a:rPr lang="en-US" sz="2000" dirty="0"/>
              <a:t>Use private field</a:t>
            </a:r>
            <a:r>
              <a:rPr lang="en-US" sz="2000" dirty="0" smtClean="0"/>
              <a:t> &amp; </a:t>
            </a:r>
            <a:r>
              <a:rPr lang="en-US" sz="2000" dirty="0"/>
              <a:t>get / set </a:t>
            </a:r>
            <a:r>
              <a:rPr lang="en-US" sz="2000" dirty="0" smtClean="0"/>
              <a:t>methods</a:t>
            </a:r>
          </a:p>
          <a:p>
            <a:pPr lvl="1">
              <a:lnSpc>
                <a:spcPct val="80000"/>
              </a:lnSpc>
            </a:pPr>
            <a:r>
              <a:rPr lang="en-US" dirty="0" smtClean="0"/>
              <a:t>…</a:t>
            </a:r>
            <a:endParaRPr lang="en-US" dirty="0"/>
          </a:p>
        </p:txBody>
      </p:sp>
      <p:pic>
        <p:nvPicPr>
          <p:cNvPr id="4" name="Picture 3"/>
          <p:cNvPicPr>
            <a:picLocks noChangeAspect="1"/>
          </p:cNvPicPr>
          <p:nvPr/>
        </p:nvPicPr>
        <p:blipFill>
          <a:blip r:embed="rId3"/>
          <a:stretch>
            <a:fillRect/>
          </a:stretch>
        </p:blipFill>
        <p:spPr>
          <a:xfrm>
            <a:off x="1981200" y="5860542"/>
            <a:ext cx="808366" cy="540258"/>
          </a:xfrm>
          <a:prstGeom prst="rect">
            <a:avLst/>
          </a:prstGeom>
          <a:scene3d>
            <a:camera prst="orthographicFront"/>
            <a:lightRig rig="threePt" dir="t"/>
          </a:scene3d>
          <a:sp3d>
            <a:bevelT/>
          </a:sp3d>
        </p:spPr>
      </p:pic>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8435">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8435">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8435">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8435">
                                            <p:txEl>
                                              <p:pRg st="3" end="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8435">
                                            <p:txEl>
                                              <p:pRg st="4" end="4"/>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8435">
                                            <p:txEl>
                                              <p:pRg st="5" end="5"/>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8435">
                                            <p:txEl>
                                              <p:pRg st="6" end="6"/>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18435">
                                            <p:txEl>
                                              <p:pRg st="7" end="7"/>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18435">
                                            <p:txEl>
                                              <p:pRg st="8" end="8"/>
                                            </p:tx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18435">
                                            <p:txEl>
                                              <p:pRg st="9" end="9"/>
                                            </p:txEl>
                                          </p:spTgt>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18435">
                                            <p:txEl>
                                              <p:pRg st="10" end="10"/>
                                            </p:txEl>
                                          </p:spTgt>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18435">
                                            <p:txEl>
                                              <p:pRg st="11" end="11"/>
                                            </p:txEl>
                                          </p:spTgt>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18435">
                                            <p:txEl>
                                              <p:pRg st="12" end="12"/>
                                            </p:txEl>
                                          </p:spTgt>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435"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ChangeArrowheads="1"/>
          </p:cNvSpPr>
          <p:nvPr>
            <p:ph type="title"/>
          </p:nvPr>
        </p:nvSpPr>
        <p:spPr>
          <a:xfrm>
            <a:off x="0" y="76200"/>
            <a:ext cx="9144000" cy="533400"/>
          </a:xfrm>
        </p:spPr>
        <p:txBody>
          <a:bodyPr>
            <a:noAutofit/>
          </a:bodyPr>
          <a:lstStyle/>
          <a:p>
            <a:pPr algn="ctr" eaLnBrk="1" hangingPunct="1"/>
            <a:r>
              <a:rPr lang="en-US" sz="3200" dirty="0"/>
              <a:t>Replace Magic Number</a:t>
            </a:r>
            <a:r>
              <a:rPr lang="en-US" sz="3200" dirty="0" smtClean="0"/>
              <a:t> with </a:t>
            </a:r>
            <a:r>
              <a:rPr lang="en-US" sz="3200" dirty="0"/>
              <a:t>Symbolic Constant</a:t>
            </a:r>
          </a:p>
        </p:txBody>
      </p:sp>
      <p:sp>
        <p:nvSpPr>
          <p:cNvPr id="41987" name="Rectangle 3"/>
          <p:cNvSpPr>
            <a:spLocks noGrp="1" noChangeArrowheads="1"/>
          </p:cNvSpPr>
          <p:nvPr>
            <p:ph idx="1"/>
          </p:nvPr>
        </p:nvSpPr>
        <p:spPr>
          <a:xfrm>
            <a:off x="304800" y="990600"/>
            <a:ext cx="8763000" cy="5334000"/>
          </a:xfrm>
        </p:spPr>
        <p:txBody>
          <a:bodyPr>
            <a:normAutofit/>
          </a:bodyPr>
          <a:lstStyle/>
          <a:p>
            <a:pPr eaLnBrk="1" hangingPunct="1">
              <a:lnSpc>
                <a:spcPct val="90000"/>
              </a:lnSpc>
            </a:pPr>
            <a:r>
              <a:rPr lang="en-US" sz="2800" dirty="0"/>
              <a:t>Motivation</a:t>
            </a:r>
          </a:p>
          <a:p>
            <a:pPr lvl="1" eaLnBrk="1" hangingPunct="1">
              <a:lnSpc>
                <a:spcPct val="90000"/>
              </a:lnSpc>
            </a:pPr>
            <a:r>
              <a:rPr lang="en-US" sz="2400" dirty="0"/>
              <a:t>Magic numbers are one of oldest ills in computing</a:t>
            </a:r>
            <a:endParaRPr lang="en-US" sz="2400" dirty="0" smtClean="0"/>
          </a:p>
          <a:p>
            <a:pPr lvl="1" eaLnBrk="1" hangingPunct="1">
              <a:lnSpc>
                <a:spcPct val="90000"/>
              </a:lnSpc>
            </a:pPr>
            <a:r>
              <a:rPr lang="en-US" sz="2400" dirty="0" smtClean="0"/>
              <a:t>Nasty </a:t>
            </a:r>
            <a:r>
              <a:rPr lang="en-US" sz="2400" dirty="0"/>
              <a:t>when you need to reference the same logical number in more than one place</a:t>
            </a:r>
            <a:endParaRPr lang="en-US" sz="2400" dirty="0" smtClean="0"/>
          </a:p>
          <a:p>
            <a:pPr lvl="2" eaLnBrk="1" hangingPunct="1">
              <a:lnSpc>
                <a:spcPct val="90000"/>
              </a:lnSpc>
            </a:pPr>
            <a:r>
              <a:rPr lang="en-US" sz="1800" dirty="0" smtClean="0"/>
              <a:t>Change </a:t>
            </a:r>
            <a:r>
              <a:rPr lang="en-US" sz="1800" dirty="0"/>
              <a:t>is a </a:t>
            </a:r>
            <a:r>
              <a:rPr lang="en-US" sz="1800" dirty="0" smtClean="0"/>
              <a:t>nightmare</a:t>
            </a:r>
          </a:p>
          <a:p>
            <a:pPr lvl="2" eaLnBrk="1" hangingPunct="1">
              <a:lnSpc>
                <a:spcPct val="90000"/>
              </a:lnSpc>
            </a:pPr>
            <a:r>
              <a:rPr lang="en-US" sz="1800" dirty="0" smtClean="0"/>
              <a:t>Difficult to understand in code</a:t>
            </a:r>
            <a:br>
              <a:rPr lang="en-US" sz="1800" dirty="0" smtClean="0"/>
            </a:br>
            <a:endParaRPr lang="en-US" sz="1800" dirty="0" smtClean="0"/>
          </a:p>
          <a:p>
            <a:pPr eaLnBrk="1" hangingPunct="1">
              <a:lnSpc>
                <a:spcPct val="90000"/>
              </a:lnSpc>
            </a:pPr>
            <a:r>
              <a:rPr lang="en-US" sz="2800" dirty="0" smtClean="0"/>
              <a:t>Most languages </a:t>
            </a:r>
            <a:r>
              <a:rPr lang="en-US" sz="2800" dirty="0"/>
              <a:t>allow you to declare a constant</a:t>
            </a:r>
            <a:endParaRPr lang="en-US" sz="2800" dirty="0" smtClean="0"/>
          </a:p>
          <a:p>
            <a:pPr lvl="1" eaLnBrk="1" hangingPunct="1">
              <a:lnSpc>
                <a:spcPct val="90000"/>
              </a:lnSpc>
            </a:pPr>
            <a:r>
              <a:rPr lang="en-US" sz="2400" dirty="0" smtClean="0"/>
              <a:t>No </a:t>
            </a:r>
            <a:r>
              <a:rPr lang="en-US" sz="2400" dirty="0"/>
              <a:t>cost in performance </a:t>
            </a:r>
            <a:endParaRPr lang="en-US" sz="2400" dirty="0" smtClean="0"/>
          </a:p>
          <a:p>
            <a:pPr lvl="1" eaLnBrk="1" hangingPunct="1">
              <a:lnSpc>
                <a:spcPct val="90000"/>
              </a:lnSpc>
            </a:pPr>
            <a:r>
              <a:rPr lang="en-US" sz="2400" dirty="0" smtClean="0"/>
              <a:t>Great </a:t>
            </a:r>
            <a:r>
              <a:rPr lang="en-US" sz="2400" dirty="0"/>
              <a:t>improvement in </a:t>
            </a:r>
            <a:r>
              <a:rPr lang="en-US" sz="2400" dirty="0" smtClean="0"/>
              <a:t>readability</a:t>
            </a:r>
          </a:p>
          <a:p>
            <a:pPr lvl="1" eaLnBrk="1" hangingPunct="1">
              <a:lnSpc>
                <a:spcPct val="90000"/>
              </a:lnSpc>
            </a:pPr>
            <a:r>
              <a:rPr lang="en-US" sz="2400" dirty="0" smtClean="0"/>
              <a:t>So long as you know where to go </a:t>
            </a:r>
            <a:br>
              <a:rPr lang="en-US" sz="2400" dirty="0" smtClean="0"/>
            </a:br>
            <a:r>
              <a:rPr lang="en-US" sz="2400" dirty="0" smtClean="0"/>
              <a:t>to find them!</a:t>
            </a:r>
            <a:endParaRPr lang="en-US" sz="2400" dirty="0"/>
          </a:p>
        </p:txBody>
      </p:sp>
      <p:pic>
        <p:nvPicPr>
          <p:cNvPr id="4" name="Picture 3"/>
          <p:cNvPicPr>
            <a:picLocks noChangeAspect="1"/>
          </p:cNvPicPr>
          <p:nvPr/>
        </p:nvPicPr>
        <p:blipFill>
          <a:blip r:embed="rId3"/>
          <a:stretch>
            <a:fillRect/>
          </a:stretch>
        </p:blipFill>
        <p:spPr>
          <a:xfrm>
            <a:off x="6858000" y="4514237"/>
            <a:ext cx="1835150" cy="1657963"/>
          </a:xfrm>
          <a:prstGeom prst="rect">
            <a:avLst/>
          </a:prstGeom>
        </p:spPr>
      </p:pic>
      <p:sp>
        <p:nvSpPr>
          <p:cNvPr id="2" name="TextBox 1"/>
          <p:cNvSpPr txBox="1"/>
          <p:nvPr/>
        </p:nvSpPr>
        <p:spPr>
          <a:xfrm>
            <a:off x="76200" y="6324600"/>
            <a:ext cx="3241593" cy="461665"/>
          </a:xfrm>
          <a:prstGeom prst="rect">
            <a:avLst/>
          </a:prstGeom>
          <a:noFill/>
        </p:spPr>
        <p:txBody>
          <a:bodyPr wrap="none" rtlCol="0">
            <a:spAutoFit/>
          </a:bodyPr>
          <a:lstStyle/>
          <a:p>
            <a:r>
              <a:rPr lang="en-US" dirty="0" smtClean="0">
                <a:solidFill>
                  <a:srgbClr val="C00000"/>
                </a:solidFill>
              </a:rPr>
              <a:t>Replace Magic Number</a:t>
            </a:r>
            <a:endParaRPr lang="en-US" dirty="0">
              <a:solidFill>
                <a:srgbClr val="C00000"/>
              </a:solidFill>
            </a:endParaRPr>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1987">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41987">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41987">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41987">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41987">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1987">
                                            <p:txEl>
                                              <p:pRg st="5" end="5"/>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41987">
                                            <p:txEl>
                                              <p:pRg st="6" end="6"/>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41987">
                                            <p:txEl>
                                              <p:pRg st="7" end="7"/>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41987">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1987"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 y="0"/>
            <a:ext cx="8991600" cy="533400"/>
          </a:xfrm>
        </p:spPr>
        <p:txBody>
          <a:bodyPr>
            <a:noAutofit/>
          </a:bodyPr>
          <a:lstStyle/>
          <a:p>
            <a:pPr algn="ctr"/>
            <a:r>
              <a:rPr lang="en-US" sz="3200" dirty="0" smtClean="0"/>
              <a:t>Replace Magic Number with Symbolic Constant</a:t>
            </a:r>
            <a:endParaRPr lang="en-US" sz="3200" dirty="0"/>
          </a:p>
        </p:txBody>
      </p:sp>
      <p:sp>
        <p:nvSpPr>
          <p:cNvPr id="3" name="Content Placeholder 2"/>
          <p:cNvSpPr>
            <a:spLocks noGrp="1"/>
          </p:cNvSpPr>
          <p:nvPr>
            <p:ph idx="1"/>
          </p:nvPr>
        </p:nvSpPr>
        <p:spPr>
          <a:xfrm>
            <a:off x="0" y="762000"/>
            <a:ext cx="9067800" cy="5638800"/>
          </a:xfrm>
        </p:spPr>
        <p:txBody>
          <a:bodyPr>
            <a:normAutofit/>
          </a:bodyPr>
          <a:lstStyle/>
          <a:p>
            <a:r>
              <a:rPr lang="en-US" sz="2800" dirty="0" smtClean="0">
                <a:solidFill>
                  <a:srgbClr val="FF0000"/>
                </a:solidFill>
              </a:rPr>
              <a:t>Situation:</a:t>
            </a:r>
            <a:r>
              <a:rPr lang="en-US" sz="2800" dirty="0" smtClean="0"/>
              <a:t> You have a literal number with a particular meaning</a:t>
            </a:r>
            <a:br>
              <a:rPr lang="en-US" sz="2800" dirty="0" smtClean="0"/>
            </a:br>
            <a:endParaRPr lang="en-US" sz="2800" dirty="0" smtClean="0"/>
          </a:p>
          <a:p>
            <a:r>
              <a:rPr lang="en-US" sz="2800" dirty="0" smtClean="0">
                <a:solidFill>
                  <a:srgbClr val="008000"/>
                </a:solidFill>
              </a:rPr>
              <a:t>Solution:</a:t>
            </a:r>
            <a:r>
              <a:rPr lang="en-US" sz="2800" dirty="0" smtClean="0"/>
              <a:t> Create a constant, name it after the meaning, and replace the number with it</a:t>
            </a:r>
          </a:p>
        </p:txBody>
      </p:sp>
      <p:sp>
        <p:nvSpPr>
          <p:cNvPr id="5" name="TextBox 4"/>
          <p:cNvSpPr txBox="1"/>
          <p:nvPr/>
        </p:nvSpPr>
        <p:spPr>
          <a:xfrm>
            <a:off x="262625" y="3411379"/>
            <a:ext cx="8576575" cy="841256"/>
          </a:xfrm>
          <a:prstGeom prst="rect">
            <a:avLst/>
          </a:prstGeom>
          <a:solidFill>
            <a:srgbClr val="000090"/>
          </a:solidFill>
          <a:scene3d>
            <a:camera prst="orthographicFront"/>
            <a:lightRig rig="threePt" dir="t"/>
          </a:scene3d>
          <a:sp3d>
            <a:bevelT/>
          </a:sp3d>
        </p:spPr>
        <p:style>
          <a:lnRef idx="2">
            <a:schemeClr val="accent4">
              <a:shade val="50000"/>
            </a:schemeClr>
          </a:lnRef>
          <a:fillRef idx="1">
            <a:schemeClr val="accent4"/>
          </a:fillRef>
          <a:effectRef idx="0">
            <a:schemeClr val="accent4"/>
          </a:effectRef>
          <a:fontRef idx="minor">
            <a:schemeClr val="lt1"/>
          </a:fontRef>
        </p:style>
        <p:txBody>
          <a:bodyPr wrap="square" rtlCol="0">
            <a:spAutoFit/>
          </a:bodyPr>
          <a:lstStyle/>
          <a:p>
            <a:pPr>
              <a:lnSpc>
                <a:spcPct val="80000"/>
              </a:lnSpc>
              <a:buNone/>
            </a:pPr>
            <a:r>
              <a:rPr lang="en-US" sz="2000" b="1" dirty="0" smtClean="0">
                <a:latin typeface="Courier New" charset="0"/>
              </a:rPr>
              <a:t>double </a:t>
            </a:r>
            <a:r>
              <a:rPr lang="en-US" sz="2000" b="1" dirty="0" err="1" smtClean="0">
                <a:latin typeface="Courier New" charset="0"/>
              </a:rPr>
              <a:t>potentialEnergy(double</a:t>
            </a:r>
            <a:r>
              <a:rPr lang="en-US" sz="2000" b="1" dirty="0" smtClean="0">
                <a:latin typeface="Courier New" charset="0"/>
              </a:rPr>
              <a:t> mass, double height) {</a:t>
            </a:r>
          </a:p>
          <a:p>
            <a:pPr>
              <a:lnSpc>
                <a:spcPct val="80000"/>
              </a:lnSpc>
              <a:buNone/>
            </a:pPr>
            <a:r>
              <a:rPr lang="en-US" sz="2000" b="1" dirty="0" smtClean="0">
                <a:latin typeface="Courier New" charset="0"/>
              </a:rPr>
              <a:t>return mass * </a:t>
            </a:r>
            <a:r>
              <a:rPr lang="en-US" sz="2000" b="1" dirty="0" smtClean="0">
                <a:solidFill>
                  <a:srgbClr val="FFFF00"/>
                </a:solidFill>
                <a:latin typeface="Courier New" charset="0"/>
              </a:rPr>
              <a:t>9.81</a:t>
            </a:r>
            <a:r>
              <a:rPr lang="en-US" sz="2000" b="1" dirty="0" smtClean="0">
                <a:latin typeface="Courier New" charset="0"/>
              </a:rPr>
              <a:t> * height;</a:t>
            </a:r>
          </a:p>
          <a:p>
            <a:pPr>
              <a:lnSpc>
                <a:spcPct val="80000"/>
              </a:lnSpc>
              <a:buNone/>
            </a:pPr>
            <a:r>
              <a:rPr lang="en-US" sz="2000" b="1" dirty="0" smtClean="0">
                <a:latin typeface="Courier New" charset="0"/>
              </a:rPr>
              <a:t>}</a:t>
            </a:r>
          </a:p>
        </p:txBody>
      </p:sp>
      <p:grpSp>
        <p:nvGrpSpPr>
          <p:cNvPr id="9" name="Group 8"/>
          <p:cNvGrpSpPr/>
          <p:nvPr/>
        </p:nvGrpSpPr>
        <p:grpSpPr>
          <a:xfrm>
            <a:off x="228600" y="4349115"/>
            <a:ext cx="8610600" cy="1823085"/>
            <a:chOff x="228600" y="4349115"/>
            <a:chExt cx="8610600" cy="1823085"/>
          </a:xfrm>
        </p:grpSpPr>
        <p:sp>
          <p:nvSpPr>
            <p:cNvPr id="6" name="TextBox 5"/>
            <p:cNvSpPr txBox="1"/>
            <p:nvPr/>
          </p:nvSpPr>
          <p:spPr>
            <a:xfrm>
              <a:off x="228600" y="4838502"/>
              <a:ext cx="8610600" cy="1333698"/>
            </a:xfrm>
            <a:prstGeom prst="rect">
              <a:avLst/>
            </a:prstGeom>
            <a:solidFill>
              <a:srgbClr val="333333"/>
            </a:solidFill>
            <a:scene3d>
              <a:camera prst="orthographicFront"/>
              <a:lightRig rig="threePt" dir="t"/>
            </a:scene3d>
            <a:sp3d>
              <a:bevelT/>
            </a:sp3d>
          </p:spPr>
          <p:style>
            <a:lnRef idx="2">
              <a:schemeClr val="accent4">
                <a:shade val="50000"/>
              </a:schemeClr>
            </a:lnRef>
            <a:fillRef idx="1">
              <a:schemeClr val="accent4"/>
            </a:fillRef>
            <a:effectRef idx="0">
              <a:schemeClr val="accent4"/>
            </a:effectRef>
            <a:fontRef idx="minor">
              <a:schemeClr val="lt1"/>
            </a:fontRef>
          </p:style>
          <p:txBody>
            <a:bodyPr wrap="square" rtlCol="0">
              <a:spAutoFit/>
            </a:bodyPr>
            <a:lstStyle/>
            <a:p>
              <a:pPr>
                <a:lnSpc>
                  <a:spcPct val="80000"/>
                </a:lnSpc>
                <a:buNone/>
              </a:pPr>
              <a:r>
                <a:rPr lang="en-US" sz="2000" b="1" dirty="0" smtClean="0">
                  <a:latin typeface="Courier New" charset="0"/>
                </a:rPr>
                <a:t>double </a:t>
              </a:r>
              <a:r>
                <a:rPr lang="en-US" sz="2000" b="1" dirty="0" err="1" smtClean="0">
                  <a:latin typeface="Courier New" charset="0"/>
                </a:rPr>
                <a:t>potentialEnergy(double</a:t>
              </a:r>
              <a:r>
                <a:rPr lang="en-US" sz="2000" b="1" dirty="0" smtClean="0">
                  <a:latin typeface="Courier New" charset="0"/>
                </a:rPr>
                <a:t> mass, double height) {</a:t>
              </a:r>
            </a:p>
            <a:p>
              <a:pPr>
                <a:lnSpc>
                  <a:spcPct val="80000"/>
                </a:lnSpc>
                <a:buNone/>
              </a:pPr>
              <a:r>
                <a:rPr lang="en-US" sz="2000" b="1" dirty="0" smtClean="0">
                  <a:latin typeface="Courier New" charset="0"/>
                </a:rPr>
                <a:t>return mass * </a:t>
              </a:r>
              <a:r>
                <a:rPr lang="en-US" sz="2000" b="1" dirty="0" smtClean="0">
                  <a:solidFill>
                    <a:srgbClr val="FFFF00"/>
                  </a:solidFill>
                  <a:latin typeface="Courier New" charset="0"/>
                </a:rPr>
                <a:t>GRAVITATIONAL_CONSTANT</a:t>
              </a:r>
              <a:r>
                <a:rPr lang="en-US" sz="2000" b="1" dirty="0" smtClean="0">
                  <a:latin typeface="Courier New" charset="0"/>
                </a:rPr>
                <a:t> * height;</a:t>
              </a:r>
            </a:p>
            <a:p>
              <a:pPr>
                <a:lnSpc>
                  <a:spcPct val="80000"/>
                </a:lnSpc>
                <a:buNone/>
              </a:pPr>
              <a:r>
                <a:rPr lang="en-US" sz="2000" b="1" dirty="0" smtClean="0">
                  <a:latin typeface="Courier New" charset="0"/>
                </a:rPr>
                <a:t>}</a:t>
              </a:r>
            </a:p>
            <a:p>
              <a:pPr>
                <a:lnSpc>
                  <a:spcPct val="80000"/>
                </a:lnSpc>
                <a:buNone/>
              </a:pPr>
              <a:endParaRPr lang="en-US" sz="2000" b="1" dirty="0" smtClean="0">
                <a:latin typeface="Courier New" charset="0"/>
              </a:endParaRPr>
            </a:p>
            <a:p>
              <a:pPr>
                <a:lnSpc>
                  <a:spcPct val="80000"/>
                </a:lnSpc>
                <a:buNone/>
              </a:pPr>
              <a:r>
                <a:rPr lang="en-US" sz="2000" b="1" dirty="0" smtClean="0">
                  <a:latin typeface="Courier New" charset="0"/>
                </a:rPr>
                <a:t>static final double </a:t>
              </a:r>
              <a:r>
                <a:rPr lang="en-US" sz="2000" b="1" dirty="0" smtClean="0">
                  <a:solidFill>
                    <a:srgbClr val="FFFF00"/>
                  </a:solidFill>
                  <a:latin typeface="Courier New" charset="0"/>
                </a:rPr>
                <a:t>GRAVITATIONAL_CONSTANT = 9.81</a:t>
              </a:r>
              <a:r>
                <a:rPr lang="en-US" sz="2000" b="1" dirty="0" smtClean="0">
                  <a:latin typeface="Courier New" charset="0"/>
                </a:rPr>
                <a:t>;</a:t>
              </a:r>
            </a:p>
          </p:txBody>
        </p:sp>
        <p:sp>
          <p:nvSpPr>
            <p:cNvPr id="7" name="Down Arrow 6"/>
            <p:cNvSpPr/>
            <p:nvPr/>
          </p:nvSpPr>
          <p:spPr bwMode="auto">
            <a:xfrm>
              <a:off x="4191000" y="4349115"/>
              <a:ext cx="762000" cy="381000"/>
            </a:xfrm>
            <a:prstGeom prst="downArrow">
              <a:avLst/>
            </a:prstGeom>
            <a:solidFill>
              <a:srgbClr val="333333"/>
            </a:solidFill>
            <a:ln w="9525" cap="flat" cmpd="sng" algn="ctr">
              <a:solidFill>
                <a:schemeClr val="tx1"/>
              </a:solidFill>
              <a:prstDash val="solid"/>
              <a:round/>
              <a:headEnd type="none" w="med" len="med"/>
              <a:tailEnd type="none" w="med" len="med"/>
            </a:ln>
            <a:effectLst/>
            <a:scene3d>
              <a:camera prst="orthographicFront"/>
              <a:lightRig rig="threePt" dir="t"/>
            </a:scene3d>
            <a:sp3d>
              <a:bevelT/>
            </a:sp3d>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a:ln>
                  <a:noFill/>
                </a:ln>
                <a:solidFill>
                  <a:schemeClr val="tx1"/>
                </a:solidFill>
                <a:effectLst/>
                <a:latin typeface="Times New Roman" charset="0"/>
              </a:endParaRPr>
            </a:p>
          </p:txBody>
        </p:sp>
      </p:grpSp>
      <p:sp>
        <p:nvSpPr>
          <p:cNvPr id="8" name="TextBox 7"/>
          <p:cNvSpPr txBox="1"/>
          <p:nvPr/>
        </p:nvSpPr>
        <p:spPr>
          <a:xfrm>
            <a:off x="76200" y="6324600"/>
            <a:ext cx="3241593" cy="461665"/>
          </a:xfrm>
          <a:prstGeom prst="rect">
            <a:avLst/>
          </a:prstGeom>
          <a:noFill/>
        </p:spPr>
        <p:txBody>
          <a:bodyPr wrap="none" rtlCol="0">
            <a:spAutoFit/>
          </a:bodyPr>
          <a:lstStyle/>
          <a:p>
            <a:r>
              <a:rPr lang="en-US" dirty="0" smtClean="0">
                <a:solidFill>
                  <a:srgbClr val="C00000"/>
                </a:solidFill>
              </a:rPr>
              <a:t>Replace Magic Number</a:t>
            </a:r>
            <a:endParaRPr lang="en-US" dirty="0">
              <a:solidFill>
                <a:srgbClr val="C00000"/>
              </a:solidFill>
            </a:endParaRPr>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0"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animEffect transition="in" filter="fade">
                                      <p:cBhvr>
                                        <p:cTn id="11" dur="1000"/>
                                        <p:tgtEl>
                                          <p:spTgt spid="5"/>
                                        </p:tgtEl>
                                      </p:cBhvr>
                                    </p:animEffect>
                                  </p:childTnLst>
                                </p:cTn>
                              </p:par>
                            </p:childTnLst>
                          </p:cTn>
                        </p:par>
                      </p:childTnLst>
                    </p:cTn>
                  </p:par>
                  <p:par>
                    <p:cTn id="12" fill="hold">
                      <p:stCondLst>
                        <p:cond delay="indefinite"/>
                      </p:stCondLst>
                      <p:childTnLst>
                        <p:par>
                          <p:cTn id="13" fill="hold">
                            <p:stCondLst>
                              <p:cond delay="0"/>
                            </p:stCondLst>
                            <p:childTnLst>
                              <p:par>
                                <p:cTn id="14" presetID="10" presetClass="entr" presetSubtype="0" fill="hold" nodeType="clickEffect">
                                  <p:stCondLst>
                                    <p:cond delay="0"/>
                                  </p:stCondLst>
                                  <p:childTnLst>
                                    <p:set>
                                      <p:cBhvr>
                                        <p:cTn id="15" dur="1" fill="hold">
                                          <p:stCondLst>
                                            <p:cond delay="0"/>
                                          </p:stCondLst>
                                        </p:cTn>
                                        <p:tgtEl>
                                          <p:spTgt spid="9"/>
                                        </p:tgtEl>
                                        <p:attrNameLst>
                                          <p:attrName>style.visibility</p:attrName>
                                        </p:attrNameLst>
                                      </p:cBhvr>
                                      <p:to>
                                        <p:strVal val="visible"/>
                                      </p:to>
                                    </p:set>
                                    <p:animEffect transition="in" filter="fade">
                                      <p:cBhvr>
                                        <p:cTn id="16" dur="10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P spid="5" grpId="0" animBg="1"/>
    </p:bldLst>
  </p:timing>
</p:sld>
</file>

<file path=ppt/tags/tag1.xml><?xml version="1.0" encoding="utf-8"?>
<p:tagLst xmlns:a="http://schemas.openxmlformats.org/drawingml/2006/main" xmlns:r="http://schemas.openxmlformats.org/officeDocument/2006/relationships" xmlns:p="http://schemas.openxmlformats.org/presentationml/2006/main">
  <p:tag name="MMPROD_THEME_BG_IMAGE" val=""/>
  <p:tag name="MMPROD_TAG_VCONFIG" val="PD94bWwgdmVyc2lvbj0iMS4wIiBlbmNvZGluZz0iVVRGLTgiPz4NCjxjb25maWd1cmF0aW9uPg0KCTxjb2xvcnM+DQoJCTx1aWNvbG9yIG5hbWU9InByaW1hcnkiIHZhbHVlPSIweDZGODQ4OCIvPg0KCQk8dWljb2xvciBuYW1lPSJnbG93IiB2YWx1ZT0iMHgzNUQzMzQiLz4NCgkJPHVpY29sb3IgbmFtZT0idGV4dCIgdmFsdWU9IjB4RkZGRkZGIi8+DQoJCTx1aWNvbG9yIG5hbWU9ImxpZ2h0IiB2YWx1ZT0iMHg0RTVENjAiLz4NCgkJPHVpY29sb3IgbmFtZT0ic2hhZG93IiB2YWx1ZT0iMHgwMDAwMDAiLz4NCgkJPHVpY29sb3IgbmFtZT0iYmFja2dyb3VuZCIgdmFsdWU9IjB4NzI3OTcxIi8+DQoJPC9jb2xvcnM+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DQoJCTx1aXNob3cgbmFtZT0idGh1bWJuYWlsIiB2YWx1ZT0idHJ1ZSIvPg0KCQk8dWlzaG93IG5hbWU9Im5vdGVzIiB2YWx1ZT0idHJ1ZSIvPg0KCQk8dWlzaG93IG5hbWU9InNlYXJjaCIgdmFsdWU9InRydWUiLz4NCgkJPHVpc2hvdyBuYW1lPSJhdHRhY2htZW50cyIgdmFsdWU9InRydWUiLz4NCgkJPHVpc2hvdyBuYW1lPSJ1dGlscyIgdmFsdWU9InRydWUiLz4NCgkJPHVpc2hvdyBuYW1lPSJ2b2x1bWUiIHZhbHVlPSJ0cnVlIi8+DQoJCTx1aXNob3cgbmFtZT0icGxheWJhciIgdmFsdWU9InRydWUiLz4NCgkJPHVpc2hvdyBuYW1lPSJ0YWxraW5naGVhZCIgdmFsdWU9InRydWUiLz4NCgkJPHVpc2hvdyBuYW1lPSJzaWRlYmFyb25yaWdodCIgdmFsdWU9InRydWUiLz4NCgkJPHVpc2hvdyBuYW1lPSJ2aWV3Y2hhbmdlIiB2YWx1ZT0idHJ1ZSIvPg0KCQk8dWlzaG93IG5hbWU9ImluaXRpYWxkaXNwbGF5bW9kZWlzbm9ybWFsIiB2YWx1ZT0idHJ1ZSIvPg0KCQk8dWlyZXBsYWNlIG5hbWU9ImxvZ28iIHZhbHVlPSIiLz4NCgkJPHVpcmVwbGFjZSBuYW1lPSJiZ2ltYWdlIiB2YWx1ZT0iIi8+DQoJCTx1aXJlcGxhY2UgbmFtZT0iaW5pdGlhbHRhYiIgdmFsdWU9Im91dGxpbmUiLz4NCgk8L2xheW91dD4NCgk8bGFuZ3VhZ2UgaWQ9ImVu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UsZmFsc2UsZmFsc2UsdHJ1ZSIvPg0KCQk8dWlmb250IG5hbWU9IkZPTlRfUFJFU0VOVEVSTkFNRSIgdmFsdWU9IlZlcmRhbmEsMTUsZmFsc2UsZmFsc2UsdHJ1ZSIvPg0KCQk8dWlmb250IG5hbWU9IkZPTlRfUFJFU0VOVEVSVElUTEUiIHZhbHVlPSJWZXJkYW5hLDExLHRydWUsZmFsc2UsdHJ1ZSIvPg0KCQk8dWlmb250IG5hbWU9IkZPTlRfQklPQlROIiB2YWx1ZT0iVmVyZGFuYSw5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DQoJCTx1aWZvbnQgbmFtZT0iRk9OVF9USFVNQiIgdmFsdWU9IlZlcmRhbmEsOSxmYWxzZSxmYWxzZSx0cnVlIi8+DQoJCTx1aWZvbnQgbmFtZT0iRk9OVF9CSU9XSU4iIHZhbHVlPSJWZXJkYW5hLDExLGZhbHNlLGZhbHNlLGZhbHNlIi8+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SB1aXRleHQgLS0+DQoJCTwhLS0gc3Vic3RpdHV0aW9uOiAlbiA9PSBzbGlkZSBudW1iZXIgLS0+DQoJCTx1aXRleHQgbmFtZT0iVU5OQU1FRFNMSURFVElUTEUiIHZhbHVlPSJTbGlkZSAlbiIvPg0KCQk8IS0tIHN1YnN0aXR1dGlvbjogJW4gPT0gc2xpZGUgbnVtYmVyIC0tPg0KCQk8IS0tIHN1YnN0aXR1dGlvbjogJXQgPT0gdG90YWwgc2xpZGUgY291bnQgLS0+DQoJCTx1aXRleHQgbmFtZT0iU0NSVUJCQVJTVEFUVVNfU0xJREVJTkZPIiB2YWx1ZT0iU2xpZGUgJW4gLyAldCB8ICIvPg0KCQk8dWl0ZXh0IG5hbWU9IlNDUlVCQkFSU1RBVFVTX1NUT1BQRUQiIHZhbHVlPSJTdG9wcGVkIi8+DQoJCTx1aXRleHQgbmFtZT0iU0NSVUJCQVJTVEFUVVNfUExBWUlORyIgdmFsdWU9IlBsYXlpbmciLz4NCgkJPHVpdGV4dCBuYW1lPSJTQ1JVQkJBUlNUQVRVU19OT0FVRElPIiB2YWx1ZT0iTm8gQXVkaW8iLz4NCgkJPHVpdGV4dCBuYW1lPSJTQ1JVQkJBUlNUQVRVU19MT0FESU5HIiB2YWx1ZT0iTG9hZGluZyIvPg0KCQk8dWl0ZXh0IG5hbWU9IlNDUlVCQkFSU1RBVFVTX0JVRkZFUklORyIgdmFsdWU9IkJ1ZmZlcmluZyIvPg0KCQk8dWl0ZXh0IG5hbWU9IlNDUlVCQkFSU1RBVFVTX1FVRVNUSU9OIiB2YWx1ZT0iQW5zd2VyIFF1ZXN0aW9uIi8+DQoJCTx1aXRleHQgbmFtZT0iU0NSVUJCQVJTVEFUVVNfUkVWSUVXUVVJWiIgdmFsdWU9IlJldmlld2luZyBRdWl6Ii8+DQoJCTwhLS0gc3Vic3RpdHV0aW9uOiAlbSA9PSBtaW51dGVzIHJlbWFpbmluZyAtLT4NCgkJPCEtLSBzdWJzdGl0dXRpb246ICVzID09IHNlY29uZHMgcmVtYWluaW5nIC0tPg0KCQk8dWl0ZXh0IG5hbWU9IkVMQVBTRUQiIHZhbHVlPSIlbSBNaW51dGVzICVzIFNlY29uZHMgUmVtYWluaW5nIi8+DQoJCTx1aXRleHQgbmFtZT0iTk9URk9VTkQiIHZhbHVlPSJOb3RoaW5nIEZvdW5kIi8+DQoJCTx1aXRleHQgbmFtZT0iQVRUQUNITUVOVFMiIHZhbHVlPSJBdHRhY2htZW50cyIvPg0KCQk8IS0tIHN1YnN0aXR1dGlvbjogJXAgPT0gY3VycmVudCBzcGVha2VyJ3MgdGl0bGUgLS0+DQoJCTx1aXRleHQgbmFtZT0iQklPV0lOX1RJVExFIiB2YWx1ZT0iQmlvOiAlcCIvPg0KCQk8dWl0ZXh0IG5hbWU9IkJJT0JUTl9USVRMRSIgdmFsdWU9IkJpbyIvPg0KCQk8dWl0ZXh0IG5hbWU9IkRJVklERVJCVE5fVElUTEUiIHZhbHVlPSJ8Ii8+DQoJCTx1aXRleHQgbmFtZT0iQ09OVEFDVEJUTl9USVRMRSIgdmFsdWU9IkNvbnRhY3QiLz4NCgkJPHVpdGV4dCBuYW1lPSJUQUJfT1VUTElORSIgdmFsdWU9Ik91dGxpbmUiLz4NCgkJPHVpdGV4dCBuYW1lPSJUQUJfVEhVTUIiIHZhbHVlPSJUaHVtYiIvPg0KCQk8dWl0ZXh0IG5hbWU9IlRBQl9OT1RFUyIgdmFsdWU9Ik5vdGVzIi8+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DQoJCTwhLS0gc3Vic3RpdHV0aW9uOiAlcCA9PSBwcmVzZW50YXRpb24gdGl0bGUgLS0+DQoJCTwhLS0gc3Vic3RpdHV0aW9uOiAlcyA9PSBzbGlkZSB0aXRsZSAtLT4NCgkJPCEtLSBzdWJzdGl0dXRpb246ICVuID09IHNsaWRlIG51bWJlciAtLT4NCgkJPHVpdGV4dCBuYW1lPSJCT09LTUFSSyIgdmFsdWU9Ik1hY3JvbWVkaWEgQnJlZXplIC0gJXAiLz4NCgkJPCEtLSBzdWJzdGl0dXRpb246ICVwID09IHByZXNlbnRhdGlvbiB0aXRsZSAtLT4NCgkJPCEtLSBzdWJzdGl0dXRpb246ICVzID09IHNsaWRlIHRpdGxlIC0tPg0KCQk8IS0tIHN1YnN0aXR1dGlvbjogJW4gPT0gc2xpZGUgbnVtYmVyIC0tPg0KCQk8dWl0ZXh0IG5hbWU9IkJPT0tNQVJLU0xJREUiIHZhbHVlPSJNYWNyb21lZGlhIEJyZWV6ZSAtICVwICVzIi8+DQoJCTx1aXRleHQgbmFtZT0iU0hPV1NJREVCQVIiIHZhbHVlPSJTaG93IHNpZGViYXIgdG8gcGFydGljaXBhbnRzIi8+DQoJPC9sYW5ndWFnZT4NCgk8bGFuZ3VhZ2UgaWQ9ImRl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UsZmFsc2UsZmFsc2UsdHJ1ZSIvPg0KCQk8dWlmb250IG5hbWU9IkZPTlRfUFJFU0VOVEVSTkFNRSIgdmFsdWU9IlZlcmRhbmEsMTUsZmFsc2UsZmFsc2UsdHJ1ZSIvPg0KCQk8dWlmb250IG5hbWU9IkZPTlRfUFJFU0VOVEVSVElUTEUiIHZhbHVlPSJWZXJkYW5hLDExLHRydWUsZmFsc2UsdHJ1ZSIvPg0KCQk8dWlmb250IG5hbWU9IkZPTlRfQklPQlROIiB2YWx1ZT0iVmVyZGFuYSw5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DQoJCTx1aWZvbnQgbmFtZT0iRk9OVF9USFVNQiIgdmFsdWU9IlZlcmRhbmEsOSxmYWxzZSxmYWxzZSx0cnVlIi8+DQoJCTx1aWZvbnQgbmFtZT0iRk9OVF9CSU9XSU4iIHZhbHVlPSJWZXJkYW5hLDExLGZhbHNlLGZhbHNlLGZhbHNlIi8+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SB1aXRleHQgLS0+DQoJCTwhLS0gc3Vic3RpdHV0aW9uOiAlbiA9PSBzbGlkZSBudW1iZXIgLS0+DQoJCTx1aXRleHQgbmFtZT0iVU5OQU1FRFNMSURFVElUTEUiIHZhbHVlPSJGb2xpZSAlbiIvPg0KCQk8IS0tIHN1YnN0aXR1dGlvbjogJW4gPT0gc2xpZGUgbnVtYmVyIC0tPg0KCQk8IS0tIHN1YnN0aXR1dGlvbjogJXQgPT0gdG90YWwgc2xpZGUgY291bnQgLS0+DQoJCTx1aXRleHQgbmFtZT0iU0NSVUJCQVJTVEFUVVNfU0xJREVJTkZPIiB2YWx1ZT0iRm9saWUgJW4gLyAldCB8ICIvPg0KCQk8dWl0ZXh0IG5hbWU9IlNDUlVCQkFSU1RBVFVTX1NUT1BQRUQiIHZhbHVlPSJCZWVuZGV0Ii8+DQoJCTx1aXRleHQgbmFtZT0iU0NSVUJCQVJTVEFUVVNfUExBWUlORyIgdmFsdWU9IldpZWRlcmdhYmUiLz4NCgkJPHVpdGV4dCBuYW1lPSJTQ1JVQkJBUlNUQVRVU19OT0FVRElPIiB2YWx1ZT0iS2VpbiBBdWRpbyIvPg0KCQk8dWl0ZXh0IG5hbWU9IlNDUlVCQkFSU1RBVFVTX0xPQURJTkciIHZhbHVlPSJMYWRlbiIvPg0KCQk8dWl0ZXh0IG5hbWU9IlNDUlVCQkFSU1RBVFVTX0JVRkZFUklORyIgdmFsdWU9IlB1ZmZlcm4iLz4NCgkJPHVpdGV4dCBuYW1lPSJTQ1JVQkJBUlNUQVRVU19RVUVTVElPTiIgdmFsdWU9IkZyYWdlIGJlYW50d29ydGVuIi8+DQoJCTx1aXRleHQgbmFtZT0iU0NSVUJCQVJTVEFUVVNfUkVWSUVXUVVJWiIgdmFsdWU9Ik5vY2htYWxzIGR1cmNoc2VoZW4iLz4NCgkJPCEtLSBzdWJzdGl0dXRpb246ICVtID09IG1pbnV0ZXMgcmVtYWluaW5nIC0tPg0KCQk8IS0tIHN1YnN0aXR1dGlvbjogJXMgPT0gc2Vjb25kcyByZW1haW5pbmcgLS0+DQoJCTx1aXRleHQgbmFtZT0iRUxBUFNFRCIgdmFsdWU9IlJlc3RkYXVlcjogJW0gTWludXRlbiAlcyBTZWt1bmRlbiIvPg0KCQk8dWl0ZXh0IG5hbWU9Ik5PVEZPVU5EIiB2YWx1ZT0iTmljaHRzIGdlZnVuZGVuIi8+DQoJCTx1aXRleHQgbmFtZT0iQVRUQUNITUVOVFMiIHZhbHVlPSJBbmxhZ2VuIi8+DQoJCTwhLS0gc3Vic3RpdHV0aW9uOiAlcCA9PSBjdXJyZW50IHNwZWFrZXIncyB0aXRsZSAtLT4NCgkJPHVpdGV4dCBuYW1lPSJCSU9XSU5fVElUTEUiIHZhbHVlPSJTcHJlY2hlcjogJXAiLz4NCgkJPHVpdGV4dCBuYW1lPSJCSU9CVE5fVElUTEUiIHZhbHVlPSJTcHJlY2hlciIvPg0KCQk8dWl0ZXh0IG5hbWU9IkRJVklERVJCVE5fVElUTEUiIHZhbHVlPSJ8Ii8+DQoJCTx1aXRleHQgbmFtZT0iQ09OVEFDVEJUTl9USVRMRSIgdmFsdWU9IktvbnRha3QiLz4NCgkJPHVpdGV4dCBuYW1lPSJUQUJfT1VUTElORSIgdmFsdWU9IlN0cnVrdHVyIi8+DQoJCTx1aXRleHQgbmFtZT0iVEFCX1RIVU1CIiB2YWx1ZT0iTWluaWF0dXIiLz4NCgkJPHVpdGV4dCBuYW1lPSJUQUJfTk9URVMiIHZhbHVlPSJOb3RpemVuIi8+DQoJCTx1aXRleHQgbmFtZT0iVEFCX1NFQVJDSCIgdmFsdWU9IlN1Y2hlbiIvPg0KCQk8dWl0ZXh0IG5hbWU9IlNMSURFX0hFQURJTkciIHZhbHVlPSJGb2xpZW50aXRlbCIvPg0KCQk8dWl0ZXh0IG5hbWU9IkRVUkFUSU9OX0hFQURJTkciIHZhbHVlPSJEYXVlciIvPg0KCQk8dWl0ZXh0IG5hbWU9IlNFQVJDSF9IRUFESU5HIiB2YWx1ZT0iVGV4dCBzdWNoZW46Ii8+DQoJCTx1aXRleHQgbmFtZT0iVEhVTUJfSEVBRElORyIgdmFsdWU9IkZvbGllIi8+DQoJCTx1aXRleHQgbmFtZT0iVEhVTUJfSU5GTyIgdmFsdWU9IkZvbGllbnRpdGVsL0RhdWVyIi8+DQoJCTx1aXRleHQgbmFtZT0iQVRUQUNITkFNRV9IRUFESU5HIiB2YWx1ZT0iRGF0ZWluYW1lIi8+DQoJCTx1aXRleHQgbmFtZT0iQVRUQUNIU0laRV9IRUFESU5HIiB2YWx1ZT0iR3LDtsOfZSIvPg0KCQk8dWl0ZXh0IG5hbWU9IlNMSURFX05PVEVTIiB2YWx1ZT0iRm9saWVubm90aXplbiIvPg0KCQk8IS0tIHN1YnN0aXR1dGlvbjogJXAgPT0gcHJlc2VudGF0aW9uIHRpdGxlIC0tPg0KCQk8IS0tIHN1YnN0aXR1dGlvbjogJXMgPT0gc2xpZGUgdGl0bGUgLS0+DQoJCTwhLS0gc3Vic3RpdHV0aW9uOiAlbiA9PSBzbGlkZSBudW1iZXIgLS0+DQoJCTx1aXRleHQgbmFtZT0iQk9PS01BUksiIHZhbHVlPSJNYWNyb21lZGlhIEJyZWV6ZSAtICVwIi8+DQoJCTwhLS0gc3Vic3RpdHV0aW9uOiAlcCA9PSBwcmVzZW50YXRpb24gdGl0bGUgLS0+DQoJCTwhLS0gc3Vic3RpdHV0aW9uOiAlcyA9PSBzbGlkZSB0aXRsZSAtLT4NCgkJPCEtLSBzdWJzdGl0dXRpb246ICVuID09IHNsaWRlIG51bWJlciAtLT4NCgkJPHVpdGV4dCBuYW1lPSJCT09LTUFSS1NMSURFIiB2YWx1ZT0iTWFjcm9tZWRpYSBCcmVlemUgLSAlcCAlcyIvPg0KCQk8dWl0ZXh0IG5hbWU9IlNIT1dTSURFQkFSIiB2YWx1ZT0iRGVuIFRlaWxuZWhtZXJuIGRpZSBTZWl0ZW5sZWlzdGUgYW56ZWlnZW4iLz4NCgk8L2xhbmd1YWdlPg0KCTxsYW5ndWFnZSBpZD0iZnI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DQoJCTx1aWZvbnQgbmFtZT0iRk9OVF9QUkVTRU5UQVRJT05OQU1FIiB2YWx1ZT0iVmVyZGFuYSwxNSxmYWxzZSxmYWxzZSx0cnVlIi8+DQoJCTx1aWZvbnQgbmFtZT0iRk9OVF9QUkVTRU5URVJOQU1FIiB2YWx1ZT0iVmVyZGFuYSwxNSxmYWxzZSxmYWxzZSx0cnVlIi8+DQoJCTx1aWZvbnQgbmFtZT0iRk9OVF9QUkVTRU5URVJUSVRMRSIgdmFsdWU9IlZlcmRhbmEsMTEsdHJ1ZSxmYWxzZSx0cnVlIi8+DQoJCTx1aWZvbnQgbmFtZT0iRk9OVF9CSU9CVE4iIHZhbHVlPSJWZXJkYW5hLDksZmFsc2UsZmFsc2UsdHJ1ZSIvPg0KCQk8dWlmb250IG5hbWU9IkZPTlRfTk9URVMiIHZhbHVlPSJWZXJkYW5hLDExLGZhbHNlLGZhbHNlLGZhbHNlIi8+DQoJCTx1aWZvbnQgbmFtZT0iRk9OVF9PVVRMSU5FIiB2YWx1ZT0iVmVyZGFuYSwxMSxmYWxzZSxmYWxzZSx0cnVlIi8+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DQoJCTx1aWZvbnQgbmFtZT0iRk9OVF9XSU5USVRMRSIgdmFsdWU9IlZlcmRhbmEsOSxmYWxzZSxmYWxzZSx0cnVlIi8+DQoJCTx1aWZvbnQgbmFtZT0iRk9OVF9BVFRBQ0hNRU5UUyIgdmFsdWU9IlZlcmRhbmEsMTEsZmFsc2UsZmFsc2UsdHJ1ZSIvPg0KCQk8IS0tIHVpdGV4dCAtLT4NCgkJPCEtLSBzdWJzdGl0dXRpb246ICVuID09IHNsaWRlIG51bWJlciAtLT4NCgkJPHVpdGV4dCBuYW1lPSJVTk5BTUVEU0xJREVUSVRMRSIgdmFsdWU9IkRpYXBvc2l0aXZlICVuIi8+DQoJCTwhLS0gc3Vic3RpdHV0aW9uOiAlbiA9PSBzbGlkZSBudW1iZXIgLS0+DQoJCTwhLS0gc3Vic3RpdHV0aW9uOiAldCA9PSB0b3RhbCBzbGlkZSBjb3VudCAtLT4NCgkJPHVpdGV4dCBuYW1lPSJTQ1JVQkJBUlNUQVRVU19TTElERUlORk8iIHZhbHVlPSJEaWFwb3NpdGl2ZSAlbiAvICV0IHwgIi8+DQoJCTx1aXRleHQgbmFtZT0iU0NSVUJCQVJTVEFUVVNfU1RPUFBFRCIgdmFsdWU9IkFycsOqdMOpZSIvPg0KCQk8dWl0ZXh0IG5hbWU9IlNDUlVCQkFSU1RBVFVTX1BMQVlJTkciIHZhbHVlPSJMZWN0dXJlIi8+DQoJCTx1aXRleHQgbmFtZT0iU0NSVUJCQVJTVEFUVVNfTk9BVURJTyIgdmFsdWU9IlBhcyBkZSBzb24iLz4NCgkJPHVpdGV4dCBuYW1lPSJTQ1JVQkJBUlNUQVRVU19MT0FESU5HIiB2YWx1ZT0iQ2hhcmdlbWVudCBlbiBjb3VycyIvPg0KCQk8dWl0ZXh0IG5hbWU9IlNDUlVCQkFSU1RBVFVTX0JVRkZFUklORyIgdmFsdWU9Ik1pc2UgZW4gbcOpbW9pcmUiLz4NCgkJPHVpdGV4dCBuYW1lPSJTQ1JVQkJBUlNUQVRVU19RVUVTVElPTiIgdmFsdWU9IlLDqXBvbmRyZSDDoCBsYSBxdWVzdGlvbiIvPg0KCQk8dWl0ZXh0IG5hbWU9IlNDUlVCQkFSU1RBVFVTX1JFVklFV1FVSVoiIHZhbHVlPSJSw6l2aXNpb24gZHUgcXVlc3Rpb25uYWlyZSIvPg0KCQk8IS0tIHN1YnN0aXR1dGlvbjogJW0gPT0gbWludXRlcyByZW1haW5pbmcgLS0+DQoJCTwhLS0gc3Vic3RpdHV0aW9uOiAlcyA9PSBzZWNvbmRzIHJlbWFpbmluZyAtLT4NCgkJPHVpdGV4dCBuYW1lPSJFTEFQU0VEIiB2YWx1ZT0iJW0gbWludXRlcyAlcyBzZWNvbmRlcyBSZXN0YW50ZXMiLz4NCgkJPHVpdGV4dCBuYW1lPSJOT1RGT1VORCIgdmFsdWU9IlJpZW4gdHJvdXbDqSIvPg0KCQk8dWl0ZXh0IG5hbWU9IkFUVEFDSE1FTlRTIiB2YWx1ZT0iUGnDqGNlcyBqb2ludGVzIi8+DQoJCTwhLS0gc3Vic3RpdHV0aW9uOiAlcCA9PSBjdXJyZW50IHNwZWFrZXIncyB0aXRsZSAtLT4NCgkJPHVpdGV4dCBuYW1lPSJCSU9XSU5fVElUTEUiIHZhbHVlPSJCaW8gOiAlcCIvPg0KCQk8dWl0ZXh0IG5hbWU9IkJJT0JUTl9USVRMRSIgdmFsdWU9IkJpbyA6Ii8+DQoJCTx1aXRleHQgbmFtZT0iRElWSURFUkJUTl9USVRMRSIgdmFsdWU9InwiLz4NCgkJPHVpdGV4dCBuYW1lPSJDT05UQUNUQlROX1RJVExFIiB2YWx1ZT0iQ29udGFjdCIvPg0KCQk8dWl0ZXh0IG5hbWU9IlRBQl9PVVRMSU5FIiB2YWx1ZT0iUGxhbiIvPg0KCQk8dWl0ZXh0IG5hbWU9IlRBQl9USFVNQiIgdmFsdWU9Ik1pbmlhdHVyZSIvPg0KCQk8dWl0ZXh0IG5hbWU9IlRBQl9OT1RFUyIgdmFsdWU9IkNvbW0uIi8+DQoJCTx1aXRleHQgbmFtZT0iVEFCX1NFQVJDSCIgdmFsdWU9IkNoZXJjaGUiLz4NCgkJPHVpdGV4dCBuYW1lPSJTTElERV9IRUFESU5HIiB2YWx1ZT0iVGl0cmUgZGUgbGEgZGlhcG9zaXRpdmUiLz4NCgkJPHVpdGV4dCBuYW1lPSJEVVJBVElPTl9IRUFESU5HIiB2YWx1ZT0iRHVyw6llIi8+DQoJCTx1aXRleHQgbmFtZT0iU0VBUkNIX0hFQURJTkciIHZhbHVlPSJDaGVyY2hlciBsZSB0ZXh0ZSA6Ii8+DQoJCTx1aXRleHQgbmFtZT0iVEhVTUJfSEVBRElORyIgdmFsdWU9IkRpYXBvc2l0aXZlIC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SBzdWJzdGl0dXRpb246ICVwID09IHByZXNlbnRhdGlvbiB0aXRsZSAtLT4NCgkJPCEtLSBzdWJzdGl0dXRpb246ICVzID09IHNsaWRlIHRpdGxlIC0tPg0KCQk8IS0tIHN1YnN0aXR1dGlvbjogJW4gPT0gc2xpZGUgbnVtYmVyIC0tPg0KCQk8dWl0ZXh0IG5hbWU9IkJPT0tNQVJLIiB2YWx1ZT0iTWFjcm9tZWRpYSBCcmVlemUgLSAlcCIvPg0KCQk8IS0tIHN1YnN0aXR1dGlvbjogJXAgPT0gcHJlc2VudGF0aW9uIHRpdGxlIC0tPg0KCQk8IS0tIHN1YnN0aXR1dGlvbjogJXMgPT0gc2xpZGUgdGl0bGUgLS0+DQoJCTwhLS0gc3Vic3RpdHV0aW9uOiAlbiA9PSBzbGlkZSBudW1iZXIgLS0+DQoJCTx1aXRleHQgbmFtZT0iQk9PS01BUktTTElERSIgdmFsdWU9Ik1hY3JvbWVkaWEgQnJlZXplIC0gJXAgJXMiLz4NCgkJPHVpdGV4dCBuYW1lPSJTSE9XU0lERUJBUiIgdmFsdWU9Ik1vbnRyZXIgbCdlbmNhZHLDqSBhdXggcGFydGljaXBhbnRzIi8+DQoJPC9sYW5ndWFnZT4NCgk8bGFuZ3VhZ2UgaWQ9ImphIj4NCgkJPCEtLSBmb3JtYXQgZm9yIHVpZm9udCB2YWx1ZSBpcyAiZm9udCxzaXplLGlzYm9sZCxpc2l0YWxpYyxpc3NoYWRvd2VkIiAtLT4NCgkJPHVpZm9udCBuYW1lPSJGT05UX1FVSVpaSU5HIiB2YWx1ZT0iVmVyZGFuYSw5LGZhbHNlLGZhbHNlLGZhbHNlIi8+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DQoJCTx1aWZvbnQgbmFtZT0iRk9OVF9VVElMU01FTlUiIHZhbHVlPSJWZXJkYW5hLDksdHJ1ZSxmYWxzZSxmYWxzZSIvPg0KCQk8dWlmb250IG5hbWU9IkZPTlRfVEFCUyIgdmFsdWU9IlZlcmRhbmEsMTAsZmFsc2UsZmFsc2UsZmFsc2UiLz4NCgkJPHVpZm9udCBuYW1lPSJGT05UX1BSRVNFTlRBVElPTk5BTUUiIHZhbHVlPSJWZXJkYW5hLDE1LGZhbHNlLGZhbHNlLHRydWUiLz4NCgkJPHVpZm9udCBuYW1lPSJGT05UX1BSRVNFTlRFUk5BTUUiIHZhbHVlPSJWZXJkYW5hLDE1LGZhbHNlLGZhbHNlLHRydWUiLz4NCgkJPHVpZm9udCBuYW1lPSJGT05UX1BSRVNFTlRFUlRJVExFIiB2YWx1ZT0iVmVyZGFuYSwxMSx0cnVlLGZhbHNlLHRydWUiLz4NCgkJPHVpZm9udCBuYW1lPSJGT05UX0JJT0JUTiIgdmFsdWU9IlZlcmRhbmEsOS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DQoJCTwhLS0gdWl0ZXh0IC0tPg0KCQk8IS0tIHN1YnN0aXR1dGlvbjogJW4gPT0gc2xpZGUgbnVtYmVyIC0tPg0KCQk8dWl0ZXh0IG5hbWU9IlVOTkFNRURTTElERVRJVExFIiB2YWx1ZT0i44K544Op44Kk44OJIDogJW4iLz4NCgkJPCEtLSBzdWJzdGl0dXRpb246ICVuID09IHNsaWRlIG51bWJlciAtLT4NCgkJPCEtLSBzdWJzdGl0dXRpb246ICV0ID09IHRvdGFsIHNsaWRlIGNvdW50IC0tPg0KCQk8dWl0ZXh0IG5hbWU9IlNDUlVCQkFSU1RBVFVTX1NMSURFSU5GTyIgdmFsdWU9IuOCueODqeOCpOODiSA6ICVuIC8gJXQgfCAiLz4NCgkJPHVpdGV4dCBuYW1lPSJTQ1JVQkJBUlNUQVRVU19TVE9QUEVEIiB2YWx1ZT0i5YGc5q2iIi8+DQoJCTx1aXRleHQgbmFtZT0iU0NSVUJCQVJTVEFUVVNfUExBWUlORyIgdmFsdWU9IuWGjeeUn+S4rSIvPg0KCQk8dWl0ZXh0IG5hbWU9IlNDUlVCQkFSU1RBVFVTX05PQVVESU8iIHZhbHVlPSLpn7Plo7DjgarjgZciLz4NCgkJPHVpdGV4dCBuYW1lPSJTQ1JVQkJBUlNUQVRVU19MT0FESU5HIiB2YWx1ZT0i44Ot44O844OJ5LitIi8+DQoJCTx1aXRleHQgbmFtZT0iU0NSVUJCQVJTVEFUVVNfQlVGRkVSSU5HIiB2YWx1ZT0i44OQ44OD44OV44Kh5LitIi8+DQoJCTx1aXRleHQgbmFtZT0iU0NSVUJCQVJTVEFUVVNfUVVFU1RJT04iIHZhbHVlPSLos6rllY/jgavnrZTjgYjjgabkuIvjgZXjgYQiLz4NCgkJPHVpdGV4dCBuYW1lPSJTQ1JVQkJBUlNUQVRVU19SRVZJRVdRVUlaIiB2YWx1ZT0i44Kv44Kk44K644KS44Oq44OT44Ol44O844GX44Gm44GE44G+44GZIi8+DQoJCTwhLS0gc3Vic3RpdHV0aW9uOiAlbSA9PSBtaW51dGVzIHJlbWFpbmluZyAtLT4NCgkJPCEtLSBzdWJzdGl0dXRpb246ICVzID09IHNlY29uZHMgcmVtYWluaW5nIC0tPg0KCQk8dWl0ZXh0IG5hbWU9IkVMQVBTRUQiIHZhbHVlPSLmrovjgoogOiAlbSDliIYgJXMg56eSIi8+DQoJCTx1aXRleHQgbmFtZT0iTk9URk9VTkQiIHZhbHVlPSLkvZXjgoLopovjgaTjgYvjgorjgb7jgZvjgpMiLz4NCgkJPHVpdGV4dCBuYW1lPSJBVFRBQ0hNRU5UUyIgdmFsdWU9Iua3u+S7mCIvPg0KCQk8IS0tIHN1YnN0aXR1dGlvbjogJXAgPT0gY3VycmVudCBzcGVha2VyJ3MgdGl0bGUgLS0+DQoJCTx1aXRleHQgbmFtZT0iQklPV0lOX1RJVExFIiB2YWx1ZT0iQmlvIDogJXAiLz4NCgkJPHVpdGV4dCBuYW1lPSJCSU9CVE5fVElUTEUiIHZhbHVlPSJCaW8iLz4NCgkJPHVpdGV4dCBuYW1lPSJESVZJREVSQlROX1RJVExFIiB2YWx1ZT0ifCIvPg0KCQk8dWl0ZXh0IG5hbWU9IkNPTlRBQ1RCVE5fVElUTEUiIHZhbHVlPSLjgYrllY/jgYTlkIjjgo/jgZsiLz4NCgkJPHVpdGV4dCBuYW1lPSJUQUJfT1VUTElORSIgdmFsdWU9IuOCouOCpuODiOODqeOCpOODsyIvPg0KCQk8dWl0ZXh0IG5hbWU9IlRBQl9USFVNQiIgdmFsdWU9Iuizm+WQpiIvPg0KCQk8dWl0ZXh0IG5hbWU9IlRBQl9OT1RFUyIgdmFsdWU9IuODjuODvOODiCIvPg0KCQk8dWl0ZXh0IG5hbWU9IlRBQl9TRUFSQ0giIHZhbHVlPSLmpJzntKIiLz4NCgkJPHVpdGV4dCBuYW1lPSJTTElERV9IRUFESU5HIiB2YWx1ZT0i44K544Op44Kk44OJ44K/44Kk44OI44OrIi8+DQoJCTx1aXRleHQgbmFtZT0iRFVSQVRJT05fSEVBRElORyIgdmFsdWU9IumVt+OBlSIvPg0KCQk8dWl0ZXh0IG5hbWU9IlNFQVJDSF9IRUFESU5HIiB2YWx1ZT0i44OG44Kt44K544OI5qSc57SiIDogIi8+DQoJCTx1aXRleHQgbmFtZT0iVEhVTUJfSEVBRElORyIgdmFsdWU9IuOCueODqeOCpOODiSIvPg0KCQk8dWl0ZXh0IG5hbWU9IlRIVU1CX0lORk8iIHZhbHVlPSLjgrnjg6njgqTjg4njgr/jgqTjg4jjg6sgLyDplbfjgZUiLz4NCgkJPHVpdGV4dCBuYW1lPSJBVFRBQ0hOQU1FX0hFQURJTkciIHZhbHVlPSLjg5XjgqHjgqTjg6vlkI0iLz4NCgkJPHVpdGV4dCBuYW1lPSJBVFRBQ0hTSVpFX0hFQURJTkciIHZhbHVlPSLjgrXjgqTjgroiLz4NCgkJPHVpdGV4dCBuYW1lPSJTTElERV9OT1RFUyIgdmFsdWU9IuOCueODqeOCpOODieODjuODvOODiCIvPg0KCQk8IS0tIHN1YnN0aXR1dGlvbjogJXAgPT0gcHJlc2VudGF0aW9uIHRpdGxlIC0tPg0KCQk8IS0tIHN1YnN0aXR1dGlvbjogJXMgPT0gc2xpZGUgdGl0bGUgLS0+DQoJCTwhLS0gc3Vic3RpdHV0aW9uOiAlbiA9PSBzbGlkZSBudW1iZXIgLS0+DQoJCTx1aXRleHQgbmFtZT0iQk9PS01BUksiIHZhbHVlPSJNYWNyb21lZGlhIEJyZWV6ZSAtICVwIi8+DQoJCTwhLS0gc3Vic3RpdHV0aW9uOiAlcCA9PSBwcmVzZW50YXRpb24gdGl0bGUgLS0+DQoJCTwhLS0gc3Vic3RpdHV0aW9uOiAlcyA9PSBzbGlkZSB0aXRsZSAtLT4NCgkJPCEtLSBzdWJzdGl0dXRpb246ICVuID09IHNsaWRlIG51bWJlciAtLT4NCgkJPHVpdGV4dCBuYW1lPSJCT09LTUFSS1NMSURFIiB2YWx1ZT0iTWFjcm9tZWRpYSBCcmVlemUgLSAlcCAlcyIvPg0KCQk8dWl0ZXh0IG5hbWU9IlNIT1dTSURFQkFSIiB2YWx1ZT0i44K144Kk44OJ44OQ44O844KS5Y+C5Yqg6ICF44Gr6KaL44Gb44KLIi8+DQoJPC9sYW5ndWFnZT4NCgk8bGFuZ3VhZ2UgaWQ9ImtvIj4NCgkJPCEtLSBmb3JtYXQgZm9yIHVpZm9udCB2YWx1ZSBpcyAiZm9udCxzaXplLGlzYm9sZCxpc2l0YWxpYyxpc3NoYWRvd2VkIiAtLT4NCgkJPHVpZm9udCBuYW1lPSJGT05UX1FVSVpaSU5HIiB2YWx1ZT0iVmVyZGFuYSw5LGZhbHNlLGZhbHNlLGZhbHNlIi8+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GZhbHNlLGZhbHNlLHRydWUiLz4NCgkJPHVpZm9udCBuYW1lPSJGT05UX1BSRVNFTlRFUlRJVExFIiB2YWx1ZT0iVmVyZGFuYSwxMSx0cnVlLGZhbHNlLHRydWUiLz4NCgkJPHVpZm9udCBuYW1lPSJGT05UX0JJT0JUTiIgdmFsdWU9IlZlcmRhbmEsOS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DQoJCTwhLS0gdWl0ZXh0IC0tPg0KCQk8IS0tIHN1YnN0aXR1dGlvbjogJW4gPT0gc2xpZGUgbnVtYmVyIC0tPg0KCQk8dWl0ZXh0IG5hbWU9IlVOTkFNRURTTElERVRJVExFIiB2YWx1ZT0i7Iqs65287J2065OcICVuIi8+DQoJCTwhLS0gc3Vic3RpdHV0aW9uOiAlbiA9PSBzbGlkZSBudW1iZXIgLS0+DQoJCTwhLS0gc3Vic3RpdHV0aW9uOiAldCA9PSB0b3RhbCBzbGlkZSBjb3VudCAtLT4NCgkJPHVpdGV4dCBuYW1lPSJTQ1JVQkJBUlNUQVRVU19TTElERUlORk8iIHZhbHVlPSLsiqzrnbzsnbTrk5wgJW4gLyAldCB8ICIvPg0KCQk8dWl0ZXh0IG5hbWU9IlNDUlVCQkFSU1RBVFVTX1NUT1BQRUQiIHZhbHVlPSLspJHsp4DrkKgiLz4NCgkJPHVpdGV4dCBuYW1lPSJTQ1JVQkJBUlNUQVRVU19QTEFZSU5HIiB2YWx1ZT0i7J6s7IOdIi8+DQoJCTx1aXRleHQgbmFtZT0iU0NSVUJCQVJTVEFUVVNfTk9BVURJTyIgdmFsdWU9IuyYpOuUlOyYpCDsl4bsnYwiLz4NCgkJPHVpdGV4dCBuYW1lPSJTQ1JVQkJBUlNUQVRVU19MT0FESU5HIiB2YWx1ZT0i66Gc65SpIi8+DQoJCTx1aXRleHQgbmFtZT0iU0NSVUJCQVJTVEFUVVNfQlVGRkVSSU5HIiB2YWx1ZT0i67KE7Y2866eBIi8+DQoJCTx1aXRleHQgbmFtZT0iU0NSVUJCQVJTVEFUVVNfUVVFU1RJT04iIHZhbHVlPSLsp4jrrLjsl5Ag64u17ZWY6riwIi8+DQoJCTx1aXRleHQgbmFtZT0iU0NSVUJCQVJTVEFUVVNfUkVWSUVXUVVJWiIgdmFsdWU9IuyniOusuCDri6Tsi5zrs7TquLAiLz4NCgkJPCEtLSBzdWJzdGl0dXRpb246ICVtID09IG1pbnV0ZXMgcmVtYWluaW5nIC0tPg0KCQk8IS0tIHN1YnN0aXR1dGlvbjogJXMgPT0gc2Vjb25kcyByZW1haW5pbmcgLS0+DQoJCTx1aXRleHQgbmFtZT0iRUxBUFNFRCIgdmFsdWU9IiVt67aEICVz7LSIIOuCqOydjCIvPg0KCQk8dWl0ZXh0IG5hbWU9Ik5PVEZPVU5EIiB2YWx1ZT0i7JeG7J2MIi8+DQoJCTx1aXRleHQgbmFtZT0iQVRUQUNITUVOVFMiIHZhbHVlPSLssqjrtoAg7YyM7J28Ii8+DQoJCTwhLS0gc3Vic3RpdHV0aW9uOiAlcCA9PSBjdXJyZW50IHNwZWFrZXIncyB0aXRsZSAtLT4NCgkJPHVpdGV4dCBuYW1lPSJCSU9XSU5fVElUTEUiIHZhbHVlPSJCaW86ICVwIi8+DQoJCTx1aXRleHQgbmFtZT0iQklPQlROX1RJVExFIiB2YWx1ZT0iQmlvIi8+DQoJCTx1aXRleHQgbmFtZT0iRElWSURFUkJUTl9USVRMRSIgdmFsdWU9InwiLz4NCgkJPHVpdGV4dCBuYW1lPSJDT05UQUNUQlROX1RJVExFIiB2YWx1ZT0i7Jew65297LKYIi8+DQoJCTx1aXRleHQgbmFtZT0iVEFCX09VVExJTkUiIHZhbHVlPSLqsJzsmpQiLz4NCgkJPHVpdGV4dCBuYW1lPSJUQUJfVEhVTUIiIHZhbHVlPSLstpXshoztjJAiLz4NCgkJPHVpdGV4dCBuYW1lPSJUQUJfTk9URVMiIHZhbHVlPSLrhbjtirgiLz4NCgkJPHVpdGV4dCBuYW1lPSJUQUJfU0VBUkNIIiB2YWx1ZT0i6rKA7IOJIi8+DQoJCTx1aXRleHQgbmFtZT0iU0xJREVfSEVBRElORyIgdmFsdWU9IuyKrOudvOydtOuTnCDsoJzrqqkiLz4NCgkJPHVpdGV4dCBuYW1lPSJEVVJBVElPTl9IRUFESU5HIiB2YWx1ZT0i7J6s7IOd7Iuc6rCEIi8+DQoJCTx1aXRleHQgbmFtZT0iU0VBUkNIX0hFQURJTkciIHZhbHVlPSLthY3siqTtirgg6rKA7IOJOiIvPg0KCQk8dWl0ZXh0IG5hbWU9IlRIVU1CX0hFQURJTkciIHZhbHVlPSLsiqzrnbzsnbTrk5wiLz4NCgkJPHVpdGV4dCBuYW1lPSJUSFVNQl9JTkZPIiB2YWx1ZT0i7KCc66qpL+yerOyDneyLnOqwhCIvPg0KCQk8dWl0ZXh0IG5hbWU9IkFUVEFDSE5BTUVfSEVBRElORyIgdmFsdWU9Iu2MjOydvCDsnbTrpoQiLz4NCgkJPHVpdGV4dCBuYW1lPSJBVFRBQ0hTSVpFX0hFQURJTkciIHZhbHVlPSLtgazquLAiLz4NCgkJPHVpdGV4dCBuYW1lPSJTTElERV9OT1RFUyIgdmFsdWU9IuyKrOudvOydtOuTnCDrhbjtirgiLz4NCgkJPCEtLSBzdWJzdGl0dXRpb246ICVwID09IHByZXNlbnRhdGlvbiB0aXRsZSAtLT4NCgkJPCEtLSBzdWJzdGl0dXRpb246ICVzID09IHNsaWRlIHRpdGxlIC0tPg0KCQk8IS0tIHN1YnN0aXR1dGlvbjogJW4gPT0gc2xpZGUgbnVtYmVyIC0tPg0KCQk8dWl0ZXh0IG5hbWU9IkJPT0tNQVJLIiB2YWx1ZT0iTWFjcm9tZWRpYSBCcmVlemUgLSAlcCIvPg0KCQk8IS0tIHN1YnN0aXR1dGlvbjogJXAgPT0gcHJlc2VudGF0aW9uIHRpdGxlIC0tPg0KCQk8IS0tIHN1YnN0aXR1dGlvbjogJXMgPT0gc2xpZGUgdGl0bGUgLS0+DQoJCTwhLS0gc3Vic3RpdHV0aW9uOiAlbiA9PSBzbGlkZSBudW1iZXIgLS0+DQoJCTx1aXRleHQgbmFtZT0iQk9PS01BUktTTElERSIgdmFsdWU9Ik1hY3JvbWVkaWEgQnJlZXplIC0gJXAgJXMiLz4NCgkJPHVpdGV4dCBuYW1lPSJTSE9XU0lERUJBUiIgdmFsdWU9IuywuOyXrOyekOyXkOqyjCDshLjroZwg66eJ64yAIOuztOydtOq4sCIvPg0KCTwvbGFuZ3VhZ2U+DQo8L2NvbmZpZ3VyYXRpb24+DQo="/>
  <p:tag name="MMPROD_UIDATA" val="&lt;database version=&quot;6.0&quot;&gt;&lt;object type=&quot;1&quot; unique_id=&quot;10001&quot;&gt;&lt;property id=&quot;20141&quot; value=&quot;CS5704-Week1-Introduction&quot;/&gt;&lt;property id=&quot;20142&quot; value=&quot;This file contains the introduction of the course and guidelines on how the course will be organized.&quot;/&gt;&lt;property id=&quot;20144&quot; value=&quot;1&quot;/&gt;&lt;property id=&quot;20146&quot; value=&quot;0&quot;/&gt;&lt;property id=&quot;20147&quot; value=&quot;0&quot;/&gt;&lt;property id=&quot;20148&quot; value=&quot;5&quot;/&gt;&lt;property id=&quot;20180&quot; value=&quot;1&quot;/&gt;&lt;property id=&quot;20181&quot; value=&quot;1&quot;/&gt;&lt;property id=&quot;20191&quot; value=&quot;Breeze&quot;/&gt;&lt;property id=&quot;20192&quot; value=&quot;http://breeze.iddl.vt.edu&quot;/&gt;&lt;property id=&quot;20193&quot; value=&quot;0&quot;/&gt;&lt;property id=&quot;20224&quot; value=&quot;C:\Documents and Settings\Shawn Bohner\My Documents\CS5704\Fall2007\CS-5704-Week1&quot;/&gt;&lt;property id=&quot;20250&quot; value=&quot;0&quot;/&gt;&lt;property id=&quot;20251&quot; value=&quot;1&quot;/&gt;&lt;property id=&quot;20259&quot; value=&quot;0&quot;/&gt;&lt;object type=&quot;4&quot; unique_id=&quot;10002&quot;&gt;&lt;/object&gt;&lt;object type=&quot;2&quot; unique_id=&quot;10003&quot;&gt;&lt;object type=&quot;3&quot; unique_id=&quot;10004&quot;&gt;&lt;property id=&quot;20148&quot; value=&quot;5&quot;/&gt;&lt;property id=&quot;20300&quot; value=&quot;Slide 1 - &amp;quot;Software Engineering&amp;#x0D;&amp;#x0A;CS5704: First Week&amp;quot;&quot;/&gt;&lt;property id=&quot;20303&quot; value=&quot;-1&quot;/&gt;&lt;property id=&quot;20307&quot; value=&quot;259&quot;/&gt;&lt;property id=&quot;20309&quot; value=&quot;-1&quot;/&gt;&lt;/object&gt;&lt;object type=&quot;3&quot; unique_id=&quot;10005&quot;&gt;&lt;property id=&quot;20148&quot; value=&quot;5&quot;/&gt;&lt;property id=&quot;20300&quot; value=&quot;Slide 2 - &amp;quot;Agenda&amp;quot;&quot;/&gt;&lt;property id=&quot;20303&quot; value=&quot;-1&quot;/&gt;&lt;property id=&quot;20307&quot; value=&quot;358&quot;/&gt;&lt;property id=&quot;20309&quot; value=&quot;-1&quot;/&gt;&lt;/object&gt;&lt;object type=&quot;3&quot; unique_id=&quot;10006&quot;&gt;&lt;property id=&quot;20148&quot; value=&quot;5&quot;/&gt;&lt;property id=&quot;20300&quot; value=&quot;Slide 3 - &amp;quot;Tentative Fall Semester Timeline&amp;quot;&quot;/&gt;&lt;property id=&quot;20303&quot; value=&quot;-1&quot;/&gt;&lt;property id=&quot;20307&quot; value=&quot;393&quot;/&gt;&lt;property id=&quot;20309&quot; value=&quot;-1&quot;/&gt;&lt;/object&gt;&lt;object type=&quot;3&quot; unique_id=&quot;10007&quot;&gt;&lt;property id=&quot;20148&quot; value=&quot;5&quot;/&gt;&lt;property id=&quot;20300&quot; value=&quot;Slide 4 - &amp;quot;Tentative Structure of CS5704&amp;quot;&quot;/&gt;&lt;property id=&quot;20303&quot; value=&quot;-1&quot;/&gt;&lt;property id=&quot;20307&quot; value=&quot;395&quot;/&gt;&lt;property id=&quot;20309&quot; value=&quot;-1&quot;/&gt;&lt;/object&gt;&lt;object type=&quot;3&quot; unique_id=&quot;10008&quot;&gt;&lt;property id=&quot;20148&quot; value=&quot;5&quot;/&gt;&lt;property id=&quot;20300&quot; value=&quot;Slide 5 - &amp;quot;Guidelines and Expectations&amp;quot;&quot;/&gt;&lt;property id=&quot;20303&quot; value=&quot;-1&quot;/&gt;&lt;property id=&quot;20307&quot; value=&quot;414&quot;/&gt;&lt;property id=&quot;20309&quot; value=&quot;-1&quot;/&gt;&lt;/object&gt;&lt;object type=&quot;3&quot; unique_id=&quot;10009&quot;&gt;&lt;property id=&quot;20148&quot; value=&quot;5&quot;/&gt;&lt;property id=&quot;20300&quot; value=&quot;Slide 6 - &amp;quot;Grading and Evaluation&amp;quot;&quot;/&gt;&lt;property id=&quot;20303&quot; value=&quot;-1&quot;/&gt;&lt;property id=&quot;20307&quot; value=&quot;415&quot;/&gt;&lt;property id=&quot;20309&quot; value=&quot;-1&quot;/&gt;&lt;/object&gt;&lt;object type=&quot;3&quot; unique_id=&quot;10010&quot;&gt;&lt;property id=&quot;20148&quot; value=&quot;5&quot;/&gt;&lt;property id=&quot;20300&quot; value=&quot;Slide 7 - &amp;quot;Late Work&amp;quot;&quot;/&gt;&lt;property id=&quot;20303&quot; value=&quot;-1&quot;/&gt;&lt;property id=&quot;20307&quot; value=&quot;416&quot;/&gt;&lt;property id=&quot;20309&quot; value=&quot;-1&quot;/&gt;&lt;/object&gt;&lt;object type=&quot;3&quot; unique_id=&quot;10011&quot;&gt;&lt;property id=&quot;20148&quot; value=&quot;5&quot;/&gt;&lt;property id=&quot;20300&quot; value=&quot;Slide 8 - &amp;quot;Chapter 1 : Software and Software Engineering&amp;quot;&quot;/&gt;&lt;property id=&quot;20303&quot; value=&quot;-1&quot;/&gt;&lt;property id=&quot;20307&quot; value=&quot;362&quot;/&gt;&lt;property id=&quot;20309&quot; value=&quot;-1&quot;/&gt;&lt;/object&gt;&lt;object type=&quot;3&quot; unique_id=&quot;10012&quot;&gt;&lt;property id=&quot;20148&quot; value=&quot;5&quot;/&gt;&lt;property id=&quot;20300&quot; value=&quot;Slide 9 - &amp;quot;What is Software?&amp;quot;&quot;/&gt;&lt;property id=&quot;20303&quot; value=&quot;-1&quot;/&gt;&lt;property id=&quot;20307&quot; value=&quot;378&quot;/&gt;&lt;property id=&quot;20309&quot; value=&quot;-1&quot;/&gt;&lt;/object&gt;&lt;object type=&quot;3&quot; unique_id=&quot;10013&quot;&gt;&lt;property id=&quot;20148&quot; value=&quot;5&quot;/&gt;&lt;property id=&quot;20300&quot; value=&quot;Slide 10 - &amp;quot;So, What is Software?&amp;quot;&quot;/&gt;&lt;property id=&quot;20303&quot; value=&quot;-1&quot;/&gt;&lt;property id=&quot;20307&quot; value=&quot;337&quot;/&gt;&lt;property id=&quot;20309&quot; value=&quot;-1&quot;/&gt;&lt;/object&gt;&lt;object type=&quot;3&quot; unique_id=&quot;10014&quot;&gt;&lt;property id=&quot;20148&quot; value=&quot;5&quot;/&gt;&lt;property id=&quot;20300&quot; value=&quot;Slide 11 - &amp;quot;Software Doesn’t Wear Out&amp;quot;&quot;/&gt;&lt;property id=&quot;20303&quot; value=&quot;-1&quot;/&gt;&lt;property id=&quot;20307&quot; value=&quot;342&quot;/&gt;&lt;property id=&quot;20309&quot; value=&quot;-1&quot;/&gt;&lt;/object&gt;&lt;object type=&quot;3&quot; unique_id=&quot;10015&quot;&gt;&lt;property id=&quot;20148&quot; value=&quot;5&quot;/&gt;&lt;property id=&quot;20300&quot; value=&quot;Slide 12 - &amp;quot;Software Design Degradation&amp;quot;&quot;/&gt;&lt;property id=&quot;20303&quot; value=&quot;-1&quot;/&gt;&lt;property id=&quot;20307&quot; value=&quot;380&quot;/&gt;&lt;property id=&quot;20309&quot; value=&quot;-1&quot;/&gt;&lt;/object&gt;&lt;object type=&quot;3&quot; unique_id=&quot;10016&quot;&gt;&lt;property id=&quot;20148&quot; value=&quot;5&quot;/&gt;&lt;property id=&quot;20300&quot; value=&quot;Slide 13 - &amp;quot;Information Lose Due to Relentless Change&amp;quot;&quot;/&gt;&lt;property id=&quot;20303&quot; value=&quot;-1&quot;/&gt;&lt;property id=&quot;20307&quot; value=&quot;381&quot;/&gt;&lt;property id=&quot;20309&quot; value=&quot;-1&quot;/&gt;&lt;/object&gt;&lt;object type=&quot;3&quot; unique_id=&quot;10017&quot;&gt;&lt;property id=&quot;20148&quot; value=&quot;5&quot;/&gt;&lt;property id=&quot;20300&quot; value=&quot;Slide 14 - &amp;quot;Wear versus Deterioration&amp;quot;&quot;/&gt;&lt;property id=&quot;20303&quot; value=&quot;-1&quot;/&gt;&lt;property id=&quot;20307&quot; value=&quot;333&quot;/&gt;&lt;property id=&quot;20309&quot; value=&quot;-1&quot;/&gt;&lt;/object&gt;&lt;object type=&quot;3&quot; unique_id=&quot;10018&quot;&gt;&lt;property id=&quot;20148&quot; value=&quot;5&quot;/&gt;&lt;property id=&quot;20300&quot; value=&quot;Slide 15 - &amp;quot;The Cost of Change&amp;quot;&quot;/&gt;&lt;property id=&quot;20303&quot; value=&quot;-1&quot;/&gt;&lt;property id=&quot;20307&quot; value=&quot;334&quot;/&gt;&lt;property id=&quot;20309&quot; value=&quot;-1&quot;/&gt;&lt;/object&gt;&lt;object type=&quot;3&quot; unique_id=&quot;10019&quot;&gt;&lt;property id=&quot;20148&quot; value=&quot;5&quot;/&gt;&lt;property id=&quot;20300&quot; value=&quot;Slide 16 - &amp;quot;Software is Complex&amp;quot;&quot;/&gt;&lt;property id=&quot;20303&quot; value=&quot;-1&quot;/&gt;&lt;property id=&quot;20307&quot; value=&quot;394&quot;/&gt;&lt;property id=&quot;20309&quot; value=&quot;-1&quot;/&gt;&lt;/object&gt;&lt;object type=&quot;3&quot; unique_id=&quot;10020&quot;&gt;&lt;property id=&quot;20148&quot; value=&quot;5&quot;/&gt;&lt;property id=&quot;20300&quot; value=&quot;Slide 17 - &amp;quot;Software “Schizophrenia”&amp;quot;&quot;/&gt;&lt;property id=&quot;20303&quot; value=&quot;-1&quot;/&gt;&lt;property id=&quot;20307&quot; value=&quot;384&quot;/&gt;&lt;property id=&quot;20309&quot; value=&quot;-1&quot;/&gt;&lt;/object&gt;&lt;object type=&quot;3&quot; unique_id=&quot;10021&quot;&gt;&lt;property id=&quot;20148&quot; value=&quot;5&quot;/&gt;&lt;property id=&quot;20300&quot; value=&quot;Slide 18 - &amp;quot;Software—New Categories&amp;quot;&quot;/&gt;&lt;property id=&quot;20303&quot; value=&quot;-1&quot;/&gt;&lt;property id=&quot;20307&quot; value=&quot;396&quot;/&gt;&lt;property id=&quot;20309&quot; value=&quot;-1&quot;/&gt;&lt;/object&gt;&lt;object type=&quot;3&quot; unique_id=&quot;10022&quot;&gt;&lt;property id=&quot;20148&quot; value=&quot;5&quot;/&gt;&lt;property id=&quot;20300&quot; value=&quot;Slide 19 - &amp;quot;Software Evolution&amp;quot;&quot;/&gt;&lt;property id=&quot;20303&quot; value=&quot;-1&quot;/&gt;&lt;property id=&quot;20307&quot; value=&quot;398&quot;/&gt;&lt;property id=&quot;20309&quot; value=&quot;-1&quot;/&gt;&lt;/object&gt;&lt;object type=&quot;3&quot; unique_id=&quot;10023&quot;&gt;&lt;property id=&quot;20148&quot; value=&quot;5&quot;/&gt;&lt;property id=&quot;20300&quot; value=&quot;Slide 20 - &amp;quot;Software Evolution (continued)&amp;quot;&quot;/&gt;&lt;property id=&quot;20303&quot; value=&quot;-1&quot;/&gt;&lt;property id=&quot;20307&quot; value=&quot;418&quot;/&gt;&lt;property id=&quot;20309&quot; value=&quot;-1&quot;/&gt;&lt;/object&gt;&lt;object type=&quot;3&quot; unique_id=&quot;10024&quot;&gt;&lt;property id=&quot;20148&quot; value=&quot;5&quot;/&gt;&lt;property id=&quot;20300&quot; value=&quot;Slide 21 - &amp;quot;Chapter 2: Process—A Generic View&amp;quot;&quot;/&gt;&lt;property id=&quot;20303&quot; value=&quot;-1&quot;/&gt;&lt;property id=&quot;20307&quot; value=&quot;372&quot;/&gt;&lt;property id=&quot;20309&quot; value=&quot;-1&quot;/&gt;&lt;/object&gt;&lt;object type=&quot;3&quot; unique_id=&quot;10025&quot;&gt;&lt;property id=&quot;20148&quot; value=&quot;5&quot;/&gt;&lt;property id=&quot;20300&quot; value=&quot;Slide 22 - &amp;quot;Software Still Stuck in Construction&amp;quot;&quot;/&gt;&lt;property id=&quot;20303&quot; value=&quot;-1&quot;/&gt;&lt;property id=&quot;20307&quot; value=&quot;386&quot;/&gt;&lt;property id=&quot;20309&quot; value=&quot;-1&quot;/&gt;&lt;/object&gt;&lt;object type=&quot;3&quot; unique_id=&quot;10026&quot;&gt;&lt;property id=&quot;20148&quot; value=&quot;5&quot;/&gt;&lt;property id=&quot;20300&quot; value=&quot;Slide 23 - &amp;quot;A Layered Technology&amp;quot;&quot;/&gt;&lt;property id=&quot;20303&quot; value=&quot;-1&quot;/&gt;&lt;property id=&quot;20307&quot; value=&quot;346&quot;/&gt;&lt;property id=&quot;20309&quot; value=&quot;-1&quot;/&gt;&lt;/object&gt;&lt;object type=&quot;3&quot; unique_id=&quot;10027&quot;&gt;&lt;property id=&quot;20148&quot; value=&quot;5&quot;/&gt;&lt;property id=&quot;20300&quot; value=&quot;Slide 24 - &amp;quot;Umbrella Activities &amp;#x0D;&amp;#x0A;(AKA Cross-Life-Cycle Activities)&amp;quot;&quot;/&gt;&lt;property id=&quot;20303&quot; value=&quot;-1&quot;/&gt;&lt;property id=&quot;20307&quot; value=&quot;348&quot;/&gt;&lt;property id=&quot;20309&quot; value=&quot;-1&quot;/&gt;&lt;/object&gt;&lt;object type=&quot;3&quot; unique_id=&quot;10028&quot;&gt;&lt;property id=&quot;20148&quot; value=&quot;5&quot;/&gt;&lt;property id=&quot;20300&quot; value=&quot;Slide 25 - &amp;quot;SEI’s Software Process &amp;#x0D;&amp;#x0A;Capability Maturity Model&amp;quot;&quot;/&gt;&lt;property id=&quot;20303&quot; value=&quot;-1&quot;/&gt;&lt;property id=&quot;20307&quot; value=&quot;374&quot;/&gt;&lt;property id=&quot;20309&quot; value=&quot;-1&quot;/&gt;&lt;/object&gt;&lt;object type=&quot;3&quot; unique_id=&quot;10029&quot;&gt;&lt;property id=&quot;20148&quot; value=&quot;5&quot;/&gt;&lt;property id=&quot;20300&quot; value=&quot;Slide 26 - &amp;quot;Summary of the SEI/CMM Levels&amp;quot;&quot;/&gt;&lt;property id=&quot;20303&quot; value=&quot;-1&quot;/&gt;&lt;property id=&quot;20307&quot; value=&quot;375&quot;/&gt;&lt;property id=&quot;20309&quot; value=&quot;-1&quot;/&gt;&lt;/object&gt;&lt;object type=&quot;3&quot; unique_id=&quot;10030&quot;&gt;&lt;property id=&quot;20148&quot; value=&quot;5&quot;/&gt;&lt;property id=&quot;20300&quot; value=&quot;Slide 27 - &amp;quot;Process Improvement Maturity Levels&amp;quot;&quot;/&gt;&lt;property id=&quot;20303&quot; value=&quot;-1&quot;/&gt;&lt;property id=&quot;20307&quot; value=&quot;390&quot;/&gt;&lt;property id=&quot;20309&quot; value=&quot;-1&quot;/&gt;&lt;/object&gt;&lt;object type=&quot;3&quot; unique_id=&quot;10031&quot;&gt;&lt;property id=&quot;20148&quot; value=&quot;5&quot;/&gt;&lt;property id=&quot;20300&quot; value=&quot;Slide 28 - &amp;quot;More Traction at Upper levels...&amp;quot;&quot;/&gt;&lt;property id=&quot;20303&quot; value=&quot;-1&quot;/&gt;&lt;property id=&quot;20307&quot; value=&quot;391&quot;/&gt;&lt;property id=&quot;20309&quot; value=&quot;-1&quot;/&gt;&lt;/object&gt;&lt;object type=&quot;3&quot; unique_id=&quot;10032&quot;&gt;&lt;property id=&quot;20148&quot; value=&quot;5&quot;/&gt;&lt;property id=&quot;20300&quot; value=&quot;Slide 29 - &amp;quot;The Process Model: Adaptability&amp;quot;&quot;/&gt;&lt;property id=&quot;20303&quot; value=&quot;-1&quot;/&gt;&lt;property id=&quot;20307&quot; value=&quot;400&quot;/&gt;&lt;property id=&quot;20309&quot; value=&quot;-1&quot;/&gt;&lt;/object&gt;&lt;object type=&quot;3&quot; unique_id=&quot;10033&quot;&gt;&lt;property id=&quot;20148&quot; value=&quot;5&quot;/&gt;&lt;property id=&quot;20300&quot; value=&quot;Slide 30 - &amp;quot;The CMMI&amp;quot;&quot;/&gt;&lt;property id=&quot;20303&quot; value=&quot;-1&quot;/&gt;&lt;property id=&quot;20307&quot; value=&quot;401&quot;/&gt;&lt;property id=&quot;20309&quot; value=&quot;-1&quot;/&gt;&lt;/object&gt;&lt;object type=&quot;3&quot; unique_id=&quot;10034&quot;&gt;&lt;property id=&quot;20148&quot; value=&quot;5&quot;/&gt;&lt;property id=&quot;20300&quot; value=&quot;Slide 31 - &amp;quot;Process Patterns&amp;quot;&quot;/&gt;&lt;property id=&quot;20303&quot; value=&quot;-1&quot;/&gt;&lt;property id=&quot;20307&quot; value=&quot;402&quot;/&gt;&lt;property id=&quot;20309&quot; value=&quot;-1&quot;/&gt;&lt;/object&gt;&lt;object type=&quot;3&quot; unique_id=&quot;10035&quot;&gt;&lt;property id=&quot;20148&quot; value=&quot;5&quot;/&gt;&lt;property id=&quot;20300&quot; value=&quot;Slide 32 - &amp;quot;Process Assessment&amp;quot;&quot;/&gt;&lt;property id=&quot;20303&quot; value=&quot;-1&quot;/&gt;&lt;property id=&quot;20307&quot; value=&quot;403&quot;/&gt;&lt;property id=&quot;20309&quot; value=&quot;-1&quot;/&gt;&lt;/object&gt;&lt;object type=&quot;3&quot; unique_id=&quot;10036&quot;&gt;&lt;property id=&quot;20148&quot; value=&quot;5&quot;/&gt;&lt;property id=&quot;20300&quot; value=&quot;Slide 33 - &amp;quot;Assessment and Improvement&amp;quot;&quot;/&gt;&lt;property id=&quot;20303&quot; value=&quot;-1&quot;/&gt;&lt;property id=&quot;20307&quot; value=&quot;404&quot;/&gt;&lt;property id=&quot;20309&quot; value=&quot;-1&quot;/&gt;&lt;/object&gt;&lt;object type=&quot;3&quot; unique_id=&quot;10037&quot;&gt;&lt;property id=&quot;20148&quot; value=&quot;5&quot;/&gt;&lt;property id=&quot;20300&quot; value=&quot;Slide 34 - &amp;quot;Personal Software Process (PSP)&amp;quot;&quot;/&gt;&lt;property id=&quot;20303&quot; value=&quot;-1&quot;/&gt;&lt;property id=&quot;20307&quot; value=&quot;405&quot;/&gt;&lt;property id=&quot;20309&quot; value=&quot;-1&quot;/&gt;&lt;/object&gt;&lt;object type=&quot;3&quot; unique_id=&quot;10038&quot;&gt;&lt;property id=&quot;20148&quot; value=&quot;5&quot;/&gt;&lt;property id=&quot;20300&quot; value=&quot;Slide 35 - &amp;quot;Team Software Process (TSP)&amp;quot;&quot;/&gt;&lt;property id=&quot;20303&quot; value=&quot;-1&quot;/&gt;&lt;property id=&quot;20307&quot; value=&quot;406&quot;/&gt;&lt;property id=&quot;20309&quot; value=&quot;-1&quot;/&gt;&lt;/object&gt;&lt;object type=&quot;3&quot; unique_id=&quot;10039&quot;&gt;&lt;property id=&quot;20148&quot; value=&quot;5&quot;/&gt;&lt;property id=&quot;20300&quot; value=&quot;Slide 36 - &amp;quot;Chapter 3: Prescriptive Process Models&amp;quot;&quot;/&gt;&lt;property id=&quot;20303&quot; value=&quot;-1&quot;/&gt;&lt;property id=&quot;20307&quot; value=&quot;417&quot;/&gt;&lt;property id=&quot;20309&quot; value=&quot;-1&quot;/&gt;&lt;/object&gt;&lt;object type=&quot;3&quot; unique_id=&quot;10040&quot;&gt;&lt;property id=&quot;20148&quot; value=&quot;5&quot;/&gt;&lt;property id=&quot;20300&quot; value=&quot;Slide 37 - &amp;quot;Prescriptive Models&amp;quot;&quot;/&gt;&lt;property id=&quot;20303&quot; value=&quot;-1&quot;/&gt;&lt;property id=&quot;20307&quot; value=&quot;407&quot;/&gt;&lt;property id=&quot;20309&quot; value=&quot;-1&quot;/&gt;&lt;/object&gt;&lt;object type=&quot;3&quot; unique_id=&quot;10041&quot;&gt;&lt;property id=&quot;20148&quot; value=&quot;5&quot;/&gt;&lt;property id=&quot;20300&quot; value=&quot;Slide 38 - &amp;quot;The Linear Model&amp;quot;&quot;/&gt;&lt;property id=&quot;20303&quot; value=&quot;-1&quot;/&gt;&lt;property id=&quot;20307&quot; value=&quot;352&quot;/&gt;&lt;property id=&quot;20309&quot; value=&quot;-1&quot;/&gt;&lt;/object&gt;&lt;object type=&quot;3&quot; unique_id=&quot;10042&quot;&gt;&lt;property id=&quot;20148&quot; value=&quot;5&quot;/&gt;&lt;property id=&quot;20300&quot; value=&quot;Slide 39 - &amp;quot;Rational Unified Process&amp;quot;&quot;/&gt;&lt;property id=&quot;20303&quot; value=&quot;-1&quot;/&gt;&lt;property id=&quot;20307&quot; value=&quot;413&quot;/&gt;&lt;property id=&quot;20309&quot; value=&quot;-1&quot;/&gt;&lt;/object&gt;&lt;object type=&quot;3&quot; unique_id=&quot;10043&quot;&gt;&lt;property id=&quot;20148&quot; value=&quot;5&quot;/&gt;&lt;property id=&quot;20300&quot; value=&quot;Slide 40 - &amp;quot;Iterative Models&amp;quot;&quot;/&gt;&lt;property id=&quot;20303&quot; value=&quot;-1&quot;/&gt;&lt;property id=&quot;20307&quot; value=&quot;411&quot;/&gt;&lt;property id=&quot;20309&quot; value=&quot;-1&quot;/&gt;&lt;/object&gt;&lt;object type=&quot;3&quot; unique_id=&quot;10044&quot;&gt;&lt;property id=&quot;20148&quot; value=&quot;5&quot;/&gt;&lt;property id=&quot;20300&quot; value=&quot;Slide 41 - &amp;quot;The Incremental Model&amp;quot;&quot;/&gt;&lt;property id=&quot;20303&quot; value=&quot;-1&quot;/&gt;&lt;property id=&quot;20307&quot; value=&quot;412&quot;/&gt;&lt;property id=&quot;20309&quot; value=&quot;-1&quot;/&gt;&lt;/object&gt;&lt;object type=&quot;3&quot; unique_id=&quot;10045&quot;&gt;&lt;property id=&quot;20148&quot; value=&quot;5&quot;/&gt;&lt;property id=&quot;20300&quot; value=&quot;Slide 42 - &amp;quot;Iterative and Incremental Models&amp;quot;&quot;/&gt;&lt;property id=&quot;20303&quot; value=&quot;-1&quot;/&gt;&lt;property id=&quot;20307&quot; value=&quot;353&quot;/&gt;&lt;property id=&quot;20309&quot; value=&quot;-1&quot;/&gt;&lt;/object&gt;&lt;object type=&quot;3&quot; unique_id=&quot;10046&quot;&gt;&lt;property id=&quot;20148&quot; value=&quot;5&quot;/&gt;&lt;property id=&quot;20300&quot; value=&quot;Slide 43 - &amp;quot;Evolutionary Models: The Spiral&amp;quot;&quot;/&gt;&lt;property id=&quot;20303&quot; value=&quot;-1&quot;/&gt;&lt;property id=&quot;20307&quot; value=&quot;408&quot;/&gt;&lt;property id=&quot;20309&quot; value=&quot;-1&quot;/&gt;&lt;/object&gt;&lt;object type=&quot;3&quot; unique_id=&quot;10047&quot;&gt;&lt;property id=&quot;20148&quot; value=&quot;5&quot;/&gt;&lt;property id=&quot;20300&quot; value=&quot;Slide 44 - &amp;quot;Evolutionary Models: Concurrent&amp;quot;&quot;/&gt;&lt;property id=&quot;20303&quot; value=&quot;-1&quot;/&gt;&lt;property id=&quot;20307&quot; value=&quot;409&quot;/&gt;&lt;property id=&quot;20309&quot; value=&quot;-1&quot;/&gt;&lt;/object&gt;&lt;object type=&quot;3&quot; unique_id=&quot;10048&quot;&gt;&lt;property id=&quot;20148&quot; value=&quot;5&quot;/&gt;&lt;property id=&quot;20300&quot; value=&quot;Slide 45 - &amp;quot;Still Other Process Models&amp;quot;&quot;/&gt;&lt;property id=&quot;20303&quot; value=&quot;-1&quot;/&gt;&lt;property id=&quot;20307&quot; value=&quot;410&quot;/&gt;&lt;property id=&quot;20309&quot; value=&quot;-1&quot;/&gt;&lt;/object&gt;&lt;object type=&quot;3&quot; unique_id=&quot;10049&quot;&gt;&lt;property id=&quot;20148&quot; value=&quot;5&quot;/&gt;&lt;property id=&quot;20300&quot; value=&quot;Slide 46 - &amp;quot;Homework Assignment for 8/29/07&amp;quot;&quot;/&gt;&lt;property id=&quot;20303&quot; value=&quot;-1&quot;/&gt;&lt;property id=&quot;20307&quot; value=&quot;377&quot;/&gt;&lt;property id=&quot;20309&quot; value=&quot;-1&quot;/&gt;&lt;/object&gt;&lt;/object&gt;&lt;object type=&quot;8&quot; unique_id=&quot;10050&quot;&gt;&lt;/object&gt;&lt;/object&gt;&lt;/database&gt;"/>
</p:tagLst>
</file>

<file path=ppt/tags/tag2.xml><?xml version="1.0" encoding="utf-8"?>
<p:tagLst xmlns:a="http://schemas.openxmlformats.org/drawingml/2006/main" xmlns:r="http://schemas.openxmlformats.org/officeDocument/2006/relationships" xmlns:p="http://schemas.openxmlformats.org/presentationml/2006/main">
  <p:tag name="PPSNARRATION" val="1,2137399327,C:\Documents and Settings\Shawn Bohner\My Documents\CS5704\Fall2007\CS5704-Week1\CS5704-Week1.ppc"/>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
  <TotalTime>14347</TotalTime>
  <Words>1606</Words>
  <Application>Microsoft Macintosh PowerPoint</Application>
  <PresentationFormat>On-screen Show (4:3)</PresentationFormat>
  <Paragraphs>277</Paragraphs>
  <Slides>19</Slides>
  <Notes>18</Notes>
  <HiddenSlides>0</HiddenSlides>
  <MMClips>0</MMClips>
  <ScaleCrop>false</ScaleCrop>
  <HeadingPairs>
    <vt:vector size="4" baseType="variant">
      <vt:variant>
        <vt:lpstr>Theme</vt:lpstr>
      </vt:variant>
      <vt:variant>
        <vt:i4>1</vt:i4>
      </vt:variant>
      <vt:variant>
        <vt:lpstr>Slide Titles</vt:lpstr>
      </vt:variant>
      <vt:variant>
        <vt:i4>19</vt:i4>
      </vt:variant>
    </vt:vector>
  </HeadingPairs>
  <TitlesOfParts>
    <vt:vector size="20" baseType="lpstr">
      <vt:lpstr>Office Theme</vt:lpstr>
      <vt:lpstr>Software Maintenance and Evolution CSSE 575: Session 2, Part 4  Organizing Data</vt:lpstr>
      <vt:lpstr>A Basic Rule of Refactoring</vt:lpstr>
      <vt:lpstr>Some good questions…</vt:lpstr>
      <vt:lpstr>Recall: Composing Methods</vt:lpstr>
      <vt:lpstr>Recall: Moving Features Between Objects</vt:lpstr>
      <vt:lpstr>Organizing Data</vt:lpstr>
      <vt:lpstr>Organizing Data</vt:lpstr>
      <vt:lpstr>Replace Magic Number with Symbolic Constant</vt:lpstr>
      <vt:lpstr>Replace Magic Number with Symbolic Constant</vt:lpstr>
      <vt:lpstr>Replace Magic Number … Mechanics </vt:lpstr>
      <vt:lpstr>Change Unidirectional Association to Bidirectional</vt:lpstr>
      <vt:lpstr>Organize-Data - A Discussion</vt:lpstr>
      <vt:lpstr>Add Field to Customer for Uniqueness</vt:lpstr>
      <vt:lpstr>Get “Order” to Take Charge</vt:lpstr>
      <vt:lpstr>But what if an order has many cust?</vt:lpstr>
      <vt:lpstr>Self Encapsulate Field</vt:lpstr>
      <vt:lpstr>Encapsulate Field</vt:lpstr>
      <vt:lpstr>Replace Data Value with Object</vt:lpstr>
      <vt:lpstr>Change Value to Reference</vt:lpstr>
    </vt:vector>
  </TitlesOfParts>
  <Company>Virginia Tech</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Construction and Evolution CS5704: First Class</dc:title>
  <dc:creator>Shawn Bohner</dc:creator>
  <cp:lastModifiedBy>Steve Chenoweth</cp:lastModifiedBy>
  <cp:revision>88</cp:revision>
  <cp:lastPrinted>2010-03-30T14:31:26Z</cp:lastPrinted>
  <dcterms:created xsi:type="dcterms:W3CDTF">2010-03-30T04:49:48Z</dcterms:created>
  <dcterms:modified xsi:type="dcterms:W3CDTF">2016-06-02T14:25:35Z</dcterms:modified>
</cp:coreProperties>
</file>