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259" r:id="rId2"/>
    <p:sldId id="589" r:id="rId3"/>
    <p:sldId id="590" r:id="rId4"/>
    <p:sldId id="556" r:id="rId5"/>
    <p:sldId id="566" r:id="rId6"/>
    <p:sldId id="567" r:id="rId7"/>
    <p:sldId id="558" r:id="rId8"/>
    <p:sldId id="569" r:id="rId9"/>
    <p:sldId id="568" r:id="rId10"/>
    <p:sldId id="560" r:id="rId11"/>
    <p:sldId id="571" r:id="rId12"/>
    <p:sldId id="573" r:id="rId13"/>
    <p:sldId id="574" r:id="rId14"/>
    <p:sldId id="572" r:id="rId15"/>
    <p:sldId id="565" r:id="rId16"/>
    <p:sldId id="575" r:id="rId17"/>
    <p:sldId id="577" r:id="rId18"/>
    <p:sldId id="578" r:id="rId19"/>
    <p:sldId id="584" r:id="rId20"/>
    <p:sldId id="585" r:id="rId21"/>
    <p:sldId id="588" r:id="rId22"/>
    <p:sldId id="587" r:id="rId23"/>
  </p:sldIdLst>
  <p:sldSz cx="9144000" cy="6858000" type="screen4x3"/>
  <p:notesSz cx="7315200" cy="9601200"/>
  <p:custDataLst>
    <p:tags r:id="rId2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74953" autoAdjust="0"/>
  </p:normalViewPr>
  <p:slideViewPr>
    <p:cSldViewPr>
      <p:cViewPr varScale="1">
        <p:scale>
          <a:sx n="62" d="100"/>
          <a:sy n="62" d="100"/>
        </p:scale>
        <p:origin x="-181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74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tags" Target="tags/tag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75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3444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0" baseline="0" dirty="0" smtClean="0"/>
              <a:t>A large part of refactoring involves Composing Methods.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“Enumeration</a:t>
            </a:r>
            <a:r>
              <a:rPr lang="en-US" baseline="0" dirty="0" smtClean="0"/>
              <a:t> e” and” double outstanding” variables go local</a:t>
            </a:r>
          </a:p>
          <a:p>
            <a:r>
              <a:rPr lang="en-US" dirty="0" smtClean="0"/>
              <a:t>Enumeration is used only in extracted code</a:t>
            </a:r>
            <a:r>
              <a:rPr lang="en-US" baseline="0" dirty="0" smtClean="0"/>
              <a:t>, so w</a:t>
            </a:r>
            <a:r>
              <a:rPr lang="en-US" dirty="0" smtClean="0"/>
              <a:t>e moved it entirely within the new method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Done yet…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methods have been extracted… </a:t>
            </a:r>
            <a:r>
              <a:rPr lang="en-US" dirty="0" smtClean="0"/>
              <a:t>So, what is still wrong with this code</a:t>
            </a:r>
            <a:r>
              <a:rPr lang="en-US" baseline="0" dirty="0" smtClean="0"/>
              <a:t> fragment? [[Local variables need to be resolved]]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some Local</a:t>
            </a:r>
            <a:r>
              <a:rPr lang="en-US" baseline="0" dirty="0" smtClean="0"/>
              <a:t> Variables that need reassigning?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some Local</a:t>
            </a:r>
            <a:r>
              <a:rPr lang="en-US" baseline="0" dirty="0" smtClean="0"/>
              <a:t> Variables that need reassigning?</a:t>
            </a:r>
          </a:p>
          <a:p>
            <a:r>
              <a:rPr lang="en-US" baseline="0" dirty="0" smtClean="0"/>
              <a:t>What was done to the code to resolve the problem indicated before? [[Resolved local variables for outstanding-&gt; results and initialized with </a:t>
            </a:r>
            <a:r>
              <a:rPr lang="en-US" baseline="0" dirty="0" err="1" smtClean="0"/>
              <a:t>previousAmount</a:t>
            </a:r>
            <a:r>
              <a:rPr lang="en-US" baseline="0" dirty="0" smtClean="0"/>
              <a:t>]]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(But, what is the problem with having an inline method?)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 standard “make it more OO” trick.  Using temps looks like old-style procedural code.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4410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new method can then be used in other methods. </a:t>
            </a:r>
          </a:p>
          <a:p>
            <a:r>
              <a:rPr lang="en-US" dirty="0" smtClean="0"/>
              <a:t>What are the major</a:t>
            </a:r>
            <a:r>
              <a:rPr lang="en-US" baseline="0" dirty="0" smtClean="0"/>
              <a:t> steps in the </a:t>
            </a:r>
            <a:r>
              <a:rPr lang="en-US" dirty="0" smtClean="0"/>
              <a:t>solution when</a:t>
            </a:r>
            <a:r>
              <a:rPr lang="en-US" baseline="0" dirty="0" smtClean="0"/>
              <a:t> replacing a temporary variable with a query?</a:t>
            </a:r>
          </a:p>
          <a:p>
            <a:r>
              <a:rPr lang="en-US" baseline="0" dirty="0" smtClean="0"/>
              <a:t>Note:  This refactoring is possibly the most controversial, from the standpoint of efficiency of code execution.  Note that, in the example, the</a:t>
            </a:r>
            <a:r>
              <a:rPr lang="en-US" baseline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aseline="0" dirty="0" err="1" smtClean="0">
                <a:latin typeface="Courier New" pitchFamily="49" charset="0"/>
                <a:cs typeface="Courier New" pitchFamily="49" charset="0"/>
              </a:rPr>
              <a:t>basePrice</a:t>
            </a:r>
            <a:r>
              <a:rPr lang="en-US" baseline="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aseline="0" dirty="0" smtClean="0"/>
              <a:t>is calculated 2 or 3 times, instead of once.</a:t>
            </a:r>
          </a:p>
          <a:p>
            <a:r>
              <a:rPr lang="en-US" baseline="0" dirty="0" smtClean="0"/>
              <a:t>Would you do this if, say, calculation of </a:t>
            </a:r>
            <a:r>
              <a:rPr lang="en-US" baseline="0" dirty="0" err="1" smtClean="0"/>
              <a:t>basePrice</a:t>
            </a:r>
            <a:r>
              <a:rPr lang="en-US" baseline="0" dirty="0" smtClean="0"/>
              <a:t> was a database query?  Or a remote procedure call?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Whether or not this works the same way as the original code depends on when the “final” values are calculated in the revised version!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192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Just say what you mean…</a:t>
            </a:r>
          </a:p>
          <a:p>
            <a:r>
              <a:rPr lang="en-US" dirty="0" smtClean="0"/>
              <a:t>Why the</a:t>
            </a:r>
            <a:r>
              <a:rPr lang="en-US" baseline="0" dirty="0" smtClean="0"/>
              <a:t> exceptions for Splitting Temporary Variables? [[</a:t>
            </a:r>
            <a:r>
              <a:rPr lang="en-US" dirty="0" smtClean="0"/>
              <a:t>a loop or collecting temporary variable – these change their values in systematic and well understood ways, like being increased each time you go around the loop]]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Enforces clarity between pass by value and pass by reference parameters.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Fowler has a few more kinds of Composing Methods </a:t>
            </a:r>
            <a:r>
              <a:rPr lang="en-US" sz="1200" dirty="0" err="1" smtClean="0"/>
              <a:t>refactorings</a:t>
            </a:r>
            <a:r>
              <a:rPr lang="en-US" sz="1200" dirty="0" smtClean="0"/>
              <a:t>,</a:t>
            </a:r>
            <a:r>
              <a:rPr lang="en-US" sz="1200" baseline="0" dirty="0" smtClean="0"/>
              <a:t> at the end of </a:t>
            </a:r>
            <a:r>
              <a:rPr lang="en-US" sz="1200" baseline="0" dirty="0" err="1" smtClean="0"/>
              <a:t>Ch</a:t>
            </a:r>
            <a:r>
              <a:rPr lang="en-US" sz="1200" baseline="0" dirty="0" smtClean="0"/>
              <a:t> 6.</a:t>
            </a:r>
            <a:endParaRPr lang="en-US" sz="12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assignment on last slide</a:t>
            </a:r>
            <a:r>
              <a:rPr lang="en-US" baseline="0" dirty="0" smtClean="0"/>
              <a:t> set for today, to read more about </a:t>
            </a:r>
            <a:r>
              <a:rPr lang="en-US" baseline="0" dirty="0" err="1" smtClean="0"/>
              <a:t>Shu</a:t>
            </a:r>
            <a:r>
              <a:rPr lang="en-US" baseline="0" dirty="0" smtClean="0"/>
              <a:t> Ha </a:t>
            </a:r>
            <a:r>
              <a:rPr lang="en-US" baseline="0" dirty="0" err="1" smtClean="0"/>
              <a:t>Ri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753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lot of method’s information gets buried by their complex logic</a:t>
            </a:r>
          </a:p>
          <a:p>
            <a:r>
              <a:rPr lang="en-US" dirty="0" smtClean="0"/>
              <a:t>What</a:t>
            </a:r>
            <a:r>
              <a:rPr lang="en-US" baseline="0" dirty="0" smtClean="0"/>
              <a:t> does the Composing Methods refactoring category address in general? [[</a:t>
            </a:r>
            <a:r>
              <a:rPr lang="en-US" dirty="0" smtClean="0"/>
              <a:t>deals a lot with </a:t>
            </a:r>
            <a:r>
              <a:rPr lang="en-US" dirty="0" smtClean="0">
                <a:solidFill>
                  <a:srgbClr val="000000"/>
                </a:solidFill>
              </a:rPr>
              <a:t>composing methods to properly package code; </a:t>
            </a:r>
            <a:r>
              <a:rPr lang="en-US" dirty="0" err="1" smtClean="0"/>
              <a:t>Refactor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</a:rPr>
              <a:t>methods that are </a:t>
            </a:r>
            <a:r>
              <a:rPr lang="en-US" u="sng" dirty="0" smtClean="0">
                <a:solidFill>
                  <a:srgbClr val="000000"/>
                </a:solidFill>
              </a:rPr>
              <a:t>too long </a:t>
            </a:r>
            <a:r>
              <a:rPr lang="en-US" dirty="0" smtClean="0">
                <a:solidFill>
                  <a:srgbClr val="000000"/>
                </a:solidFill>
              </a:rPr>
              <a:t>or </a:t>
            </a:r>
            <a:r>
              <a:rPr lang="en-US" u="sng" dirty="0" smtClean="0">
                <a:solidFill>
                  <a:srgbClr val="000000"/>
                </a:solidFill>
              </a:rPr>
              <a:t>do too much</a:t>
            </a:r>
            <a:r>
              <a:rPr lang="en-US" dirty="0" smtClean="0">
                <a:solidFill>
                  <a:srgbClr val="000000"/>
                </a:solidFill>
              </a:rPr>
              <a:t>]]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</a:t>
            </a:r>
            <a:r>
              <a:rPr lang="en-US" baseline="0" dirty="0" smtClean="0"/>
              <a:t> wrong with this code fragment?</a:t>
            </a:r>
          </a:p>
          <a:p>
            <a:r>
              <a:rPr lang="en-US" baseline="0" dirty="0" smtClean="0"/>
              <a:t>The “bird landing” is a comment that looks like it could be or should be identifying a separate method!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Good question</a:t>
            </a:r>
            <a:r>
              <a:rPr lang="en-US" baseline="0" dirty="0" smtClean="0"/>
              <a:t> – why is “amount” passed as a parameter, and not “name”?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90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Temporary variables that are read from the extracted code (used elsewhere) are passed into the target method as parameters</a:t>
            </a:r>
          </a:p>
          <a:p>
            <a:r>
              <a:rPr lang="en-US" dirty="0" smtClean="0"/>
              <a:t>Good</a:t>
            </a:r>
            <a:r>
              <a:rPr lang="en-US" baseline="0" dirty="0" smtClean="0"/>
              <a:t> question</a:t>
            </a:r>
            <a:r>
              <a:rPr lang="en-US" dirty="0" smtClean="0"/>
              <a:t>: After extracting</a:t>
            </a:r>
            <a:r>
              <a:rPr lang="en-US" baseline="0" dirty="0" smtClean="0"/>
              <a:t> a method, what key thing should you remember to do?  [[</a:t>
            </a:r>
            <a:r>
              <a:rPr lang="en-US" dirty="0" smtClean="0"/>
              <a:t>Remove from old code]]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So, what is wrong with this code</a:t>
            </a:r>
            <a:r>
              <a:rPr lang="en-US" baseline="0" dirty="0" smtClean="0"/>
              <a:t> fragment?  [[comments needed to explain what you’re doing in the code, and long method]]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the local variable “outstanding”…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EA398-4654-45AE-89B0-F1F3C02BEF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437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FA40B-D0E2-5746-A3D8-9149A00ED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6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9C24B-8AC4-4649-8C5D-C9ABF9BA83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49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6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6DD52-B65D-2745-95FF-4AABEB5105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16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968FA-C622-B24E-90B1-AA1F687089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9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A5E4A-AD53-0843-A6C6-D4095C8CCF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04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A6690-49A6-7A4D-B2B1-26C8A70FBB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505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7E393-2226-604C-AFDD-3DC991E195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36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32A153-4C1E-1849-AC61-B029892F40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9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F174-6D5E-474F-A735-6762711C56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45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6781800" y="640080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r"/>
            <a:fld id="{74B3A97D-E058-4347-98A3-25ACC5C2803F}" type="slidenum">
              <a:rPr lang="en-US" sz="1800" smtClean="0"/>
              <a:pPr algn="r"/>
              <a:t>‹#›</a:t>
            </a:fld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0591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1" Type="http://schemas.openxmlformats.org/officeDocument/2006/relationships/tags" Target="../tags/tag2.x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-76200" y="76200"/>
            <a:ext cx="77724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n-US" sz="36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Maintenance and Evolution</a:t>
            </a:r>
            <a:r>
              <a:rPr lang="en-US" sz="28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8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8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CSSE 575: Session 2, Part </a:t>
            </a:r>
            <a: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2</a:t>
            </a:r>
            <a:b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Composing Methods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733800"/>
            <a:ext cx="6400800" cy="2057400"/>
          </a:xfrm>
        </p:spPr>
        <p:txBody>
          <a:bodyPr>
            <a:normAutofit/>
          </a:bodyPr>
          <a:lstStyle/>
          <a:p>
            <a:r>
              <a:rPr lang="en-US" sz="2400" dirty="0">
                <a:ea typeface="ＭＳ Ｐゴシック"/>
                <a:cs typeface="ＭＳ Ｐゴシック"/>
              </a:rPr>
              <a:t>Steve Chenoweth</a:t>
            </a:r>
          </a:p>
          <a:p>
            <a:r>
              <a:rPr lang="en-US" sz="2400" dirty="0">
                <a:ea typeface="ＭＳ Ｐゴシック"/>
                <a:cs typeface="ＭＳ Ｐゴシック"/>
              </a:rPr>
              <a:t>Office Phone: (812) 877-8974</a:t>
            </a:r>
          </a:p>
          <a:p>
            <a:r>
              <a:rPr lang="en-US" sz="2400" dirty="0">
                <a:ea typeface="ＭＳ Ｐゴシック"/>
                <a:cs typeface="ＭＳ Ｐゴシック"/>
              </a:rPr>
              <a:t>Cell: (937) 657-3885</a:t>
            </a:r>
            <a:br>
              <a:rPr lang="en-US" sz="2400" dirty="0">
                <a:ea typeface="ＭＳ Ｐゴシック"/>
                <a:cs typeface="ＭＳ Ｐゴシック"/>
              </a:rPr>
            </a:br>
            <a:r>
              <a:rPr lang="en-US" sz="2400" dirty="0">
                <a:ea typeface="ＭＳ Ｐゴシック"/>
                <a:cs typeface="ＭＳ Ｐゴシック"/>
              </a:rPr>
              <a:t>Email: chenowet@rose-hulman.edu</a:t>
            </a:r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295400"/>
            <a:ext cx="26670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7469" y="6324600"/>
            <a:ext cx="6415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Wagner </a:t>
            </a:r>
            <a:r>
              <a:rPr lang="en-US" sz="1800" dirty="0"/>
              <a:t>composing – from http://www.monsalvat.no/motifmax.htm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More Detailed Example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458200" cy="54864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void </a:t>
            </a:r>
            <a:r>
              <a:rPr lang="en-US" sz="2000" dirty="0" err="1">
                <a:latin typeface="Courier New" charset="0"/>
              </a:rPr>
              <a:t>printOwing</a:t>
            </a:r>
            <a:r>
              <a:rPr lang="en-US" sz="2000" dirty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Enumeration </a:t>
            </a:r>
            <a:r>
              <a:rPr lang="en-US" sz="2000" dirty="0" err="1">
                <a:latin typeface="Courier New" charset="0"/>
              </a:rPr>
              <a:t>e</a:t>
            </a:r>
            <a:r>
              <a:rPr lang="en-US" sz="2000" dirty="0">
                <a:latin typeface="Courier New" charset="0"/>
              </a:rPr>
              <a:t> = _</a:t>
            </a:r>
            <a:r>
              <a:rPr lang="en-US" sz="2000" dirty="0" err="1">
                <a:latin typeface="Courier New" charset="0"/>
              </a:rPr>
              <a:t>orders.elements</a:t>
            </a:r>
            <a:r>
              <a:rPr lang="en-US" sz="2000" dirty="0">
                <a:latin typeface="Courier New" charset="0"/>
              </a:rPr>
              <a:t>();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double outstanding = 0.0;</a:t>
            </a: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// print banner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 smtClean="0">
                <a:latin typeface="Courier New" charset="0"/>
              </a:rPr>
              <a:t>System.out.println</a:t>
            </a:r>
            <a:r>
              <a:rPr lang="en-US" sz="2000" dirty="0" smtClean="0">
                <a:latin typeface="Courier New" charset="0"/>
              </a:rPr>
              <a:t> ("**************************");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 smtClean="0">
                <a:latin typeface="Courier New" charset="0"/>
              </a:rPr>
              <a:t>System.out.println</a:t>
            </a:r>
            <a:r>
              <a:rPr lang="en-US" sz="2000" dirty="0" smtClean="0">
                <a:latin typeface="Courier New" charset="0"/>
              </a:rPr>
              <a:t> ("***** Customer Owes 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 smtClean="0">
                <a:latin typeface="Courier New" charset="0"/>
              </a:rPr>
              <a:t>System.out.println</a:t>
            </a:r>
            <a:r>
              <a:rPr lang="en-US" sz="2000" dirty="0" smtClean="0">
                <a:latin typeface="Courier New" charset="0"/>
              </a:rPr>
              <a:t> ("**************************");</a:t>
            </a:r>
          </a:p>
          <a:p>
            <a:pPr lvl="1">
              <a:lnSpc>
                <a:spcPct val="80000"/>
              </a:lnSpc>
              <a:buNone/>
            </a:pP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/</a:t>
            </a:r>
            <a:r>
              <a:rPr lang="en-US" sz="2000" dirty="0">
                <a:latin typeface="Courier New" charset="0"/>
              </a:rPr>
              <a:t>/ calculate outstanding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while (</a:t>
            </a:r>
            <a:r>
              <a:rPr lang="en-US" sz="2000" dirty="0" err="1">
                <a:latin typeface="Courier New" charset="0"/>
              </a:rPr>
              <a:t>e.hasMoreElements</a:t>
            </a:r>
            <a:r>
              <a:rPr lang="en-US" sz="2000" dirty="0">
                <a:latin typeface="Courier New" charset="0"/>
              </a:rPr>
              <a:t>()) {</a:t>
            </a:r>
          </a:p>
          <a:p>
            <a:pPr lvl="2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Order each = (Order) </a:t>
            </a:r>
            <a:r>
              <a:rPr lang="en-US" sz="2000" dirty="0" err="1">
                <a:latin typeface="Courier New" charset="0"/>
              </a:rPr>
              <a:t>e.nextElement</a:t>
            </a:r>
            <a:r>
              <a:rPr lang="en-US" sz="2000" dirty="0">
                <a:latin typeface="Courier New" charset="0"/>
              </a:rPr>
              <a:t>();</a:t>
            </a:r>
          </a:p>
          <a:p>
            <a:pPr lvl="2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outstanding += </a:t>
            </a:r>
            <a:r>
              <a:rPr lang="en-US" sz="2000" dirty="0" err="1">
                <a:latin typeface="Courier New" charset="0"/>
              </a:rPr>
              <a:t>each.getAmount</a:t>
            </a:r>
            <a:r>
              <a:rPr lang="en-US" sz="2000" dirty="0">
                <a:latin typeface="Courier New" charset="0"/>
              </a:rPr>
              <a:t>();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}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//print details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 ("name:" + _name);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 ("amount" + outstanding);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}</a:t>
            </a:r>
            <a:endParaRPr lang="en-US" sz="2000" dirty="0">
              <a:latin typeface="Courier New" charset="0"/>
            </a:endParaRPr>
          </a:p>
        </p:txBody>
      </p:sp>
      <p:sp>
        <p:nvSpPr>
          <p:cNvPr id="4" name="Left Arrow Callout 3"/>
          <p:cNvSpPr/>
          <p:nvPr/>
        </p:nvSpPr>
        <p:spPr bwMode="auto">
          <a:xfrm>
            <a:off x="3886200" y="4800600"/>
            <a:ext cx="20574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Problem 3</a:t>
            </a:r>
            <a:endParaRPr lang="en-US" b="1" dirty="0">
              <a:latin typeface="+mj-lt"/>
            </a:endParaRPr>
          </a:p>
        </p:txBody>
      </p:sp>
      <p:sp>
        <p:nvSpPr>
          <p:cNvPr id="5" name="Left Arrow Callout 4"/>
          <p:cNvSpPr/>
          <p:nvPr/>
        </p:nvSpPr>
        <p:spPr bwMode="auto">
          <a:xfrm>
            <a:off x="4038600" y="2057400"/>
            <a:ext cx="20574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Problem 1</a:t>
            </a:r>
            <a:endParaRPr lang="en-US" b="1" dirty="0">
              <a:latin typeface="+mj-lt"/>
            </a:endParaRPr>
          </a:p>
        </p:txBody>
      </p:sp>
      <p:sp>
        <p:nvSpPr>
          <p:cNvPr id="6" name="Left Arrow Callout 5"/>
          <p:cNvSpPr/>
          <p:nvPr/>
        </p:nvSpPr>
        <p:spPr bwMode="auto">
          <a:xfrm>
            <a:off x="4953000" y="3429000"/>
            <a:ext cx="20574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Problem 2</a:t>
            </a:r>
            <a:endParaRPr lang="en-US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610600" cy="457200"/>
          </a:xfrm>
        </p:spPr>
        <p:txBody>
          <a:bodyPr>
            <a:noAutofit/>
          </a:bodyPr>
          <a:lstStyle/>
          <a:p>
            <a:r>
              <a:rPr lang="en-US" sz="3600" dirty="0" smtClean="0"/>
              <a:t>More Detailed Example – Extract 2 Methods</a:t>
            </a:r>
            <a:endParaRPr lang="en-US" sz="360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458200" cy="52578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en-US" sz="20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printDetails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 </a:t>
            </a:r>
            <a:r>
              <a:rPr lang="en-US" sz="2000" dirty="0" smtClean="0">
                <a:latin typeface="Courier New" charset="0"/>
              </a:rPr>
              <a:t>(double 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outstanding</a:t>
            </a:r>
            <a:r>
              <a:rPr lang="en-US" sz="2000" dirty="0" smtClean="0">
                <a:latin typeface="Courier New" charset="0"/>
              </a:rPr>
              <a:t>) {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	</a:t>
            </a:r>
            <a:r>
              <a:rPr lang="en-US" sz="2000" dirty="0" err="1" smtClean="0">
                <a:latin typeface="Courier New" charset="0"/>
              </a:rPr>
              <a:t>System.out.println</a:t>
            </a:r>
            <a:r>
              <a:rPr lang="en-US" sz="2000" dirty="0" smtClean="0">
                <a:latin typeface="Courier New" charset="0"/>
              </a:rPr>
              <a:t> ("name: " + _name);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	</a:t>
            </a:r>
            <a:r>
              <a:rPr lang="en-US" sz="2000" dirty="0" err="1" smtClean="0">
                <a:latin typeface="Courier New" charset="0"/>
              </a:rPr>
              <a:t>System.out.println</a:t>
            </a:r>
            <a:r>
              <a:rPr lang="en-US" sz="2000" dirty="0" smtClean="0">
                <a:latin typeface="Courier New" charset="0"/>
              </a:rPr>
              <a:t> ("amount " + 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outstanding</a:t>
            </a:r>
            <a:r>
              <a:rPr lang="en-US" sz="2000" dirty="0" smtClean="0">
                <a:latin typeface="Courier New" charset="0"/>
              </a:rPr>
              <a:t>);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endParaRPr lang="en-US" sz="20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endParaRPr lang="en-US" sz="20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printBanner</a:t>
            </a:r>
            <a:r>
              <a:rPr lang="en-US" sz="2000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/</a:t>
            </a:r>
            <a:r>
              <a:rPr lang="en-US" sz="2000" dirty="0">
                <a:latin typeface="Courier New" charset="0"/>
              </a:rPr>
              <a:t>/ print banner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 ("**************************");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 ("***** Customer Owes 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>
                <a:latin typeface="Courier New" charset="0"/>
              </a:rPr>
              <a:t>System.out.println</a:t>
            </a:r>
            <a:r>
              <a:rPr lang="en-US" sz="2000" dirty="0">
                <a:latin typeface="Courier New" charset="0"/>
              </a:rPr>
              <a:t> ("**************************");</a:t>
            </a:r>
            <a:endParaRPr lang="en-US" sz="20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}</a:t>
            </a:r>
            <a:endParaRPr lang="en-US" sz="2000" dirty="0">
              <a:latin typeface="Courier New" charset="0"/>
            </a:endParaRPr>
          </a:p>
        </p:txBody>
      </p:sp>
      <p:sp>
        <p:nvSpPr>
          <p:cNvPr id="7" name="Left Arrow Callout 6"/>
          <p:cNvSpPr/>
          <p:nvPr/>
        </p:nvSpPr>
        <p:spPr bwMode="auto">
          <a:xfrm>
            <a:off x="7086600" y="15240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2</a:t>
            </a:r>
            <a:endParaRPr lang="en-US" sz="2000" b="1" dirty="0">
              <a:latin typeface="+mj-lt"/>
            </a:endParaRPr>
          </a:p>
        </p:txBody>
      </p:sp>
      <p:sp>
        <p:nvSpPr>
          <p:cNvPr id="8" name="Left Arrow Callout 7"/>
          <p:cNvSpPr/>
          <p:nvPr/>
        </p:nvSpPr>
        <p:spPr bwMode="auto">
          <a:xfrm>
            <a:off x="4191000" y="34290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3</a:t>
            </a:r>
            <a:endParaRPr lang="en-US" sz="20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610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Detailed Example – Extract Orders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8458200" cy="59436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void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printOwing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() {</a:t>
            </a:r>
            <a:endParaRPr lang="en-US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double </a:t>
            </a:r>
            <a:r>
              <a:rPr lang="en-US" sz="2000" dirty="0">
                <a:solidFill>
                  <a:srgbClr val="0000FF"/>
                </a:solidFill>
                <a:latin typeface="Courier New" charset="0"/>
              </a:rPr>
              <a:t>outstanding =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getOutstanding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();</a:t>
            </a:r>
            <a:endParaRPr lang="en-US" sz="2000" dirty="0">
              <a:solidFill>
                <a:srgbClr val="0000FF"/>
              </a:solidFill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2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printBanner</a:t>
            </a:r>
            <a:r>
              <a:rPr 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()</a:t>
            </a: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; 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PrintDetails(outstanding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double </a:t>
            </a:r>
            <a:r>
              <a:rPr lang="en-US" sz="2400" dirty="0" err="1" smtClean="0">
                <a:solidFill>
                  <a:srgbClr val="0000FF"/>
                </a:solidFill>
                <a:latin typeface="Courier New" charset="0"/>
              </a:rPr>
              <a:t>getOutstanding</a:t>
            </a:r>
            <a:r>
              <a:rPr lang="en-US" sz="2400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	</a:t>
            </a:r>
            <a:r>
              <a:rPr lang="en-US" sz="2400" dirty="0" smtClean="0">
                <a:solidFill>
                  <a:srgbClr val="0000FF"/>
                </a:solidFill>
                <a:latin typeface="Courier New" charset="0"/>
              </a:rPr>
              <a:t>Enumeration </a:t>
            </a:r>
            <a:r>
              <a:rPr lang="en-US" sz="2400" dirty="0" err="1" smtClean="0">
                <a:solidFill>
                  <a:srgbClr val="0000FF"/>
                </a:solidFill>
                <a:latin typeface="Courier New" charset="0"/>
              </a:rPr>
              <a:t>e</a:t>
            </a:r>
            <a:r>
              <a:rPr lang="en-US" sz="2400" dirty="0" smtClean="0">
                <a:solidFill>
                  <a:srgbClr val="0000FF"/>
                </a:solidFill>
                <a:latin typeface="Courier New" charset="0"/>
              </a:rPr>
              <a:t> = _</a:t>
            </a:r>
            <a:r>
              <a:rPr lang="en-US" sz="2400" dirty="0" err="1" smtClean="0">
                <a:solidFill>
                  <a:srgbClr val="0000FF"/>
                </a:solidFill>
                <a:latin typeface="Courier New" charset="0"/>
              </a:rPr>
              <a:t>orders.elements</a:t>
            </a:r>
            <a:r>
              <a:rPr lang="en-US" sz="2400" dirty="0" smtClean="0">
                <a:solidFill>
                  <a:srgbClr val="0000FF"/>
                </a:solidFill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</a:t>
            </a:r>
            <a:r>
              <a:rPr lang="en-US" sz="2400" dirty="0" smtClean="0">
                <a:solidFill>
                  <a:srgbClr val="0000FF"/>
                </a:solidFill>
                <a:latin typeface="Courier New" charset="0"/>
              </a:rPr>
              <a:t>double outstanding = 0.0;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while (</a:t>
            </a:r>
            <a:r>
              <a:rPr lang="en-US" sz="2400" dirty="0" err="1" smtClean="0">
                <a:latin typeface="Courier New" charset="0"/>
              </a:rPr>
              <a:t>e.hasMoreElements</a:t>
            </a:r>
            <a:r>
              <a:rPr lang="en-US" sz="2400" dirty="0" smtClean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	Order each = (Order) </a:t>
            </a:r>
            <a:r>
              <a:rPr lang="en-US" sz="2400" dirty="0" err="1" smtClean="0">
                <a:latin typeface="Courier New" charset="0"/>
              </a:rPr>
              <a:t>e.nextElement</a:t>
            </a:r>
            <a:r>
              <a:rPr lang="en-US" sz="24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	outstanding += </a:t>
            </a:r>
            <a:r>
              <a:rPr lang="en-US" sz="2400" dirty="0" err="1" smtClean="0">
                <a:latin typeface="Courier New" charset="0"/>
              </a:rPr>
              <a:t>each.getAmount</a:t>
            </a:r>
            <a:r>
              <a:rPr lang="en-US" sz="24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}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	return outstanding;</a:t>
            </a:r>
          </a:p>
          <a:p>
            <a:pPr>
              <a:lnSpc>
                <a:spcPct val="80000"/>
              </a:lnSpc>
              <a:buNone/>
            </a:pPr>
            <a:r>
              <a:rPr lang="en-US" sz="24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595959"/>
                </a:solidFill>
                <a:latin typeface="Courier New" charset="0"/>
              </a:rPr>
              <a:t>void </a:t>
            </a:r>
            <a:r>
              <a:rPr lang="en-US" sz="1800" dirty="0" err="1" smtClean="0">
                <a:solidFill>
                  <a:srgbClr val="595959"/>
                </a:solidFill>
                <a:latin typeface="Courier New" charset="0"/>
              </a:rPr>
              <a:t>printDetails</a:t>
            </a:r>
            <a:r>
              <a:rPr lang="en-US" sz="1800" dirty="0" smtClean="0">
                <a:solidFill>
                  <a:srgbClr val="595959"/>
                </a:solidFill>
                <a:latin typeface="Courier New" charset="0"/>
              </a:rPr>
              <a:t> (double outstanding) { </a:t>
            </a:r>
            <a:r>
              <a:rPr lang="en-US" sz="1600" dirty="0" smtClean="0">
                <a:solidFill>
                  <a:srgbClr val="595959"/>
                </a:solidFill>
                <a:latin typeface="Courier New" charset="0"/>
              </a:rPr>
              <a:t>…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solidFill>
                  <a:srgbClr val="595959"/>
                </a:solidFill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595959"/>
                </a:solidFill>
                <a:latin typeface="Courier New" charset="0"/>
              </a:rPr>
              <a:t>void </a:t>
            </a:r>
            <a:r>
              <a:rPr lang="en-US" sz="1800" dirty="0" err="1" smtClean="0">
                <a:solidFill>
                  <a:srgbClr val="595959"/>
                </a:solidFill>
                <a:latin typeface="Courier New" charset="0"/>
              </a:rPr>
              <a:t>printBanner</a:t>
            </a:r>
            <a:r>
              <a:rPr lang="en-US" sz="1800" dirty="0" smtClean="0">
                <a:solidFill>
                  <a:srgbClr val="595959"/>
                </a:solidFill>
                <a:latin typeface="Courier New" charset="0"/>
              </a:rPr>
              <a:t>() {…</a:t>
            </a:r>
            <a:endParaRPr lang="en-US" sz="1600" dirty="0" smtClean="0">
              <a:solidFill>
                <a:srgbClr val="595959"/>
              </a:solidFill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solidFill>
                  <a:srgbClr val="595959"/>
                </a:solidFill>
                <a:latin typeface="Courier New" charset="0"/>
              </a:rPr>
              <a:t>}</a:t>
            </a:r>
            <a:endParaRPr lang="en-US" sz="1600" dirty="0">
              <a:solidFill>
                <a:srgbClr val="595959"/>
              </a:solidFill>
              <a:latin typeface="Courier New" charset="0"/>
            </a:endParaRPr>
          </a:p>
        </p:txBody>
      </p:sp>
      <p:sp>
        <p:nvSpPr>
          <p:cNvPr id="9" name="Left Arrow Callout 8"/>
          <p:cNvSpPr/>
          <p:nvPr/>
        </p:nvSpPr>
        <p:spPr bwMode="auto">
          <a:xfrm>
            <a:off x="7239000" y="22098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1</a:t>
            </a:r>
            <a:endParaRPr lang="en-US" sz="20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839200" cy="457200"/>
          </a:xfrm>
        </p:spPr>
        <p:txBody>
          <a:bodyPr>
            <a:noAutofit/>
          </a:bodyPr>
          <a:lstStyle/>
          <a:p>
            <a:r>
              <a:rPr lang="en-US" sz="3600" dirty="0" smtClean="0"/>
              <a:t>More Detailed Example – Extracted Methods</a:t>
            </a:r>
            <a:endParaRPr lang="en-US" sz="360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458200" cy="59436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void </a:t>
            </a:r>
            <a:r>
              <a:rPr lang="en-US" sz="2000" dirty="0" err="1">
                <a:latin typeface="Courier New" charset="0"/>
              </a:rPr>
              <a:t>printOwing</a:t>
            </a:r>
            <a:r>
              <a:rPr lang="en-US" sz="2000" dirty="0">
                <a:latin typeface="Courier New" charset="0"/>
              </a:rPr>
              <a:t>() {</a:t>
            </a: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double </a:t>
            </a:r>
            <a:r>
              <a:rPr lang="en-US" sz="1800" dirty="0">
                <a:solidFill>
                  <a:srgbClr val="0000FF"/>
                </a:solidFill>
                <a:latin typeface="Courier New" charset="0"/>
              </a:rPr>
              <a:t>outstanding =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 </a:t>
            </a:r>
            <a:r>
              <a:rPr lang="en-US" sz="1800" dirty="0" err="1" smtClean="0">
                <a:solidFill>
                  <a:srgbClr val="0000FF"/>
                </a:solidFill>
                <a:latin typeface="Courier New" charset="0"/>
              </a:rPr>
              <a:t>getOutstanding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();</a:t>
            </a:r>
            <a:endParaRPr lang="en-US" sz="1800" dirty="0">
              <a:solidFill>
                <a:srgbClr val="0000FF"/>
              </a:solidFill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b="1" dirty="0" err="1">
                <a:solidFill>
                  <a:srgbClr val="0000FF"/>
                </a:solidFill>
                <a:latin typeface="Courier New" charset="0"/>
              </a:rPr>
              <a:t>printBanner</a:t>
            </a:r>
            <a:r>
              <a:rPr lang="en-US" sz="1800" b="1" dirty="0">
                <a:solidFill>
                  <a:srgbClr val="0000FF"/>
                </a:solidFill>
                <a:latin typeface="Courier New" charset="0"/>
              </a:rPr>
              <a:t>()</a:t>
            </a:r>
            <a:r>
              <a:rPr lang="en-US" sz="1800" b="1" dirty="0" smtClean="0">
                <a:solidFill>
                  <a:srgbClr val="0000FF"/>
                </a:solidFill>
                <a:latin typeface="Courier New" charset="0"/>
              </a:rPr>
              <a:t>;</a:t>
            </a:r>
            <a:r>
              <a:rPr lang="en-US" sz="1800" b="1" dirty="0" smtClean="0">
                <a:latin typeface="Courier New" charset="0"/>
              </a:rPr>
              <a:t> 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solidFill>
                  <a:srgbClr val="0000FF"/>
                </a:solidFill>
                <a:latin typeface="Courier New" charset="0"/>
              </a:rPr>
              <a:t>PrintDetails(outstanding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double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getOutstanding</a:t>
            </a:r>
            <a:r>
              <a:rPr lang="en-US" sz="2000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Enumeration </a:t>
            </a:r>
            <a:r>
              <a:rPr lang="en-US" sz="1800" dirty="0" err="1" smtClean="0">
                <a:solidFill>
                  <a:srgbClr val="0000FF"/>
                </a:solidFill>
                <a:latin typeface="Courier New" charset="0"/>
              </a:rPr>
              <a:t>e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 = _</a:t>
            </a:r>
            <a:r>
              <a:rPr lang="en-US" sz="1800" dirty="0" err="1" smtClean="0">
                <a:solidFill>
                  <a:srgbClr val="0000FF"/>
                </a:solidFill>
                <a:latin typeface="Courier New" charset="0"/>
              </a:rPr>
              <a:t>orders.elements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double outstanding = 0.0;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while (</a:t>
            </a:r>
            <a:r>
              <a:rPr lang="en-US" sz="1800" dirty="0" err="1" smtClean="0">
                <a:latin typeface="Courier New" charset="0"/>
              </a:rPr>
              <a:t>e.hasMoreElements</a:t>
            </a:r>
            <a:r>
              <a:rPr lang="en-US" sz="1800" dirty="0" smtClean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Order each = (Order) </a:t>
            </a:r>
            <a:r>
              <a:rPr lang="en-US" sz="1800" dirty="0" err="1" smtClean="0">
                <a:latin typeface="Courier New" charset="0"/>
              </a:rPr>
              <a:t>e.nextElement</a:t>
            </a:r>
            <a:r>
              <a:rPr lang="en-US" sz="18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outstanding += </a:t>
            </a:r>
            <a:r>
              <a:rPr lang="en-US" sz="1800" dirty="0" err="1" smtClean="0">
                <a:latin typeface="Courier New" charset="0"/>
              </a:rPr>
              <a:t>each.getAmount</a:t>
            </a:r>
            <a:r>
              <a:rPr lang="en-US" sz="1800" dirty="0" smtClean="0">
                <a:latin typeface="Courier New" charset="0"/>
              </a:rPr>
              <a:t>();}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return outstanding;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printDetails</a:t>
            </a:r>
            <a:r>
              <a:rPr lang="en-US" sz="2000" dirty="0" smtClean="0">
                <a:solidFill>
                  <a:srgbClr val="0000FF"/>
                </a:solidFill>
                <a:latin typeface="Courier New" charset="0"/>
              </a:rPr>
              <a:t> </a:t>
            </a:r>
            <a:r>
              <a:rPr lang="en-US" sz="2000" dirty="0" smtClean="0">
                <a:latin typeface="Courier New" charset="0"/>
              </a:rPr>
              <a:t>(double outstanding) {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("name: " + _name);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("amount " + outstanding);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printBanner</a:t>
            </a:r>
            <a:r>
              <a:rPr lang="en-US" sz="2000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</a:t>
            </a:r>
            <a:r>
              <a:rPr lang="en-US" sz="1800" dirty="0">
                <a:latin typeface="Courier New" charset="0"/>
              </a:rPr>
              <a:t>("**************************");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>
                <a:latin typeface="Courier New" charset="0"/>
              </a:rPr>
              <a:t>System.out.println</a:t>
            </a:r>
            <a:r>
              <a:rPr lang="en-US" sz="1800" dirty="0">
                <a:latin typeface="Courier New" charset="0"/>
              </a:rPr>
              <a:t> ("***** Customer Owes 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>
                <a:latin typeface="Courier New" charset="0"/>
              </a:rPr>
              <a:t>System.out.println</a:t>
            </a:r>
            <a:r>
              <a:rPr lang="en-US" sz="1800" dirty="0">
                <a:latin typeface="Courier New" charset="0"/>
              </a:rPr>
              <a:t> ("**************************");</a:t>
            </a:r>
            <a:endParaRPr lang="en-US" sz="18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</a:t>
            </a:r>
            <a:endParaRPr lang="en-US" sz="1800" dirty="0">
              <a:latin typeface="Courier New" charset="0"/>
            </a:endParaRPr>
          </a:p>
        </p:txBody>
      </p:sp>
      <p:sp>
        <p:nvSpPr>
          <p:cNvPr id="5" name="Left Arrow Callout 4"/>
          <p:cNvSpPr/>
          <p:nvPr/>
        </p:nvSpPr>
        <p:spPr bwMode="auto">
          <a:xfrm>
            <a:off x="5029200" y="19050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1</a:t>
            </a:r>
            <a:endParaRPr lang="en-US" sz="2000" b="1" dirty="0">
              <a:latin typeface="+mj-lt"/>
            </a:endParaRPr>
          </a:p>
        </p:txBody>
      </p:sp>
      <p:sp>
        <p:nvSpPr>
          <p:cNvPr id="7" name="Left Arrow Callout 6"/>
          <p:cNvSpPr/>
          <p:nvPr/>
        </p:nvSpPr>
        <p:spPr bwMode="auto">
          <a:xfrm>
            <a:off x="6858000" y="39624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2</a:t>
            </a:r>
            <a:endParaRPr lang="en-US" sz="2000" b="1" dirty="0">
              <a:latin typeface="+mj-lt"/>
            </a:endParaRPr>
          </a:p>
        </p:txBody>
      </p:sp>
      <p:sp>
        <p:nvSpPr>
          <p:cNvPr id="8" name="Left Arrow Callout 7"/>
          <p:cNvSpPr/>
          <p:nvPr/>
        </p:nvSpPr>
        <p:spPr bwMode="auto">
          <a:xfrm>
            <a:off x="3581400" y="4876800"/>
            <a:ext cx="1600200" cy="4572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30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Extract 3</a:t>
            </a:r>
            <a:endParaRPr lang="en-US" sz="20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610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Exercise – Reassign a Local Variable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8458200" cy="59436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void </a:t>
            </a:r>
            <a:r>
              <a:rPr lang="en-US" sz="2000" dirty="0" err="1">
                <a:latin typeface="Courier New" charset="0"/>
              </a:rPr>
              <a:t>printOwing</a:t>
            </a:r>
            <a:r>
              <a:rPr lang="en-US" sz="2000" dirty="0">
                <a:latin typeface="Courier New" charset="0"/>
              </a:rPr>
              <a:t>() {</a:t>
            </a: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double </a:t>
            </a:r>
            <a:r>
              <a:rPr lang="en-US" sz="1800" dirty="0">
                <a:latin typeface="Courier New" charset="0"/>
              </a:rPr>
              <a:t>outstanding =</a:t>
            </a:r>
            <a:r>
              <a:rPr lang="en-US" sz="1800" dirty="0" smtClean="0">
                <a:latin typeface="Courier New" charset="0"/>
              </a:rPr>
              <a:t> </a:t>
            </a:r>
            <a:r>
              <a:rPr lang="en-US" sz="1800" dirty="0" err="1" smtClean="0">
                <a:latin typeface="Courier New" charset="0"/>
              </a:rPr>
              <a:t>getOutstanding</a:t>
            </a:r>
            <a:r>
              <a:rPr lang="en-US" sz="1800" dirty="0" smtClean="0">
                <a:latin typeface="Courier New" charset="0"/>
              </a:rPr>
              <a:t>();</a:t>
            </a:r>
            <a:endParaRPr lang="en-US" sz="1800" dirty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b="1" dirty="0" err="1">
                <a:latin typeface="Courier New" charset="0"/>
              </a:rPr>
              <a:t>printBanner</a:t>
            </a:r>
            <a:r>
              <a:rPr lang="en-US" sz="1800" b="1" dirty="0">
                <a:latin typeface="Courier New" charset="0"/>
              </a:rPr>
              <a:t>()</a:t>
            </a:r>
            <a:r>
              <a:rPr lang="en-US" sz="1800" b="1" dirty="0" smtClean="0">
                <a:latin typeface="Courier New" charset="0"/>
              </a:rPr>
              <a:t>; 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latin typeface="Courier New" charset="0"/>
              </a:rPr>
              <a:t>PrintDetails(outstanding</a:t>
            </a:r>
            <a:r>
              <a:rPr lang="en-US" sz="1800" dirty="0" smtClean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double </a:t>
            </a:r>
            <a:r>
              <a:rPr lang="en-US" sz="2000" dirty="0" err="1" smtClean="0">
                <a:latin typeface="Courier New" charset="0"/>
              </a:rPr>
              <a:t>getOutstanding</a:t>
            </a:r>
            <a:r>
              <a:rPr lang="en-US" sz="2000" dirty="0" smtClean="0">
                <a:latin typeface="Courier New" charset="0"/>
              </a:rPr>
              <a:t>()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Enumeration </a:t>
            </a:r>
            <a:r>
              <a:rPr lang="en-US" sz="1800" dirty="0" err="1" smtClean="0">
                <a:latin typeface="Courier New" charset="0"/>
              </a:rPr>
              <a:t>e</a:t>
            </a:r>
            <a:r>
              <a:rPr lang="en-US" sz="1800" dirty="0" smtClean="0">
                <a:latin typeface="Courier New" charset="0"/>
              </a:rPr>
              <a:t> = _</a:t>
            </a:r>
            <a:r>
              <a:rPr lang="en-US" sz="1800" dirty="0" err="1" smtClean="0">
                <a:latin typeface="Courier New" charset="0"/>
              </a:rPr>
              <a:t>orders.elements</a:t>
            </a:r>
            <a:r>
              <a:rPr lang="en-US" sz="18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double outstanding = 0.0;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while (</a:t>
            </a:r>
            <a:r>
              <a:rPr lang="en-US" sz="1800" dirty="0" err="1" smtClean="0">
                <a:latin typeface="Courier New" charset="0"/>
              </a:rPr>
              <a:t>e.hasMoreElements</a:t>
            </a:r>
            <a:r>
              <a:rPr lang="en-US" sz="1800" dirty="0" smtClean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Order each = (Order) </a:t>
            </a:r>
            <a:r>
              <a:rPr lang="en-US" sz="1800" dirty="0" err="1" smtClean="0">
                <a:latin typeface="Courier New" charset="0"/>
              </a:rPr>
              <a:t>e.nextElement</a:t>
            </a:r>
            <a:r>
              <a:rPr lang="en-US" sz="18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outstanding += </a:t>
            </a:r>
            <a:r>
              <a:rPr lang="en-US" sz="1800" dirty="0" err="1" smtClean="0">
                <a:latin typeface="Courier New" charset="0"/>
              </a:rPr>
              <a:t>each.getAmount</a:t>
            </a:r>
            <a:r>
              <a:rPr lang="en-US" sz="1800" dirty="0" smtClean="0">
                <a:latin typeface="Courier New" charset="0"/>
              </a:rPr>
              <a:t>();       }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return outstanding;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latin typeface="Courier New" charset="0"/>
              </a:rPr>
              <a:t>printDetails</a:t>
            </a:r>
            <a:r>
              <a:rPr lang="en-US" sz="2000" dirty="0" smtClean="0">
                <a:latin typeface="Courier New" charset="0"/>
              </a:rPr>
              <a:t> (double outstanding) {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("name: " + _name);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</a:t>
            </a: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("amount " + outstanding);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void </a:t>
            </a:r>
            <a:r>
              <a:rPr lang="en-US" sz="2000" dirty="0" err="1" smtClean="0">
                <a:latin typeface="Courier New" charset="0"/>
              </a:rPr>
              <a:t>printBanner</a:t>
            </a:r>
            <a:r>
              <a:rPr lang="en-US" sz="2000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latin typeface="Courier New" charset="0"/>
              </a:rPr>
              <a:t>System.out.println</a:t>
            </a:r>
            <a:r>
              <a:rPr lang="en-US" sz="1800" dirty="0" smtClean="0">
                <a:latin typeface="Courier New" charset="0"/>
              </a:rPr>
              <a:t> </a:t>
            </a:r>
            <a:r>
              <a:rPr lang="en-US" sz="1800" dirty="0">
                <a:latin typeface="Courier New" charset="0"/>
              </a:rPr>
              <a:t>("**************************");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>
                <a:latin typeface="Courier New" charset="0"/>
              </a:rPr>
              <a:t>System.out.println</a:t>
            </a:r>
            <a:r>
              <a:rPr lang="en-US" sz="1800" dirty="0">
                <a:latin typeface="Courier New" charset="0"/>
              </a:rPr>
              <a:t> ("***** Customer Owes 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>
                <a:latin typeface="Courier New" charset="0"/>
              </a:rPr>
              <a:t>System.out.println</a:t>
            </a:r>
            <a:r>
              <a:rPr lang="en-US" sz="1800" dirty="0">
                <a:latin typeface="Courier New" charset="0"/>
              </a:rPr>
              <a:t> ("**************************");</a:t>
            </a:r>
            <a:endParaRPr lang="en-US" sz="18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</a:t>
            </a:r>
            <a:endParaRPr lang="en-US" sz="18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763000" cy="47148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Example: Reassigning a Local Variable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14400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Courier New" charset="0"/>
              </a:rPr>
              <a:t>Outstanding</a:t>
            </a:r>
            <a:r>
              <a:rPr lang="en-US" sz="2800" dirty="0" smtClean="0"/>
              <a:t> used </a:t>
            </a:r>
            <a:r>
              <a:rPr lang="en-US" sz="2800" dirty="0"/>
              <a:t>in both </a:t>
            </a:r>
            <a:r>
              <a:rPr lang="en-US" sz="2800" dirty="0" smtClean="0"/>
              <a:t>places (main method and the new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getOutstandin</a:t>
            </a:r>
            <a:r>
              <a:rPr lang="en-US" sz="2800" dirty="0" err="1" smtClean="0"/>
              <a:t>g</a:t>
            </a:r>
            <a:r>
              <a:rPr lang="en-US" sz="2800" dirty="0" smtClean="0"/>
              <a:t> we extracted)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We need to return it from the extracted method</a:t>
            </a:r>
          </a:p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Courier New" charset="0"/>
              </a:rPr>
              <a:t>Outstanding</a:t>
            </a:r>
            <a:r>
              <a:rPr lang="en-US" sz="2800" dirty="0" smtClean="0"/>
              <a:t> is </a:t>
            </a:r>
            <a:r>
              <a:rPr lang="en-US" sz="2800" dirty="0"/>
              <a:t>initialized only to an obvious initial </a:t>
            </a:r>
            <a:r>
              <a:rPr lang="en-US" sz="2800" dirty="0" smtClean="0"/>
              <a:t>value (0.0)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C</a:t>
            </a:r>
            <a:r>
              <a:rPr lang="en-US" sz="2400" dirty="0" smtClean="0"/>
              <a:t>an </a:t>
            </a:r>
            <a:r>
              <a:rPr lang="en-US" sz="2400" dirty="0"/>
              <a:t>initialize it only within the extracted method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If something more involved happens to the variable, we have to pass in the previous value as a </a:t>
            </a:r>
            <a:r>
              <a:rPr lang="en-US" sz="2400" dirty="0" smtClean="0"/>
              <a:t>parameter </a:t>
            </a:r>
            <a:r>
              <a:rPr lang="en-US" sz="2400" dirty="0" smtClean="0">
                <a:sym typeface="Wingdings" pitchFamily="2" charset="2"/>
              </a:rPr>
              <a:t> See next slide!</a:t>
            </a:r>
            <a:endParaRPr lang="en-US" sz="2400" dirty="0"/>
          </a:p>
          <a:p>
            <a:pPr>
              <a:lnSpc>
                <a:spcPct val="80000"/>
              </a:lnSpc>
            </a:pPr>
            <a:endParaRPr lang="en-US" sz="2800" dirty="0">
              <a:latin typeface="Courier New" charset="0"/>
            </a:endParaRPr>
          </a:p>
          <a:p>
            <a:pPr lvl="1">
              <a:lnSpc>
                <a:spcPct val="80000"/>
              </a:lnSpc>
            </a:pPr>
            <a:endParaRPr lang="en-US" sz="24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6106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Exercise – Reassigned a Local Variables</a:t>
            </a:r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458200" cy="59436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dirty="0">
                <a:latin typeface="Courier New" charset="0"/>
              </a:rPr>
              <a:t>void </a:t>
            </a:r>
            <a:r>
              <a:rPr lang="en-US" sz="2000" dirty="0" err="1">
                <a:latin typeface="Courier New" charset="0"/>
              </a:rPr>
              <a:t>printOwing</a:t>
            </a:r>
            <a:r>
              <a:rPr lang="en-US" sz="2000" dirty="0" err="1" smtClean="0">
                <a:latin typeface="Courier New" charset="0"/>
              </a:rPr>
              <a:t>(double</a:t>
            </a:r>
            <a:r>
              <a:rPr lang="en-US" sz="2000" dirty="0" smtClean="0">
                <a:latin typeface="Courier New" charset="0"/>
              </a:rPr>
              <a:t> </a:t>
            </a:r>
            <a:r>
              <a:rPr lang="en-US" sz="2000" dirty="0" err="1" smtClean="0">
                <a:latin typeface="Courier New" charset="0"/>
              </a:rPr>
              <a:t>previousAmount</a:t>
            </a:r>
            <a:r>
              <a:rPr lang="en-US" sz="2000" dirty="0" smtClean="0">
                <a:latin typeface="Courier New" charset="0"/>
              </a:rPr>
              <a:t>) </a:t>
            </a:r>
            <a:r>
              <a:rPr lang="en-US" sz="2000" dirty="0">
                <a:latin typeface="Courier New" charset="0"/>
              </a:rPr>
              <a:t>{</a:t>
            </a:r>
            <a:endParaRPr lang="en-US" sz="2000" dirty="0" smtClean="0">
              <a:latin typeface="Courier New" charset="0"/>
            </a:endParaRPr>
          </a:p>
          <a:p>
            <a:pPr lvl="1"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double 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outstanding </a:t>
            </a:r>
            <a:r>
              <a:rPr lang="en-US" sz="1800" dirty="0" smtClean="0">
                <a:latin typeface="Courier New" charset="0"/>
              </a:rPr>
              <a:t>= </a:t>
            </a:r>
            <a:r>
              <a:rPr lang="en-US" sz="1800" dirty="0" err="1" smtClean="0">
                <a:latin typeface="Courier New" charset="0"/>
              </a:rPr>
              <a:t>previousAmount</a:t>
            </a:r>
            <a:r>
              <a:rPr lang="en-US" sz="1800" dirty="0" smtClean="0">
                <a:latin typeface="Courier New" charset="0"/>
              </a:rPr>
              <a:t>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latin typeface="Courier New" charset="0"/>
              </a:rPr>
              <a:t>printBanner</a:t>
            </a:r>
            <a:r>
              <a:rPr lang="en-US" sz="1800" dirty="0" smtClean="0">
                <a:latin typeface="Courier New" charset="0"/>
              </a:rPr>
              <a:t>(); 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double </a:t>
            </a:r>
            <a:r>
              <a:rPr lang="en-US" sz="1800" dirty="0">
                <a:solidFill>
                  <a:srgbClr val="0000FF"/>
                </a:solidFill>
                <a:latin typeface="Courier New" charset="0"/>
              </a:rPr>
              <a:t>outstanding </a:t>
            </a:r>
            <a:r>
              <a:rPr lang="en-US" sz="1800" dirty="0">
                <a:latin typeface="Courier New" charset="0"/>
              </a:rPr>
              <a:t>=</a:t>
            </a:r>
            <a:r>
              <a:rPr lang="en-US" sz="1800" dirty="0" smtClean="0">
                <a:latin typeface="Courier New" charset="0"/>
              </a:rPr>
              <a:t> </a:t>
            </a:r>
            <a:r>
              <a:rPr lang="en-US" sz="1800" dirty="0" err="1" smtClean="0">
                <a:latin typeface="Courier New" charset="0"/>
              </a:rPr>
              <a:t>getOutstanding</a:t>
            </a:r>
            <a:r>
              <a:rPr lang="en-US" sz="1800" smtClean="0">
                <a:latin typeface="Courier New" charset="0"/>
              </a:rPr>
              <a:t>(outstanding)</a:t>
            </a:r>
            <a:r>
              <a:rPr lang="en-US" sz="1800" dirty="0" smtClean="0">
                <a:latin typeface="Courier New" charset="0"/>
              </a:rPr>
              <a:t>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800" dirty="0" err="1" smtClean="0">
                <a:latin typeface="Courier New" charset="0"/>
              </a:rPr>
              <a:t>PrintDetails(outstanding</a:t>
            </a:r>
            <a:r>
              <a:rPr lang="en-US" sz="1800" dirty="0" smtClean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  <a:buNone/>
            </a:pPr>
            <a:r>
              <a:rPr lang="en-US" sz="2000" dirty="0" smtClean="0">
                <a:latin typeface="Courier New" charset="0"/>
              </a:rPr>
              <a:t>double </a:t>
            </a:r>
            <a:r>
              <a:rPr lang="en-US" sz="2000" dirty="0" err="1" smtClean="0">
                <a:latin typeface="Courier New" charset="0"/>
              </a:rPr>
              <a:t>getOutstanding(double</a:t>
            </a:r>
            <a:r>
              <a:rPr lang="en-US" sz="2000" dirty="0" smtClean="0"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Courier New" charset="0"/>
              </a:rPr>
              <a:t>initialValue</a:t>
            </a:r>
            <a:r>
              <a:rPr lang="en-US" sz="2000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Enumeration </a:t>
            </a:r>
            <a:r>
              <a:rPr lang="en-US" sz="1800" dirty="0" err="1" smtClean="0">
                <a:latin typeface="Courier New" charset="0"/>
              </a:rPr>
              <a:t>e</a:t>
            </a:r>
            <a:r>
              <a:rPr lang="en-US" sz="1800" dirty="0" smtClean="0">
                <a:latin typeface="Courier New" charset="0"/>
              </a:rPr>
              <a:t> = _</a:t>
            </a:r>
            <a:r>
              <a:rPr lang="en-US" sz="1800" dirty="0" err="1" smtClean="0">
                <a:latin typeface="Courier New" charset="0"/>
              </a:rPr>
              <a:t>orders.elements</a:t>
            </a:r>
            <a:r>
              <a:rPr lang="en-US" sz="18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double 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result </a:t>
            </a:r>
            <a:r>
              <a:rPr lang="en-US" sz="1800" dirty="0" smtClean="0">
                <a:latin typeface="Courier New" charset="0"/>
              </a:rPr>
              <a:t>= </a:t>
            </a:r>
            <a:r>
              <a:rPr lang="en-US" sz="1800" dirty="0" err="1" smtClean="0">
                <a:solidFill>
                  <a:srgbClr val="0000FF"/>
                </a:solidFill>
                <a:latin typeface="Courier New" charset="0"/>
              </a:rPr>
              <a:t>initialValue</a:t>
            </a:r>
            <a:r>
              <a:rPr lang="en-US" sz="1800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while (</a:t>
            </a:r>
            <a:r>
              <a:rPr lang="en-US" sz="1800" dirty="0" err="1" smtClean="0">
                <a:latin typeface="Courier New" charset="0"/>
              </a:rPr>
              <a:t>e.hasMoreElements</a:t>
            </a:r>
            <a:r>
              <a:rPr lang="en-US" sz="1800" dirty="0" smtClean="0">
                <a:latin typeface="Courier New" charset="0"/>
              </a:rPr>
              <a:t>())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Order each = (Order) </a:t>
            </a:r>
            <a:r>
              <a:rPr lang="en-US" sz="1800" dirty="0" err="1" smtClean="0">
                <a:latin typeface="Courier New" charset="0"/>
              </a:rPr>
              <a:t>e.nextElement</a:t>
            </a:r>
            <a:r>
              <a:rPr lang="en-US" sz="1800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result </a:t>
            </a:r>
            <a:r>
              <a:rPr lang="en-US" sz="1800" dirty="0" smtClean="0">
                <a:latin typeface="Courier New" charset="0"/>
              </a:rPr>
              <a:t>+= </a:t>
            </a:r>
            <a:r>
              <a:rPr lang="en-US" sz="1800" dirty="0" err="1" smtClean="0">
                <a:latin typeface="Courier New" charset="0"/>
              </a:rPr>
              <a:t>each.getAmount</a:t>
            </a:r>
            <a:r>
              <a:rPr lang="en-US" sz="1800" dirty="0" smtClean="0">
                <a:latin typeface="Courier New" charset="0"/>
              </a:rPr>
              <a:t>();       }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	return 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result</a:t>
            </a:r>
            <a:r>
              <a:rPr lang="en-US" sz="1800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void </a:t>
            </a:r>
            <a:r>
              <a:rPr lang="en-US" sz="1800" dirty="0" err="1" smtClean="0">
                <a:latin typeface="Courier New" charset="0"/>
              </a:rPr>
              <a:t>printDetails</a:t>
            </a:r>
            <a:r>
              <a:rPr lang="en-US" sz="1800" dirty="0" smtClean="0">
                <a:latin typeface="Courier New" charset="0"/>
              </a:rPr>
              <a:t> (double </a:t>
            </a:r>
            <a:r>
              <a:rPr lang="en-US" sz="1800" dirty="0" smtClean="0">
                <a:solidFill>
                  <a:srgbClr val="0000FF"/>
                </a:solidFill>
                <a:latin typeface="Courier New" charset="0"/>
              </a:rPr>
              <a:t>outstanding</a:t>
            </a:r>
            <a:r>
              <a:rPr lang="en-US" sz="1800" dirty="0" smtClean="0">
                <a:latin typeface="Courier New" charset="0"/>
              </a:rPr>
              <a:t>) {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System.out.println</a:t>
            </a:r>
            <a:r>
              <a:rPr lang="en-US" sz="1600" dirty="0" smtClean="0">
                <a:latin typeface="Courier New" charset="0"/>
              </a:rPr>
              <a:t> ("name: " + _name);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System.out.println</a:t>
            </a:r>
            <a:r>
              <a:rPr lang="en-US" sz="1600" dirty="0" smtClean="0">
                <a:latin typeface="Courier New" charset="0"/>
              </a:rPr>
              <a:t> ("amount " + outstanding); </a:t>
            </a: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latin typeface="Courier New" charset="0"/>
              </a:rPr>
              <a:t>} 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latin typeface="Courier New" charset="0"/>
              </a:rPr>
              <a:t>void </a:t>
            </a:r>
            <a:r>
              <a:rPr lang="en-US" sz="1800" dirty="0" err="1" smtClean="0">
                <a:latin typeface="Courier New" charset="0"/>
              </a:rPr>
              <a:t>printBanner</a:t>
            </a:r>
            <a:r>
              <a:rPr lang="en-US" sz="1800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600" dirty="0" err="1" smtClean="0">
                <a:latin typeface="Courier New" charset="0"/>
              </a:rPr>
              <a:t>System.out.println</a:t>
            </a:r>
            <a:r>
              <a:rPr lang="en-US" sz="1600" dirty="0" smtClean="0">
                <a:latin typeface="Courier New" charset="0"/>
              </a:rPr>
              <a:t> </a:t>
            </a:r>
            <a:r>
              <a:rPr lang="en-US" sz="1600" dirty="0">
                <a:latin typeface="Courier New" charset="0"/>
              </a:rPr>
              <a:t>("**************************");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600" dirty="0" err="1">
                <a:latin typeface="Courier New" charset="0"/>
              </a:rPr>
              <a:t>System.out.println</a:t>
            </a:r>
            <a:r>
              <a:rPr lang="en-US" sz="1600" dirty="0">
                <a:latin typeface="Courier New" charset="0"/>
              </a:rPr>
              <a:t> ("***** Customer Owes ******");</a:t>
            </a:r>
          </a:p>
          <a:p>
            <a:pPr lvl="1">
              <a:lnSpc>
                <a:spcPct val="80000"/>
              </a:lnSpc>
              <a:buNone/>
            </a:pPr>
            <a:r>
              <a:rPr lang="en-US" sz="1600" dirty="0" err="1">
                <a:latin typeface="Courier New" charset="0"/>
              </a:rPr>
              <a:t>System.out.println</a:t>
            </a:r>
            <a:r>
              <a:rPr lang="en-US" sz="1600" dirty="0">
                <a:latin typeface="Courier New" charset="0"/>
              </a:rPr>
              <a:t> ("**************************");</a:t>
            </a:r>
            <a:endParaRPr lang="en-US" sz="1600" dirty="0" smtClean="0">
              <a:latin typeface="Courier New" charset="0"/>
            </a:endParaRPr>
          </a:p>
          <a:p>
            <a:pPr>
              <a:lnSpc>
                <a:spcPct val="80000"/>
              </a:lnSpc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Inline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458200" cy="5715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Situation:</a:t>
            </a:r>
            <a:r>
              <a:rPr lang="en-US" sz="2800" dirty="0" smtClean="0"/>
              <a:t> A method’s body is as clear as its name – why have the method?</a:t>
            </a:r>
          </a:p>
          <a:p>
            <a:pPr lvl="1"/>
            <a:r>
              <a:rPr lang="en-US" sz="2400" dirty="0" smtClean="0"/>
              <a:t>Use short methods</a:t>
            </a:r>
          </a:p>
          <a:p>
            <a:pPr lvl="1"/>
            <a:r>
              <a:rPr lang="en-US" sz="2400" dirty="0" smtClean="0"/>
              <a:t>Needless Indirection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Solution:</a:t>
            </a:r>
            <a:r>
              <a:rPr lang="en-US" sz="2800" dirty="0" smtClean="0"/>
              <a:t> Put the method’s body into the the body of its callers and remove the method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3505200"/>
            <a:ext cx="7571303" cy="1815882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err="1">
                <a:latin typeface="Courier New" charset="0"/>
              </a:rPr>
              <a:t>i</a:t>
            </a:r>
            <a:r>
              <a:rPr lang="en-US" sz="2000" b="1" dirty="0" err="1" smtClean="0">
                <a:latin typeface="Courier New" charset="0"/>
              </a:rPr>
              <a:t>nt</a:t>
            </a:r>
            <a:r>
              <a:rPr lang="en-US" sz="2000" b="1" dirty="0" smtClean="0">
                <a:latin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</a:rPr>
              <a:t>getRating</a:t>
            </a:r>
            <a:r>
              <a:rPr lang="en-US" sz="2000" b="1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return (</a:t>
            </a:r>
            <a:r>
              <a:rPr lang="en-US" sz="2000" b="1" dirty="0" err="1" smtClean="0">
                <a:latin typeface="Courier New" charset="0"/>
              </a:rPr>
              <a:t>moreThanFiveLateDeliveries</a:t>
            </a:r>
            <a:r>
              <a:rPr lang="en-US" sz="2000" b="1" dirty="0" smtClean="0">
                <a:latin typeface="Courier New" charset="0"/>
              </a:rPr>
              <a:t>()) ? 2 :1;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2000" b="1" dirty="0" smtClean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2000" b="1" dirty="0" err="1" smtClean="0">
                <a:latin typeface="Courier New" charset="0"/>
              </a:rPr>
              <a:t>boolean</a:t>
            </a:r>
            <a:r>
              <a:rPr lang="en-US" sz="2000" b="1" dirty="0" smtClean="0">
                <a:latin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</a:rPr>
              <a:t>moreThanFiveLateDeliveries</a:t>
            </a:r>
            <a:r>
              <a:rPr lang="en-US" sz="2000" b="1" dirty="0" smtClean="0">
                <a:latin typeface="Courier New" charset="0"/>
              </a:rPr>
              <a:t>()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return _</a:t>
            </a:r>
            <a:r>
              <a:rPr lang="en-US" sz="2000" b="1" dirty="0" err="1" smtClean="0">
                <a:latin typeface="Courier New" charset="0"/>
              </a:rPr>
              <a:t>numberOfLateDeliveries</a:t>
            </a:r>
            <a:r>
              <a:rPr lang="en-US" sz="2000" b="1" dirty="0" smtClean="0">
                <a:latin typeface="Courier New" charset="0"/>
              </a:rPr>
              <a:t> &gt; 5;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}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5711944"/>
            <a:ext cx="7620000" cy="841256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err="1" smtClean="0">
                <a:latin typeface="Courier New" charset="0"/>
              </a:rPr>
              <a:t>int</a:t>
            </a:r>
            <a:r>
              <a:rPr lang="en-US" sz="2000" b="1" dirty="0" smtClean="0">
                <a:latin typeface="Courier New" charset="0"/>
              </a:rPr>
              <a:t> </a:t>
            </a:r>
            <a:r>
              <a:rPr lang="en-US" sz="2000" b="1" dirty="0" err="1" smtClean="0">
                <a:latin typeface="Courier New" charset="0"/>
              </a:rPr>
              <a:t>getRating</a:t>
            </a:r>
            <a:r>
              <a:rPr lang="en-US" sz="2000" b="1" dirty="0" smtClean="0">
                <a:latin typeface="Courier New" charset="0"/>
              </a:rPr>
              <a:t>() {</a:t>
            </a:r>
          </a:p>
          <a:p>
            <a:pPr lvl="1"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return (_</a:t>
            </a:r>
            <a:r>
              <a:rPr lang="en-US" sz="2000" b="1" dirty="0" err="1" smtClean="0">
                <a:latin typeface="Courier New" charset="0"/>
              </a:rPr>
              <a:t>numberOfLateDeliveries</a:t>
            </a:r>
            <a:r>
              <a:rPr lang="en-US" sz="2000" b="1" dirty="0" smtClean="0">
                <a:latin typeface="Courier New" charset="0"/>
              </a:rPr>
              <a:t> &gt; 5) ? 2 :1;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}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267200" y="5334000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5" grpId="1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Inline Temp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8458200" cy="5715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Temp assigned to once with a simple expression, and temp getting in the way of other </a:t>
            </a:r>
            <a:r>
              <a:rPr lang="en-US" dirty="0" err="1" smtClean="0"/>
              <a:t>refactorings</a:t>
            </a:r>
            <a:r>
              <a:rPr lang="en-US" dirty="0" smtClean="0"/>
              <a:t>?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Replace all references to the temp with the expression.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3810000"/>
            <a:ext cx="6705600" cy="841256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double </a:t>
            </a:r>
            <a:r>
              <a:rPr lang="en-US" sz="2000" b="1" dirty="0" err="1" smtClean="0">
                <a:latin typeface="Courier New" charset="0"/>
              </a:rPr>
              <a:t>basePrice</a:t>
            </a:r>
            <a:r>
              <a:rPr lang="en-US" sz="2000" b="1" dirty="0" smtClean="0">
                <a:latin typeface="Courier New" charset="0"/>
              </a:rPr>
              <a:t> = </a:t>
            </a:r>
            <a:r>
              <a:rPr lang="en-US" sz="2000" b="1" dirty="0" err="1" smtClean="0">
                <a:latin typeface="Courier New" charset="0"/>
              </a:rPr>
              <a:t>anOrder.basePrice</a:t>
            </a:r>
            <a:r>
              <a:rPr lang="en-US" sz="2000" b="1" dirty="0" smtClean="0">
                <a:latin typeface="Courier New" charset="0"/>
              </a:rPr>
              <a:t>();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return (</a:t>
            </a:r>
            <a:r>
              <a:rPr lang="en-US" sz="2000" b="1" dirty="0" err="1" smtClean="0">
                <a:latin typeface="Courier New" charset="0"/>
              </a:rPr>
              <a:t>basePrice</a:t>
            </a:r>
            <a:r>
              <a:rPr lang="en-US" sz="2000" b="1" dirty="0" smtClean="0">
                <a:latin typeface="Courier New" charset="0"/>
              </a:rPr>
              <a:t> &gt; 100);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…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5119965"/>
            <a:ext cx="6705600" cy="595035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return (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anOrder.basePrice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()</a:t>
            </a:r>
            <a:r>
              <a:rPr lang="en-US" sz="2000" b="1" dirty="0" smtClean="0">
                <a:latin typeface="Courier New" charset="0"/>
              </a:rPr>
              <a:t> &gt; 100);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…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343400" y="4724400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Replace Temp with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4424" y="838200"/>
            <a:ext cx="8458200" cy="5715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Situation:</a:t>
            </a:r>
            <a:r>
              <a:rPr lang="en-US" sz="2400" dirty="0" smtClean="0"/>
              <a:t> Using a temporary variable to hold the result of an expression unnecessarily</a:t>
            </a:r>
          </a:p>
          <a:p>
            <a:r>
              <a:rPr lang="en-US" sz="2400" dirty="0" smtClean="0">
                <a:solidFill>
                  <a:srgbClr val="008000"/>
                </a:solidFill>
              </a:rPr>
              <a:t>Solution:</a:t>
            </a:r>
            <a:r>
              <a:rPr lang="en-US" sz="2400" dirty="0" smtClean="0"/>
              <a:t> Extract the expression into a method. Replace all references to the temp with the expression. </a:t>
            </a:r>
          </a:p>
          <a:p>
            <a:endParaRPr lang="en-US" sz="24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85800" y="2819400"/>
            <a:ext cx="7924800" cy="1333698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double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= _quantity * _</a:t>
            </a:r>
            <a:r>
              <a:rPr lang="en-US" sz="2000" b="1" dirty="0" err="1" smtClean="0">
                <a:latin typeface="Courier New" charset="0"/>
              </a:rPr>
              <a:t>itemPrice</a:t>
            </a:r>
            <a:r>
              <a:rPr lang="en-US" sz="20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if (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&gt; 1000)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 return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* 0.95;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else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      return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* 0.98;  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200" y="4234617"/>
            <a:ext cx="6324600" cy="2318583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if (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()</a:t>
            </a:r>
            <a:r>
              <a:rPr lang="en-US" sz="2000" b="1" dirty="0" smtClean="0">
                <a:latin typeface="Courier New" charset="0"/>
              </a:rPr>
              <a:t> &gt; 1000)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      return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()</a:t>
            </a:r>
            <a:r>
              <a:rPr lang="en-US" sz="2000" b="1" dirty="0" smtClean="0">
                <a:latin typeface="Courier New" charset="0"/>
              </a:rPr>
              <a:t> * 0.95;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  else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      return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()</a:t>
            </a:r>
            <a:r>
              <a:rPr lang="en-US" sz="2000" b="1" dirty="0" smtClean="0">
                <a:latin typeface="Courier New" charset="0"/>
              </a:rPr>
              <a:t> * 0.98;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...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double </a:t>
            </a:r>
            <a:r>
              <a:rPr lang="en-US" sz="2000" b="1" dirty="0" err="1" smtClean="0">
                <a:solidFill>
                  <a:srgbClr val="FFFF00"/>
                </a:solidFill>
                <a:latin typeface="Courier New" charset="0"/>
              </a:rPr>
              <a:t>basePrice</a:t>
            </a:r>
            <a:r>
              <a:rPr lang="en-US" sz="2000" b="1" dirty="0" smtClean="0">
                <a:solidFill>
                  <a:srgbClr val="FFFF00"/>
                </a:solidFill>
                <a:latin typeface="Courier New" charset="0"/>
              </a:rPr>
              <a:t>()</a:t>
            </a:r>
            <a:r>
              <a:rPr lang="en-US" sz="2000" b="1" dirty="0" smtClean="0">
                <a:latin typeface="Courier New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    return _quantity * _</a:t>
            </a:r>
            <a:r>
              <a:rPr lang="en-US" sz="2000" b="1" dirty="0" err="1" smtClean="0">
                <a:latin typeface="Courier New" charset="0"/>
              </a:rPr>
              <a:t>itemPrice</a:t>
            </a:r>
            <a:r>
              <a:rPr lang="en-US" sz="20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2000" b="1" dirty="0" smtClean="0">
                <a:latin typeface="Courier New" charset="0"/>
              </a:rPr>
              <a:t>   }</a:t>
            </a:r>
          </a:p>
          <a:p>
            <a:pPr>
              <a:lnSpc>
                <a:spcPct val="80000"/>
              </a:lnSpc>
            </a:pPr>
            <a:endParaRPr lang="en-US" sz="2000" b="1" dirty="0" smtClean="0">
              <a:latin typeface="Courier New" charset="0"/>
            </a:endParaRPr>
          </a:p>
        </p:txBody>
      </p:sp>
      <p:sp>
        <p:nvSpPr>
          <p:cNvPr id="7" name="Down Arrow 6"/>
          <p:cNvSpPr/>
          <p:nvPr/>
        </p:nvSpPr>
        <p:spPr bwMode="auto">
          <a:xfrm rot="2592012">
            <a:off x="7494743" y="4343400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6201" y="1874837"/>
            <a:ext cx="8915399" cy="3535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Shu</a:t>
            </a:r>
            <a:r>
              <a:rPr lang="en-US" dirty="0" smtClean="0"/>
              <a:t> Ha </a:t>
            </a:r>
            <a:r>
              <a:rPr lang="en-US" dirty="0" err="1" smtClean="0"/>
              <a:t>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74837"/>
            <a:ext cx="7086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 err="1"/>
              <a:t>Shuhari</a:t>
            </a:r>
            <a:r>
              <a:rPr lang="en-US" sz="2000" dirty="0"/>
              <a:t> roughly translates to "first learn, then detach, and finally transcend."</a:t>
            </a:r>
          </a:p>
          <a:p>
            <a:r>
              <a:rPr lang="en-US" sz="2000" i="1" dirty="0" err="1"/>
              <a:t>shu</a:t>
            </a:r>
            <a:r>
              <a:rPr lang="en-US" sz="2000" dirty="0"/>
              <a:t> (</a:t>
            </a:r>
            <a:r>
              <a:rPr lang="ja-JP" altLang="en-US" sz="2000" dirty="0" smtClean="0"/>
              <a:t>守</a:t>
            </a:r>
            <a:r>
              <a:rPr lang="en-US" altLang="ja-JP" sz="2000" dirty="0" smtClean="0"/>
              <a:t>)</a:t>
            </a:r>
            <a:r>
              <a:rPr lang="ja-JP" altLang="en-US" sz="2000" dirty="0" smtClean="0"/>
              <a:t> </a:t>
            </a:r>
            <a:r>
              <a:rPr lang="en-US" altLang="ja-JP" sz="2000" dirty="0"/>
              <a:t>"</a:t>
            </a:r>
            <a:r>
              <a:rPr lang="en-US" sz="2000" dirty="0"/>
              <a:t>protect", "obey" — traditional wisdom — learning fundamentals, techniques, heuristics, proverbs</a:t>
            </a:r>
          </a:p>
          <a:p>
            <a:r>
              <a:rPr lang="en-US" sz="2000" i="1" dirty="0"/>
              <a:t>ha</a:t>
            </a:r>
            <a:r>
              <a:rPr lang="en-US" sz="2000" dirty="0"/>
              <a:t> (</a:t>
            </a:r>
            <a:r>
              <a:rPr lang="ja-JP" altLang="en-US" sz="2000" dirty="0" smtClean="0"/>
              <a:t>破</a:t>
            </a:r>
            <a:r>
              <a:rPr lang="en-US" altLang="ja-JP" sz="2000" dirty="0" smtClean="0"/>
              <a:t>)</a:t>
            </a:r>
            <a:r>
              <a:rPr lang="ja-JP" altLang="en-US" sz="2000" dirty="0" smtClean="0"/>
              <a:t> </a:t>
            </a:r>
            <a:r>
              <a:rPr lang="en-US" altLang="ja-JP" sz="2000" dirty="0"/>
              <a:t>"</a:t>
            </a:r>
            <a:r>
              <a:rPr lang="en-US" sz="2000" dirty="0"/>
              <a:t>detach", "digress" — breaking with tradition — detachment from the illusions of self</a:t>
            </a:r>
          </a:p>
          <a:p>
            <a:r>
              <a:rPr lang="en-US" sz="2000" i="1" dirty="0" err="1"/>
              <a:t>ri</a:t>
            </a:r>
            <a:r>
              <a:rPr lang="en-US" sz="2000" dirty="0"/>
              <a:t> (</a:t>
            </a:r>
            <a:r>
              <a:rPr lang="ja-JP" altLang="en-US" sz="2000" dirty="0" smtClean="0"/>
              <a:t>離</a:t>
            </a:r>
            <a:r>
              <a:rPr lang="en-US" altLang="ja-JP" sz="2000" dirty="0" smtClean="0"/>
              <a:t>)</a:t>
            </a:r>
            <a:r>
              <a:rPr lang="ja-JP" altLang="en-US" sz="2000" dirty="0" smtClean="0"/>
              <a:t> </a:t>
            </a:r>
            <a:r>
              <a:rPr lang="en-US" altLang="ja-JP" sz="2000" dirty="0"/>
              <a:t>"</a:t>
            </a:r>
            <a:r>
              <a:rPr lang="en-US" sz="2000" dirty="0"/>
              <a:t>leave", "separate" — transcendence — there are no techniques or proverbs, all moves are natural, becoming one with spirit alone without clinging to forms; transcending the </a:t>
            </a:r>
            <a:r>
              <a:rPr lang="en-US" sz="2000" dirty="0" smtClean="0"/>
              <a:t>physical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From Japanese martial arts, </a:t>
            </a:r>
            <a:r>
              <a:rPr lang="en-US" sz="2000" dirty="0" smtClean="0"/>
              <a:t>originally.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6096000"/>
            <a:ext cx="81124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Description from http</a:t>
            </a:r>
            <a:r>
              <a:rPr lang="en-US" sz="2000" dirty="0"/>
              <a:t>://</a:t>
            </a:r>
            <a:r>
              <a:rPr lang="en-US" sz="2000" dirty="0" smtClean="0"/>
              <a:t>en.wikipedia.org/wiki/Shuhari. </a:t>
            </a:r>
          </a:p>
          <a:p>
            <a:r>
              <a:rPr lang="en-US" sz="2000" dirty="0" smtClean="0"/>
              <a:t>Pic </a:t>
            </a:r>
            <a:r>
              <a:rPr lang="en-US" sz="2000" dirty="0"/>
              <a:t>from http://www.makigami.info/cms/japanese-learning-system-japan-36.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1828800"/>
            <a:ext cx="166596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Refactoring -</a:t>
            </a:r>
          </a:p>
          <a:p>
            <a:r>
              <a:rPr lang="en-US" sz="1800" dirty="0" smtClean="0">
                <a:latin typeface="+mn-lt"/>
              </a:rPr>
              <a:t>level of skill:</a:t>
            </a:r>
          </a:p>
          <a:p>
            <a:endParaRPr lang="en-US" sz="1800" dirty="0">
              <a:latin typeface="+mn-lt"/>
            </a:endParaRPr>
          </a:p>
          <a:p>
            <a:r>
              <a:rPr lang="en-US" sz="1800" dirty="0" smtClean="0">
                <a:latin typeface="+mn-lt"/>
              </a:rPr>
              <a:t>CSSE 120 - 220</a:t>
            </a:r>
          </a:p>
          <a:p>
            <a:endParaRPr lang="en-US" sz="1800" dirty="0">
              <a:latin typeface="+mn-lt"/>
            </a:endParaRPr>
          </a:p>
          <a:p>
            <a:r>
              <a:rPr lang="en-US" sz="1800" dirty="0" smtClean="0">
                <a:latin typeface="+mn-lt"/>
              </a:rPr>
              <a:t>CSSE 375 </a:t>
            </a:r>
          </a:p>
          <a:p>
            <a:r>
              <a:rPr lang="en-US" sz="1600" dirty="0" smtClean="0">
                <a:latin typeface="+mn-lt"/>
              </a:rPr>
              <a:t>(where we now </a:t>
            </a:r>
          </a:p>
          <a:p>
            <a:r>
              <a:rPr lang="en-US" sz="1600" dirty="0" smtClean="0">
                <a:latin typeface="+mn-lt"/>
              </a:rPr>
              <a:t>teach refactoring)</a:t>
            </a:r>
          </a:p>
          <a:p>
            <a:endParaRPr lang="en-US" sz="1800" dirty="0">
              <a:latin typeface="+mn-lt"/>
            </a:endParaRPr>
          </a:p>
          <a:p>
            <a:r>
              <a:rPr lang="en-US" sz="1800" dirty="0" smtClean="0">
                <a:latin typeface="+mn-lt"/>
              </a:rPr>
              <a:t>CSSE 575 &amp; </a:t>
            </a:r>
          </a:p>
          <a:p>
            <a:r>
              <a:rPr lang="en-US" sz="1800" dirty="0" smtClean="0">
                <a:latin typeface="+mn-lt"/>
              </a:rPr>
              <a:t>In Industry</a:t>
            </a:r>
            <a:endParaRPr lang="en-US" sz="1800" dirty="0">
              <a:latin typeface="+mn-lt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52" y="1"/>
            <a:ext cx="636348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1828800" y="1874837"/>
            <a:ext cx="0" cy="3535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032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Introduce Explaining Variable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38200"/>
            <a:ext cx="8458200" cy="5715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Situation:</a:t>
            </a:r>
            <a:r>
              <a:rPr lang="en-US" sz="2800" dirty="0" smtClean="0"/>
              <a:t> You have a complicated expression.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Solution:</a:t>
            </a:r>
            <a:r>
              <a:rPr lang="en-US" sz="2800" dirty="0" smtClean="0"/>
              <a:t> Put result of the expression, or parts of the expression, in a temporary variable with a name that explains the purpose.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2743200"/>
            <a:ext cx="8001000" cy="1826141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if ( (</a:t>
            </a:r>
            <a:r>
              <a:rPr lang="en-US" sz="2000" b="1" dirty="0" err="1" smtClean="0">
                <a:solidFill>
                  <a:srgbClr val="FFFF00"/>
                </a:solidFill>
              </a:rPr>
              <a:t>platform.toUpperCase().indexOf("MAC</a:t>
            </a:r>
            <a:r>
              <a:rPr lang="en-US" sz="2000" b="1" dirty="0" smtClean="0">
                <a:solidFill>
                  <a:srgbClr val="FFFF00"/>
                </a:solidFill>
              </a:rPr>
              <a:t>"</a:t>
            </a:r>
            <a:r>
              <a:rPr lang="en-US" sz="2000" b="1" dirty="0" smtClean="0"/>
              <a:t>) &gt; -1) &amp;&amp;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 (</a:t>
            </a:r>
            <a:r>
              <a:rPr lang="en-US" sz="2000" b="1" dirty="0" err="1" smtClean="0"/>
              <a:t>browser.toUpperCase().indexOf("IE</a:t>
            </a:r>
            <a:r>
              <a:rPr lang="en-US" sz="2000" b="1" dirty="0" smtClean="0"/>
              <a:t>") &gt; -1) &amp;&amp;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  </a:t>
            </a:r>
            <a:r>
              <a:rPr lang="en-US" sz="2000" b="1" dirty="0" err="1" smtClean="0"/>
              <a:t>wasInitialized</a:t>
            </a:r>
            <a:r>
              <a:rPr lang="en-US" sz="2000" b="1" dirty="0" smtClean="0"/>
              <a:t>() &amp;&amp; resize &gt; 0 )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{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 // do something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}</a:t>
            </a:r>
          </a:p>
          <a:p>
            <a:pPr>
              <a:lnSpc>
                <a:spcPct val="80000"/>
              </a:lnSpc>
              <a:buNone/>
            </a:pP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5028218"/>
            <a:ext cx="8077200" cy="1677382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400" b="1" dirty="0" smtClean="0">
                <a:latin typeface="Courier New" charset="0"/>
              </a:rPr>
              <a:t> final </a:t>
            </a:r>
            <a:r>
              <a:rPr lang="en-US" sz="1400" b="1" dirty="0" err="1" smtClean="0">
                <a:latin typeface="Courier New" charset="0"/>
              </a:rPr>
              <a:t>boolean</a:t>
            </a:r>
            <a:r>
              <a:rPr lang="en-US" sz="1400" b="1" dirty="0" smtClean="0">
                <a:latin typeface="Courier New" charset="0"/>
              </a:rPr>
              <a:t> </a:t>
            </a:r>
            <a:r>
              <a:rPr lang="en-US" sz="1400" b="1" dirty="0" err="1" smtClean="0">
                <a:solidFill>
                  <a:srgbClr val="FFFF00"/>
                </a:solidFill>
                <a:latin typeface="Courier New" charset="0"/>
              </a:rPr>
              <a:t>isMacOs</a:t>
            </a:r>
            <a:r>
              <a:rPr lang="en-US" sz="1400" b="1" dirty="0" smtClean="0">
                <a:solidFill>
                  <a:srgbClr val="FFFF00"/>
                </a:solidFill>
                <a:latin typeface="Courier New" charset="0"/>
              </a:rPr>
              <a:t>     = </a:t>
            </a:r>
            <a:r>
              <a:rPr lang="en-US" sz="1400" b="1" dirty="0" err="1" smtClean="0">
                <a:solidFill>
                  <a:srgbClr val="FFFF00"/>
                </a:solidFill>
                <a:latin typeface="Courier New" charset="0"/>
              </a:rPr>
              <a:t>platform.toUpperCase().indexOf("MAC</a:t>
            </a:r>
            <a:r>
              <a:rPr lang="en-US" sz="1400" b="1" dirty="0" smtClean="0">
                <a:solidFill>
                  <a:srgbClr val="FFFF00"/>
                </a:solidFill>
                <a:latin typeface="Courier New" charset="0"/>
              </a:rPr>
              <a:t>"</a:t>
            </a:r>
            <a:r>
              <a:rPr lang="en-US" sz="1400" b="1" dirty="0" smtClean="0">
                <a:latin typeface="Courier New" charset="0"/>
              </a:rPr>
              <a:t>) &gt; -1;</a:t>
            </a:r>
          </a:p>
          <a:p>
            <a:pPr>
              <a:lnSpc>
                <a:spcPct val="80000"/>
              </a:lnSpc>
            </a:pPr>
            <a:r>
              <a:rPr lang="en-US" sz="1400" b="1" dirty="0" smtClean="0">
                <a:latin typeface="Courier New" charset="0"/>
              </a:rPr>
              <a:t> final </a:t>
            </a:r>
            <a:r>
              <a:rPr lang="en-US" sz="1400" b="1" dirty="0" err="1" smtClean="0">
                <a:latin typeface="Courier New" charset="0"/>
              </a:rPr>
              <a:t>boolean</a:t>
            </a:r>
            <a:r>
              <a:rPr lang="en-US" sz="1400" b="1" dirty="0" smtClean="0">
                <a:latin typeface="Courier New" charset="0"/>
              </a:rPr>
              <a:t> </a:t>
            </a:r>
            <a:r>
              <a:rPr lang="en-US" sz="1400" b="1" dirty="0" err="1" smtClean="0">
                <a:latin typeface="Courier New" charset="0"/>
              </a:rPr>
              <a:t>isIEBrowser</a:t>
            </a:r>
            <a:r>
              <a:rPr lang="en-US" sz="1400" b="1" dirty="0" smtClean="0">
                <a:latin typeface="Courier New" charset="0"/>
              </a:rPr>
              <a:t> = </a:t>
            </a:r>
            <a:r>
              <a:rPr lang="en-US" sz="1400" b="1" dirty="0" err="1" smtClean="0">
                <a:latin typeface="Courier New" charset="0"/>
              </a:rPr>
              <a:t>browser.toUpperCase().indexOf("IE</a:t>
            </a:r>
            <a:r>
              <a:rPr lang="en-US" sz="1400" b="1" dirty="0" smtClean="0">
                <a:latin typeface="Courier New" charset="0"/>
              </a:rPr>
              <a:t>")  &gt; -1;</a:t>
            </a:r>
          </a:p>
          <a:p>
            <a:pPr>
              <a:lnSpc>
                <a:spcPct val="80000"/>
              </a:lnSpc>
            </a:pPr>
            <a:r>
              <a:rPr lang="en-US" sz="1400" b="1" dirty="0" smtClean="0">
                <a:latin typeface="Courier New" charset="0"/>
              </a:rPr>
              <a:t> final </a:t>
            </a:r>
            <a:r>
              <a:rPr lang="en-US" sz="1400" b="1" dirty="0" err="1" smtClean="0">
                <a:latin typeface="Courier New" charset="0"/>
              </a:rPr>
              <a:t>boolean</a:t>
            </a:r>
            <a:r>
              <a:rPr lang="en-US" sz="1400" b="1" dirty="0" smtClean="0">
                <a:latin typeface="Courier New" charset="0"/>
              </a:rPr>
              <a:t> </a:t>
            </a:r>
            <a:r>
              <a:rPr lang="en-US" sz="1400" b="1" dirty="0" err="1" smtClean="0">
                <a:latin typeface="Courier New" charset="0"/>
              </a:rPr>
              <a:t>wasResized</a:t>
            </a:r>
            <a:r>
              <a:rPr lang="en-US" sz="1400" b="1" dirty="0" smtClean="0">
                <a:latin typeface="Courier New" charset="0"/>
              </a:rPr>
              <a:t>  = resize &gt; 0;</a:t>
            </a:r>
          </a:p>
          <a:p>
            <a:pPr>
              <a:lnSpc>
                <a:spcPct val="80000"/>
              </a:lnSpc>
            </a:pPr>
            <a:endParaRPr lang="en-US" sz="1400" b="1" dirty="0" smtClean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if (</a:t>
            </a:r>
            <a:r>
              <a:rPr lang="en-US" sz="1800" b="1" dirty="0" err="1" smtClean="0">
                <a:solidFill>
                  <a:srgbClr val="FFFF00"/>
                </a:solidFill>
                <a:latin typeface="Courier New" charset="0"/>
              </a:rPr>
              <a:t>isMacOs</a:t>
            </a:r>
            <a:r>
              <a:rPr lang="en-US" sz="1800" b="1" dirty="0" smtClean="0">
                <a:solidFill>
                  <a:srgbClr val="FFFF00"/>
                </a:solidFill>
                <a:latin typeface="Courier New" charset="0"/>
              </a:rPr>
              <a:t> </a:t>
            </a:r>
            <a:r>
              <a:rPr lang="en-US" sz="1800" b="1" dirty="0" smtClean="0">
                <a:latin typeface="Courier New" charset="0"/>
              </a:rPr>
              <a:t>&amp;&amp; </a:t>
            </a:r>
            <a:r>
              <a:rPr lang="en-US" sz="1800" b="1" dirty="0" err="1" smtClean="0">
                <a:latin typeface="Courier New" charset="0"/>
              </a:rPr>
              <a:t>isIEBrowser</a:t>
            </a:r>
            <a:r>
              <a:rPr lang="en-US" sz="1800" b="1" dirty="0" smtClean="0">
                <a:latin typeface="Courier New" charset="0"/>
              </a:rPr>
              <a:t> &amp;&amp; </a:t>
            </a:r>
            <a:r>
              <a:rPr lang="en-US" sz="1800" b="1" dirty="0" err="1" smtClean="0">
                <a:latin typeface="Courier New" charset="0"/>
              </a:rPr>
              <a:t>wasInitialized</a:t>
            </a:r>
            <a:r>
              <a:rPr lang="en-US" sz="1800" b="1" dirty="0" smtClean="0">
                <a:latin typeface="Courier New" charset="0"/>
              </a:rPr>
              <a:t>() &amp;&amp; </a:t>
            </a:r>
            <a:r>
              <a:rPr lang="en-US" sz="1800" b="1" dirty="0" err="1" smtClean="0">
                <a:latin typeface="Courier New" charset="0"/>
              </a:rPr>
              <a:t>wasResized</a:t>
            </a:r>
            <a:r>
              <a:rPr lang="en-US" sz="1800" b="1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   	// do something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}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267200" y="4632653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Split Temporary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458200" cy="5715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Situation:</a:t>
            </a:r>
            <a:r>
              <a:rPr lang="en-US" sz="2800" dirty="0" smtClean="0"/>
              <a:t> Have a temporary variable assigned to more than once </a:t>
            </a:r>
          </a:p>
          <a:p>
            <a:pPr lvl="1"/>
            <a:r>
              <a:rPr lang="en-US" sz="2400" dirty="0" smtClean="0"/>
              <a:t>Exception: Not a loop variable, nor a collecting temporary variable</a:t>
            </a:r>
          </a:p>
          <a:p>
            <a:r>
              <a:rPr lang="en-US" sz="2800" dirty="0" smtClean="0">
                <a:solidFill>
                  <a:srgbClr val="008000"/>
                </a:solidFill>
              </a:rPr>
              <a:t>Solution:</a:t>
            </a:r>
            <a:r>
              <a:rPr lang="en-US" sz="2800" dirty="0" smtClean="0"/>
              <a:t> Make a separate temporary variable for each assignment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3652470"/>
            <a:ext cx="8305800" cy="1087477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double </a:t>
            </a:r>
            <a:r>
              <a:rPr lang="en-US" sz="2000" b="1" dirty="0" smtClean="0">
                <a:solidFill>
                  <a:srgbClr val="FFFF00"/>
                </a:solidFill>
              </a:rPr>
              <a:t>temp </a:t>
            </a:r>
            <a:r>
              <a:rPr lang="en-US" sz="2000" b="1" dirty="0" smtClean="0"/>
              <a:t>= 2 * (_height + _width);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</a:t>
            </a:r>
            <a:r>
              <a:rPr lang="en-US" sz="2000" b="1" dirty="0" err="1" smtClean="0"/>
              <a:t>System.out.println</a:t>
            </a:r>
            <a:r>
              <a:rPr lang="en-US" sz="2000" b="1" dirty="0" smtClean="0"/>
              <a:t> (</a:t>
            </a:r>
            <a:r>
              <a:rPr lang="en-US" sz="2000" b="1" dirty="0" smtClean="0">
                <a:solidFill>
                  <a:srgbClr val="FFFF00"/>
                </a:solidFill>
              </a:rPr>
              <a:t>temp</a:t>
            </a:r>
            <a:r>
              <a:rPr lang="en-US" sz="2000" b="1" dirty="0" smtClean="0"/>
              <a:t>);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temp = _height * _width;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/>
              <a:t>     </a:t>
            </a:r>
            <a:r>
              <a:rPr lang="en-US" sz="2000" b="1" dirty="0" err="1" smtClean="0"/>
              <a:t>System.out.println</a:t>
            </a:r>
            <a:r>
              <a:rPr lang="en-US" sz="2000" b="1" dirty="0" smtClean="0"/>
              <a:t> (</a:t>
            </a:r>
            <a:r>
              <a:rPr lang="en-US" sz="2000" b="1" dirty="0" smtClean="0">
                <a:solidFill>
                  <a:srgbClr val="FFFF00"/>
                </a:solidFill>
              </a:rPr>
              <a:t>temp</a:t>
            </a:r>
            <a:r>
              <a:rPr lang="en-US" sz="2000" b="1" dirty="0" smtClean="0"/>
              <a:t>);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5260437"/>
            <a:ext cx="8077200" cy="987963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final double </a:t>
            </a:r>
            <a:r>
              <a:rPr lang="en-US" sz="1800" b="1" dirty="0" smtClean="0">
                <a:solidFill>
                  <a:srgbClr val="FFFF00"/>
                </a:solidFill>
                <a:latin typeface="Courier New" charset="0"/>
              </a:rPr>
              <a:t>perimeter </a:t>
            </a:r>
            <a:r>
              <a:rPr lang="en-US" sz="1800" b="1" dirty="0" smtClean="0">
                <a:latin typeface="Courier New" charset="0"/>
              </a:rPr>
              <a:t>= 2 * (_height + _width);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</a:t>
            </a:r>
            <a:r>
              <a:rPr lang="en-US" sz="1800" b="1" dirty="0" err="1" smtClean="0">
                <a:latin typeface="Courier New" charset="0"/>
              </a:rPr>
              <a:t>System.out.println</a:t>
            </a:r>
            <a:r>
              <a:rPr lang="en-US" sz="1800" b="1" dirty="0" smtClean="0">
                <a:latin typeface="Courier New" charset="0"/>
              </a:rPr>
              <a:t> (</a:t>
            </a:r>
            <a:r>
              <a:rPr lang="en-US" sz="1800" b="1" dirty="0" smtClean="0">
                <a:solidFill>
                  <a:srgbClr val="FFFF00"/>
                </a:solidFill>
                <a:latin typeface="Courier New" charset="0"/>
              </a:rPr>
              <a:t>perimeter</a:t>
            </a:r>
            <a:r>
              <a:rPr lang="en-US" sz="1800" b="1" dirty="0" smtClean="0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final double area = _height * _width;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</a:t>
            </a:r>
            <a:r>
              <a:rPr lang="en-US" sz="1800" b="1" dirty="0" err="1" smtClean="0">
                <a:latin typeface="Courier New" charset="0"/>
              </a:rPr>
              <a:t>System.out.println</a:t>
            </a:r>
            <a:r>
              <a:rPr lang="en-US" sz="1800" b="1" dirty="0" smtClean="0">
                <a:latin typeface="Courier New" charset="0"/>
              </a:rPr>
              <a:t> (area);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267200" y="4800600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Remove Assignments to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8458200" cy="5715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The code assigns to a parameter.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Use a temporary variable instead.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3124200"/>
            <a:ext cx="8534400" cy="544765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discount (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,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quantity,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yearToDate</a:t>
            </a:r>
            <a:r>
              <a:rPr lang="en-US" sz="1800" b="1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  <a:buNone/>
            </a:pPr>
            <a:r>
              <a:rPr lang="en-US" sz="1800" b="1" dirty="0" smtClean="0">
                <a:latin typeface="Courier New" charset="0"/>
              </a:rPr>
              <a:t>        if (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 &gt; 50) 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 -= 2;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193637"/>
            <a:ext cx="8534400" cy="766364"/>
          </a:xfrm>
          <a:prstGeom prst="rect">
            <a:avLst/>
          </a:prstGeom>
          <a:solidFill>
            <a:srgbClr val="333333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discount (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,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quantity,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err="1" smtClean="0">
                <a:latin typeface="Courier New" charset="0"/>
              </a:rPr>
              <a:t>yearToDate</a:t>
            </a:r>
            <a:r>
              <a:rPr lang="en-US" sz="1800" b="1" dirty="0" smtClean="0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   </a:t>
            </a:r>
            <a:r>
              <a:rPr lang="en-US" sz="1800" b="1" dirty="0" err="1" smtClean="0">
                <a:latin typeface="Courier New" charset="0"/>
              </a:rPr>
              <a:t>int</a:t>
            </a:r>
            <a:r>
              <a:rPr lang="en-US" sz="1800" b="1" dirty="0" smtClean="0">
                <a:latin typeface="Courier New" charset="0"/>
              </a:rPr>
              <a:t> </a:t>
            </a:r>
            <a:r>
              <a:rPr lang="en-US" sz="1800" b="1" dirty="0" smtClean="0">
                <a:solidFill>
                  <a:srgbClr val="FFFF00"/>
                </a:solidFill>
                <a:latin typeface="Courier New" charset="0"/>
              </a:rPr>
              <a:t>result </a:t>
            </a:r>
            <a:r>
              <a:rPr lang="en-US" sz="1800" b="1" dirty="0" smtClean="0">
                <a:latin typeface="Courier New" charset="0"/>
              </a:rPr>
              <a:t>= 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800" b="1" dirty="0" smtClean="0">
                <a:latin typeface="Courier New" charset="0"/>
              </a:rPr>
              <a:t>        if (</a:t>
            </a:r>
            <a:r>
              <a:rPr lang="en-US" sz="1800" b="1" dirty="0" err="1" smtClean="0">
                <a:latin typeface="Courier New" charset="0"/>
              </a:rPr>
              <a:t>inputVal</a:t>
            </a:r>
            <a:r>
              <a:rPr lang="en-US" sz="1800" b="1" dirty="0" smtClean="0">
                <a:latin typeface="Courier New" charset="0"/>
              </a:rPr>
              <a:t> &gt; 50) </a:t>
            </a:r>
            <a:r>
              <a:rPr lang="en-US" sz="1800" b="1" dirty="0" smtClean="0">
                <a:solidFill>
                  <a:srgbClr val="FFFF00"/>
                </a:solidFill>
                <a:latin typeface="Courier New" charset="0"/>
              </a:rPr>
              <a:t>result </a:t>
            </a:r>
            <a:r>
              <a:rPr lang="en-US" sz="1800" b="1" dirty="0" smtClean="0">
                <a:latin typeface="Courier New" charset="0"/>
              </a:rPr>
              <a:t>-= 2;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4267200" y="3733800"/>
            <a:ext cx="762000" cy="381000"/>
          </a:xfrm>
          <a:prstGeom prst="downArrow">
            <a:avLst/>
          </a:prstGeom>
          <a:solidFill>
            <a:srgbClr val="3333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you’re still at “</a:t>
            </a:r>
            <a:r>
              <a:rPr lang="en-US" dirty="0" err="1" smtClean="0"/>
              <a:t>Shu</a:t>
            </a:r>
            <a:r>
              <a:rPr lang="en-US" dirty="0" smtClean="0"/>
              <a:t>” on this stuff…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You’ll need to go over it again after trying the things you want to start with.</a:t>
            </a:r>
          </a:p>
          <a:p>
            <a:r>
              <a:rPr lang="en-US" dirty="0" smtClean="0"/>
              <a:t>Each time you look at all the options, a few more will pop into focus.</a:t>
            </a:r>
          </a:p>
          <a:p>
            <a:r>
              <a:rPr lang="en-US" dirty="0" smtClean="0"/>
              <a:t>And you can say, “Ha!”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688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en-US" dirty="0"/>
              <a:t>Composing Methods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19812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000" dirty="0"/>
              <a:t>Refactoring deals a lot with </a:t>
            </a:r>
            <a:r>
              <a:rPr lang="en-US" sz="2000" dirty="0">
                <a:solidFill>
                  <a:srgbClr val="000000"/>
                </a:solidFill>
              </a:rPr>
              <a:t>composing methods to</a:t>
            </a:r>
            <a:r>
              <a:rPr lang="en-US" sz="2000" dirty="0" smtClean="0">
                <a:solidFill>
                  <a:srgbClr val="000000"/>
                </a:solidFill>
              </a:rPr>
              <a:t> properly package code</a:t>
            </a:r>
            <a:br>
              <a:rPr lang="en-US" sz="2000" dirty="0" smtClean="0">
                <a:solidFill>
                  <a:srgbClr val="000000"/>
                </a:solidFill>
              </a:rPr>
            </a:br>
            <a:endParaRPr lang="en-US" sz="2000" dirty="0" smtClean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000" dirty="0" smtClean="0"/>
              <a:t>Refactor </a:t>
            </a:r>
            <a:r>
              <a:rPr lang="en-US" sz="2000" dirty="0" smtClean="0">
                <a:solidFill>
                  <a:srgbClr val="000000"/>
                </a:solidFill>
              </a:rPr>
              <a:t>methods </a:t>
            </a:r>
            <a:r>
              <a:rPr lang="en-US" sz="2000" dirty="0">
                <a:solidFill>
                  <a:srgbClr val="000000"/>
                </a:solidFill>
              </a:rPr>
              <a:t>that are </a:t>
            </a:r>
            <a:r>
              <a:rPr lang="en-US" sz="2000" u="sng" dirty="0">
                <a:solidFill>
                  <a:srgbClr val="000000"/>
                </a:solidFill>
              </a:rPr>
              <a:t>too long </a:t>
            </a:r>
            <a:r>
              <a:rPr lang="en-US" sz="2000" dirty="0">
                <a:solidFill>
                  <a:srgbClr val="000000"/>
                </a:solidFill>
              </a:rPr>
              <a:t>or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br>
              <a:rPr lang="en-US" sz="2000" dirty="0" smtClean="0">
                <a:solidFill>
                  <a:srgbClr val="000000"/>
                </a:solidFill>
              </a:rPr>
            </a:br>
            <a:r>
              <a:rPr lang="en-US" sz="2000" u="sng" dirty="0" smtClean="0">
                <a:solidFill>
                  <a:srgbClr val="000000"/>
                </a:solidFill>
              </a:rPr>
              <a:t>do </a:t>
            </a:r>
            <a:r>
              <a:rPr lang="en-US" sz="2000" u="sng" dirty="0">
                <a:solidFill>
                  <a:srgbClr val="000000"/>
                </a:solidFill>
              </a:rPr>
              <a:t>too </a:t>
            </a:r>
            <a:r>
              <a:rPr lang="en-US" sz="2000" u="sng" dirty="0" smtClean="0">
                <a:solidFill>
                  <a:srgbClr val="000000"/>
                </a:solidFill>
              </a:rPr>
              <a:t>much</a:t>
            </a: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2000" dirty="0" smtClean="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r>
              <a:rPr lang="en-US" sz="2000" dirty="0" smtClean="0">
                <a:solidFill>
                  <a:srgbClr val="000000"/>
                </a:solidFill>
              </a:rPr>
              <a:t>These </a:t>
            </a:r>
            <a:r>
              <a:rPr lang="en-US" sz="2000" dirty="0" err="1" smtClean="0">
                <a:solidFill>
                  <a:srgbClr val="000000"/>
                </a:solidFill>
              </a:rPr>
              <a:t>refactorings</a:t>
            </a:r>
            <a:r>
              <a:rPr lang="en-US" sz="2000" dirty="0" smtClean="0">
                <a:solidFill>
                  <a:srgbClr val="000000"/>
                </a:solidFill>
              </a:rPr>
              <a:t> are all more specific solutions than the ones we recommended generally for the bad smells.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71040" y="3396388"/>
            <a:ext cx="7807680" cy="315681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0">
              <a:lnSpc>
                <a:spcPct val="98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Extract Method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Inline Method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Inline Temp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Replace Temp with Query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Introduce Explaining Variables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Split Temporary Variable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Remove Assignments to Parameters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Replace Method with Method Object</a:t>
            </a:r>
          </a:p>
          <a:p>
            <a:pPr marL="342900" marR="0" lvl="0" indent="-342900" algn="l" defTabSz="914400" rtl="0" eaLnBrk="1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70000"/>
              <a:buFont typeface="Wingdings" charset="2"/>
              <a:buChar char="v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kumimoji="0" lang="en-GB" sz="25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Substitute Algorithm</a:t>
            </a:r>
            <a:endParaRPr kumimoji="0" lang="en-GB" sz="25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Extract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4582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code fragment that can be grouped together</a:t>
            </a:r>
          </a:p>
          <a:p>
            <a:pPr lvl="1"/>
            <a:r>
              <a:rPr lang="en-US" dirty="0" smtClean="0"/>
              <a:t>Method is too long</a:t>
            </a:r>
          </a:p>
          <a:p>
            <a:pPr lvl="1"/>
            <a:r>
              <a:rPr lang="en-US" dirty="0" smtClean="0"/>
              <a:t>Needs Clarity – comments to reflect purpose</a:t>
            </a:r>
          </a:p>
          <a:p>
            <a:pPr lvl="1"/>
            <a:r>
              <a:rPr lang="en-US" dirty="0" smtClean="0"/>
              <a:t>Undue redundancy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Turn fragment into a method whose name explains the purpose of the method</a:t>
            </a:r>
          </a:p>
          <a:p>
            <a:pPr lvl="1"/>
            <a:r>
              <a:rPr lang="en-US" dirty="0" smtClean="0"/>
              <a:t>Shorter well-named methods </a:t>
            </a:r>
          </a:p>
          <a:p>
            <a:pPr lvl="1"/>
            <a:r>
              <a:rPr lang="en-US" dirty="0" smtClean="0"/>
              <a:t>Can be used by other methods</a:t>
            </a:r>
          </a:p>
          <a:p>
            <a:pPr lvl="1"/>
            <a:r>
              <a:rPr lang="en-US" dirty="0" smtClean="0"/>
              <a:t>Higher-level methods read more like a series of comments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Exact Method: Simple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077200" cy="5029200"/>
          </a:xfrm>
        </p:spPr>
        <p:txBody>
          <a:bodyPr/>
          <a:lstStyle/>
          <a:p>
            <a:pPr>
              <a:buSzPts val="14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void 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cs typeface="Courier"/>
              </a:rPr>
              <a:t>printOwing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cs typeface="Courier"/>
              </a:rPr>
              <a:t>() { </a:t>
            </a:r>
          </a:p>
          <a:p>
            <a:pPr>
              <a:buSzPts val="12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printBanner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(); </a:t>
            </a:r>
          </a:p>
          <a:p>
            <a:pPr>
              <a:buSzPts val="1200"/>
              <a:buNone/>
            </a:pPr>
            <a:endParaRPr lang="en-US" sz="2400" dirty="0" smtClean="0">
              <a:solidFill>
                <a:srgbClr val="000000"/>
              </a:solidFill>
              <a:latin typeface="Courier"/>
              <a:ea typeface="ＭＳ Ｐゴシック"/>
              <a:cs typeface="Courier"/>
            </a:endParaRPr>
          </a:p>
          <a:p>
            <a:pPr>
              <a:buSzPts val="12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//print details </a:t>
            </a:r>
          </a:p>
          <a:p>
            <a:pPr>
              <a:buSzPts val="12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System.out.println("name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: " + _name); </a:t>
            </a:r>
          </a:p>
          <a:p>
            <a:pPr>
              <a:buSzPts val="10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	</a:t>
            </a:r>
            <a:r>
              <a:rPr lang="en-US" sz="2400" dirty="0" err="1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System.out.println("amount</a:t>
            </a: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: " + amount);</a:t>
            </a:r>
          </a:p>
          <a:p>
            <a:pPr>
              <a:buSzPts val="1400"/>
              <a:buNone/>
            </a:pPr>
            <a:r>
              <a:rPr lang="en-US" sz="2400" dirty="0" smtClean="0">
                <a:solidFill>
                  <a:srgbClr val="000000"/>
                </a:solidFill>
                <a:latin typeface="Courier"/>
                <a:ea typeface="ＭＳ Ｐゴシック"/>
                <a:cs typeface="Courier"/>
              </a:rPr>
              <a:t>} </a:t>
            </a:r>
          </a:p>
          <a:p>
            <a:endParaRPr lang="en-US" sz="2400" dirty="0">
              <a:latin typeface="Courier"/>
              <a:cs typeface="Courier"/>
            </a:endParaRPr>
          </a:p>
        </p:txBody>
      </p:sp>
      <p:sp>
        <p:nvSpPr>
          <p:cNvPr id="6" name="Left Arrow Callout 5"/>
          <p:cNvSpPr/>
          <p:nvPr/>
        </p:nvSpPr>
        <p:spPr bwMode="auto">
          <a:xfrm>
            <a:off x="4800600" y="2362200"/>
            <a:ext cx="32004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Clue - bird landing</a:t>
            </a:r>
            <a:endParaRPr lang="en-US" b="1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343400"/>
            <a:ext cx="2494384" cy="1927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6400800"/>
            <a:ext cx="73661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http://wildernessnaturalist.com/nature-photography/bird-on-a-wire/attachment/bird-on-a-wire-main/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  <a:noFill/>
          <a:ln/>
        </p:spPr>
        <p:txBody>
          <a:bodyPr/>
          <a:lstStyle/>
          <a:p>
            <a:r>
              <a:rPr lang="en-US" dirty="0"/>
              <a:t>Extract </a:t>
            </a:r>
            <a:r>
              <a:rPr lang="en-US" dirty="0" smtClean="0"/>
              <a:t>Method: Simple Example</a:t>
            </a:r>
            <a:endParaRPr lang="en-US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8001000" cy="5257800"/>
          </a:xfrm>
        </p:spPr>
        <p:txBody>
          <a:bodyPr/>
          <a:lstStyle/>
          <a:p>
            <a:pPr>
              <a:buNone/>
            </a:pP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void </a:t>
            </a:r>
            <a:r>
              <a:rPr lang="en-US" sz="2400" dirty="0" err="1">
                <a:solidFill>
                  <a:srgbClr val="000090"/>
                </a:solidFill>
                <a:latin typeface="Courier"/>
                <a:cs typeface="Courier"/>
              </a:rPr>
              <a:t>printOwing</a:t>
            </a: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() { </a:t>
            </a:r>
          </a:p>
          <a:p>
            <a:pPr lvl="1">
              <a:buNone/>
            </a:pPr>
            <a:r>
              <a:rPr lang="en-US" dirty="0" err="1">
                <a:solidFill>
                  <a:srgbClr val="000090"/>
                </a:solidFill>
                <a:latin typeface="Courier"/>
                <a:cs typeface="Courier"/>
              </a:rPr>
              <a:t>printBanner</a:t>
            </a:r>
            <a:r>
              <a:rPr lang="en-US" dirty="0">
                <a:solidFill>
                  <a:srgbClr val="000090"/>
                </a:solidFill>
                <a:latin typeface="Courier"/>
                <a:cs typeface="Courier"/>
              </a:rPr>
              <a:t>(); </a:t>
            </a:r>
          </a:p>
          <a:p>
            <a:pPr lvl="1">
              <a:buNone/>
            </a:pPr>
            <a:r>
              <a:rPr lang="en-US" dirty="0" err="1">
                <a:solidFill>
                  <a:srgbClr val="000090"/>
                </a:solidFill>
                <a:latin typeface="Courier"/>
                <a:cs typeface="Courier"/>
              </a:rPr>
              <a:t>printDetails</a:t>
            </a:r>
            <a:r>
              <a:rPr lang="en-US" dirty="0" err="1" smtClean="0">
                <a:solidFill>
                  <a:srgbClr val="000090"/>
                </a:solidFill>
                <a:latin typeface="Courier"/>
                <a:cs typeface="Courier"/>
              </a:rPr>
              <a:t>(amount</a:t>
            </a:r>
            <a:r>
              <a:rPr lang="en-US" dirty="0" smtClean="0">
                <a:solidFill>
                  <a:srgbClr val="000090"/>
                </a:solidFill>
                <a:latin typeface="Courier"/>
                <a:cs typeface="Courier"/>
              </a:rPr>
              <a:t>)</a:t>
            </a:r>
            <a:r>
              <a:rPr lang="en-US" dirty="0">
                <a:solidFill>
                  <a:srgbClr val="000090"/>
                </a:solidFill>
                <a:latin typeface="Courier"/>
                <a:cs typeface="Courier"/>
              </a:rPr>
              <a:t>;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90"/>
                </a:solidFill>
                <a:latin typeface="Courier"/>
                <a:cs typeface="Courier"/>
              </a:rPr>
              <a:t>}</a:t>
            </a:r>
          </a:p>
          <a:p>
            <a:pPr>
              <a:buNone/>
            </a:pPr>
            <a:endParaRPr lang="en-US" sz="2400" dirty="0" smtClean="0">
              <a:solidFill>
                <a:srgbClr val="000090"/>
              </a:solidFill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void </a:t>
            </a:r>
            <a:r>
              <a:rPr lang="en-US" sz="2400" dirty="0" err="1">
                <a:solidFill>
                  <a:srgbClr val="000090"/>
                </a:solidFill>
                <a:latin typeface="Courier"/>
                <a:cs typeface="Courier"/>
              </a:rPr>
              <a:t>printDetails</a:t>
            </a: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 (double</a:t>
            </a:r>
            <a:r>
              <a:rPr lang="en-US" sz="2400" dirty="0" smtClean="0">
                <a:solidFill>
                  <a:srgbClr val="000090"/>
                </a:solidFill>
                <a:latin typeface="Courier"/>
                <a:cs typeface="Courier"/>
              </a:rPr>
              <a:t> amount) </a:t>
            </a: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{ </a:t>
            </a:r>
          </a:p>
          <a:p>
            <a:pPr lvl="1">
              <a:buNone/>
            </a:pPr>
            <a:r>
              <a:rPr lang="en-US" dirty="0" err="1">
                <a:solidFill>
                  <a:srgbClr val="000090"/>
                </a:solidFill>
                <a:latin typeface="Courier"/>
                <a:cs typeface="Courier"/>
              </a:rPr>
              <a:t>System.out.println</a:t>
            </a:r>
            <a:r>
              <a:rPr lang="en-US" dirty="0">
                <a:solidFill>
                  <a:srgbClr val="000090"/>
                </a:solidFill>
                <a:latin typeface="Courier"/>
                <a:cs typeface="Courier"/>
              </a:rPr>
              <a:t> ("name: " + _name); </a:t>
            </a:r>
          </a:p>
          <a:p>
            <a:pPr lvl="1">
              <a:buNone/>
            </a:pPr>
            <a:r>
              <a:rPr lang="en-US" dirty="0" err="1">
                <a:solidFill>
                  <a:srgbClr val="000090"/>
                </a:solidFill>
                <a:latin typeface="Courier"/>
                <a:cs typeface="Courier"/>
              </a:rPr>
              <a:t>System.out.println</a:t>
            </a:r>
            <a:r>
              <a:rPr lang="en-US" dirty="0">
                <a:solidFill>
                  <a:srgbClr val="000090"/>
                </a:solidFill>
                <a:latin typeface="Courier"/>
                <a:cs typeface="Courier"/>
              </a:rPr>
              <a:t> ("amount " +</a:t>
            </a:r>
            <a:r>
              <a:rPr lang="en-US" dirty="0" smtClean="0">
                <a:solidFill>
                  <a:srgbClr val="000090"/>
                </a:solidFill>
                <a:latin typeface="Courier"/>
                <a:cs typeface="Courier"/>
              </a:rPr>
              <a:t> amount)</a:t>
            </a:r>
            <a:r>
              <a:rPr lang="en-US" dirty="0">
                <a:solidFill>
                  <a:srgbClr val="000090"/>
                </a:solidFill>
                <a:latin typeface="Courier"/>
                <a:cs typeface="Courier"/>
              </a:rPr>
              <a:t>; </a:t>
            </a:r>
          </a:p>
          <a:p>
            <a:pPr>
              <a:buNone/>
            </a:pPr>
            <a:r>
              <a:rPr lang="en-US" sz="2400" dirty="0">
                <a:solidFill>
                  <a:srgbClr val="000090"/>
                </a:solidFill>
                <a:latin typeface="Courier"/>
                <a:cs typeface="Courier"/>
              </a:rPr>
              <a:t>}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Create a new method and name it after “what it does” – it’s intention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Copy extracted code from source into target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Scan extracted method for references to any variables that are local to the source method</a:t>
            </a:r>
          </a:p>
          <a:p>
            <a:pPr lvl="1"/>
            <a:r>
              <a:rPr lang="en-US" dirty="0" smtClean="0"/>
              <a:t>Local variables /parameters to the target method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Check for temporary variables used within extracted code</a:t>
            </a:r>
          </a:p>
          <a:p>
            <a:pPr lvl="1"/>
            <a:r>
              <a:rPr lang="en-US" dirty="0" smtClean="0"/>
              <a:t>If present, declare them in the target method as temporary variables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55648" cy="1335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Mechanics </a:t>
            </a:r>
            <a:r>
              <a:rPr lang="en-US" sz="2400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Check for local-scope variables modified by extracted code</a:t>
            </a:r>
          </a:p>
          <a:p>
            <a:pPr lvl="1"/>
            <a:r>
              <a:rPr lang="en-US" dirty="0" smtClean="0"/>
              <a:t>1 modified variable: treat extracted code as query and assign result to variable concerned</a:t>
            </a:r>
          </a:p>
          <a:p>
            <a:pPr lvl="1"/>
            <a:r>
              <a:rPr lang="en-US" dirty="0" smtClean="0"/>
              <a:t>More than 1 variable: can’t extract method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From extracted code, pass local-scope variables into target as parameters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Replace extracted code in source method with a call to target method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Compile and test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755648" cy="1335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12336</TotalTime>
  <Words>2005</Words>
  <Application>Microsoft Macintosh PowerPoint</Application>
  <PresentationFormat>On-screen Show (4:3)</PresentationFormat>
  <Paragraphs>350</Paragraphs>
  <Slides>22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Software Maintenance and Evolution CSSE 575: Session 2, Part 2  Composing Methods</vt:lpstr>
      <vt:lpstr>Shu Ha Ri</vt:lpstr>
      <vt:lpstr>If you’re still at “Shu” on this stuff…</vt:lpstr>
      <vt:lpstr>Composing Methods</vt:lpstr>
      <vt:lpstr>Extract Method</vt:lpstr>
      <vt:lpstr>Exact Method: Simple Example</vt:lpstr>
      <vt:lpstr>Extract Method: Simple Example</vt:lpstr>
      <vt:lpstr>Mechanics</vt:lpstr>
      <vt:lpstr>Mechanics (continued)</vt:lpstr>
      <vt:lpstr>More Detailed Example</vt:lpstr>
      <vt:lpstr>More Detailed Example – Extract 2 Methods</vt:lpstr>
      <vt:lpstr>More Detailed Example – Extract Orders</vt:lpstr>
      <vt:lpstr>More Detailed Example – Extracted Methods</vt:lpstr>
      <vt:lpstr>Exercise – Reassign a Local Variable</vt:lpstr>
      <vt:lpstr>Example: Reassigning a Local Variable</vt:lpstr>
      <vt:lpstr>Exercise – Reassigned a Local Variables</vt:lpstr>
      <vt:lpstr>Inline Method</vt:lpstr>
      <vt:lpstr>Inline Temp</vt:lpstr>
      <vt:lpstr>Replace Temp with Query</vt:lpstr>
      <vt:lpstr>Introduce Explaining Variable</vt:lpstr>
      <vt:lpstr>Split Temporary Variables</vt:lpstr>
      <vt:lpstr>Remove Assignments to Parameters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Steve Chenoweth</cp:lastModifiedBy>
  <cp:revision>80</cp:revision>
  <cp:lastPrinted>2010-03-25T14:36:48Z</cp:lastPrinted>
  <dcterms:created xsi:type="dcterms:W3CDTF">2010-03-22T02:00:56Z</dcterms:created>
  <dcterms:modified xsi:type="dcterms:W3CDTF">2016-06-14T20:45:35Z</dcterms:modified>
</cp:coreProperties>
</file>