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</p:sldMasterIdLst>
  <p:notesMasterIdLst>
    <p:notesMasterId r:id="rId26"/>
  </p:notesMasterIdLst>
  <p:handoutMasterIdLst>
    <p:handoutMasterId r:id="rId27"/>
  </p:handoutMasterIdLst>
  <p:sldIdLst>
    <p:sldId id="259" r:id="rId2"/>
    <p:sldId id="469" r:id="rId3"/>
    <p:sldId id="458" r:id="rId4"/>
    <p:sldId id="459" r:id="rId5"/>
    <p:sldId id="460" r:id="rId6"/>
    <p:sldId id="464" r:id="rId7"/>
    <p:sldId id="467" r:id="rId8"/>
    <p:sldId id="465" r:id="rId9"/>
    <p:sldId id="466" r:id="rId10"/>
    <p:sldId id="468" r:id="rId11"/>
    <p:sldId id="461" r:id="rId12"/>
    <p:sldId id="462" r:id="rId13"/>
    <p:sldId id="463" r:id="rId14"/>
    <p:sldId id="470" r:id="rId15"/>
    <p:sldId id="471" r:id="rId16"/>
    <p:sldId id="473" r:id="rId17"/>
    <p:sldId id="472" r:id="rId18"/>
    <p:sldId id="474" r:id="rId19"/>
    <p:sldId id="475" r:id="rId20"/>
    <p:sldId id="476" r:id="rId21"/>
    <p:sldId id="478" r:id="rId22"/>
    <p:sldId id="479" r:id="rId23"/>
    <p:sldId id="480" r:id="rId24"/>
    <p:sldId id="457" r:id="rId25"/>
  </p:sldIdLst>
  <p:sldSz cx="9144000" cy="6858000" type="screen4x3"/>
  <p:notesSz cx="7315200" cy="9601200"/>
  <p:custDataLst>
    <p:tags r:id="rId2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33"/>
    <a:srgbClr val="336699"/>
    <a:srgbClr val="FFFF00"/>
    <a:srgbClr val="0033CC"/>
    <a:srgbClr val="800000"/>
    <a:srgbClr val="990000"/>
    <a:srgbClr val="000066"/>
    <a:srgbClr val="CC3300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53" autoAdjust="0"/>
    <p:restoredTop sz="81734" autoAdjust="0"/>
  </p:normalViewPr>
  <p:slideViewPr>
    <p:cSldViewPr>
      <p:cViewPr>
        <p:scale>
          <a:sx n="39" d="100"/>
          <a:sy n="39" d="100"/>
        </p:scale>
        <p:origin x="-1212" y="-2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864"/>
    </p:cViewPr>
  </p:sorterViewPr>
  <p:notesViewPr>
    <p:cSldViewPr>
      <p:cViewPr varScale="1">
        <p:scale>
          <a:sx n="59" d="100"/>
          <a:sy n="59" d="100"/>
        </p:scale>
        <p:origin x="-1542" y="-84"/>
      </p:cViewPr>
      <p:guideLst>
        <p:guide orient="horz" pos="3025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829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t" anchorCtr="0" compatLnSpc="1">
            <a:prstTxWarp prst="textNoShape">
              <a:avLst/>
            </a:prstTxWarp>
          </a:bodyPr>
          <a:lstStyle>
            <a:lvl1pPr defTabSz="954088">
              <a:defRPr sz="1300"/>
            </a:lvl1pPr>
          </a:lstStyle>
          <a:p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0838" y="0"/>
            <a:ext cx="3182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t" anchorCtr="0" compatLnSpc="1">
            <a:prstTxWarp prst="textNoShape">
              <a:avLst/>
            </a:prstTxWarp>
          </a:bodyPr>
          <a:lstStyle>
            <a:lvl1pPr algn="r" defTabSz="954088">
              <a:defRPr sz="1300"/>
            </a:lvl1pPr>
          </a:lstStyle>
          <a:p>
            <a:endParaRPr lang="en-US"/>
          </a:p>
        </p:txBody>
      </p:sp>
      <p:sp>
        <p:nvSpPr>
          <p:cNvPr id="176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829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b" anchorCtr="0" compatLnSpc="1">
            <a:prstTxWarp prst="textNoShape">
              <a:avLst/>
            </a:prstTxWarp>
          </a:bodyPr>
          <a:lstStyle>
            <a:lvl1pPr defTabSz="954088">
              <a:defRPr sz="1300"/>
            </a:lvl1pPr>
          </a:lstStyle>
          <a:p>
            <a:endParaRPr lang="en-US"/>
          </a:p>
        </p:txBody>
      </p:sp>
      <p:sp>
        <p:nvSpPr>
          <p:cNvPr id="176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0838" y="9109075"/>
            <a:ext cx="3182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b" anchorCtr="0" compatLnSpc="1">
            <a:prstTxWarp prst="textNoShape">
              <a:avLst/>
            </a:prstTxWarp>
          </a:bodyPr>
          <a:lstStyle>
            <a:lvl1pPr algn="r" defTabSz="954088">
              <a:defRPr sz="1300"/>
            </a:lvl1pPr>
          </a:lstStyle>
          <a:p>
            <a:fld id="{BE7C2961-80AF-1046-8E90-A8097193FC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0170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>
            <a:lvl1pPr defTabSz="973138">
              <a:defRPr sz="13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>
            <a:lvl1pPr algn="r" defTabSz="973138">
              <a:defRPr sz="1300"/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8600"/>
            <a:ext cx="31702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b" anchorCtr="0" compatLnSpc="1">
            <a:prstTxWarp prst="textNoShape">
              <a:avLst/>
            </a:prstTxWarp>
          </a:bodyPr>
          <a:lstStyle>
            <a:lvl1pPr defTabSz="973138">
              <a:defRPr sz="1300"/>
            </a:lvl1pPr>
          </a:lstStyle>
          <a:p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18600"/>
            <a:ext cx="3170237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b" anchorCtr="0" compatLnSpc="1">
            <a:prstTxWarp prst="textNoShape">
              <a:avLst/>
            </a:prstTxWarp>
          </a:bodyPr>
          <a:lstStyle>
            <a:lvl1pPr algn="r" defTabSz="973138">
              <a:defRPr sz="1300"/>
            </a:lvl1pPr>
          </a:lstStyle>
          <a:p>
            <a:fld id="{1D48FDC5-0FF0-AA44-98DE-252E54AB5EC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0928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1C3301-B4F8-9C4A-A4A6-B086B24BB786}" type="slidenum">
              <a:rPr lang="en-US"/>
              <a:pPr/>
              <a:t>1</a:t>
            </a:fld>
            <a:endParaRPr lang="en-US"/>
          </a:p>
        </p:txBody>
      </p:sp>
      <p:sp>
        <p:nvSpPr>
          <p:cNvPr id="382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2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Some of this material taken </a:t>
            </a:r>
            <a:r>
              <a:rPr lang="en-US" i="0" baseline="0" dirty="0" smtClean="0"/>
              <a:t>from </a:t>
            </a:r>
            <a:r>
              <a:rPr lang="en-US" i="1" baseline="0" dirty="0" smtClean="0"/>
              <a:t>Software Maintenance Management: Evaluation and Continuous Improvement</a:t>
            </a:r>
            <a:r>
              <a:rPr lang="en-US" i="0" baseline="0" dirty="0" smtClean="0"/>
              <a:t>, by Alain April and Alain </a:t>
            </a:r>
            <a:r>
              <a:rPr lang="en-US" i="0" baseline="0" dirty="0" err="1" smtClean="0"/>
              <a:t>Abran</a:t>
            </a:r>
            <a:r>
              <a:rPr lang="en-US" i="0" baseline="0" dirty="0" smtClean="0"/>
              <a:t>.</a:t>
            </a:r>
            <a:endParaRPr lang="en-US" dirty="0" smtClean="0"/>
          </a:p>
          <a:p>
            <a:pPr lvl="0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from http://www.thedigeratilife.com/blog/investing-for-retirement-how-to-retire/.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8885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From</a:t>
            </a:r>
            <a:r>
              <a:rPr lang="en-US" baseline="0" dirty="0" smtClean="0"/>
              <a:t> April and </a:t>
            </a:r>
            <a:r>
              <a:rPr lang="en-US" baseline="0" dirty="0" err="1" smtClean="0"/>
              <a:t>Abran</a:t>
            </a:r>
            <a:r>
              <a:rPr lang="en-US" baseline="0" dirty="0" smtClean="0"/>
              <a:t>, pp. </a:t>
            </a:r>
            <a:r>
              <a:rPr lang="en-US" baseline="0" smtClean="0"/>
              <a:t>34-5.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1215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CCB = Change control board.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6239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Floss refactoring =</a:t>
            </a:r>
            <a:r>
              <a:rPr lang="en-US" baseline="0" dirty="0" smtClean="0"/>
              <a:t> interweaved with normal development, done preemptively, like when you are about to add a feature, to maintain “healthy” software.  This contrasts with refactoring done as a separate activity, like removing duplications just because they are there.  This kind, in contrast, was called “root-canal refactoring” in an article by Emerson Murphy-Hill and Andrew P. Black.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9174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E06C23-2C0D-5B40-9C5F-A142580E2DDB}" type="slidenum">
              <a:rPr lang="en-US"/>
              <a:pPr/>
              <a:t>24</a:t>
            </a:fld>
            <a:endParaRPr lang="en-US"/>
          </a:p>
        </p:txBody>
      </p:sp>
      <p:sp>
        <p:nvSpPr>
          <p:cNvPr id="405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5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F9593-710C-4ACA-9DF2-656318B6B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0142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32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385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670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70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3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314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84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350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960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002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FCEEE-9DC8-B543-AC3A-75A414BF23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6934200" y="64770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fld id="{A74FCEEE-9DC8-B543-AC3A-75A414BF23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6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hyperlink" Target="http://www.kollynews.com/facts/193" TargetMode="Externa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-304800"/>
            <a:ext cx="7772400" cy="2819400"/>
          </a:xfrm>
          <a:effectLst>
            <a:outerShdw blurRad="63500" dist="35921" dir="2700000" algn="ctr" rotWithShape="0">
              <a:schemeClr val="bg2">
                <a:alpha val="74998"/>
              </a:schemeClr>
            </a:outerShdw>
          </a:effectLst>
        </p:spPr>
        <p:txBody>
          <a:bodyPr>
            <a:normAutofit/>
          </a:bodyPr>
          <a:lstStyle/>
          <a:p>
            <a:r>
              <a:rPr lang="en-US" sz="2800" b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Software Maintenance and Evolution</a:t>
            </a: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/>
            </a:r>
            <a:b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2400" b="1" i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CSSE 575: Session </a:t>
            </a:r>
            <a:r>
              <a:rPr lang="en-US" sz="2400" b="1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10, </a:t>
            </a:r>
            <a:r>
              <a:rPr lang="en-US" sz="2400" b="1" i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Part </a:t>
            </a:r>
            <a:r>
              <a:rPr lang="en-US" sz="2400" b="1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2</a:t>
            </a:r>
            <a:r>
              <a:rPr lang="en-US" sz="2000" b="1" i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/>
            </a:r>
            <a:br>
              <a:rPr lang="en-US" sz="2000" b="1" i="1" dirty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28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/>
            </a:r>
            <a:br>
              <a:rPr lang="en-US" sz="28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Maintenance Management</a:t>
            </a:r>
            <a:endParaRPr lang="en-US" sz="3600" i="1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0" y="3352800"/>
            <a:ext cx="3733800" cy="2057400"/>
          </a:xfrm>
        </p:spPr>
        <p:txBody>
          <a:bodyPr>
            <a:noAutofit/>
          </a:bodyPr>
          <a:lstStyle/>
          <a:p>
            <a:r>
              <a:rPr lang="en-US" sz="2000" dirty="0">
                <a:ea typeface="ＭＳ Ｐゴシック"/>
                <a:cs typeface="ＭＳ Ｐゴシック"/>
              </a:rPr>
              <a:t>Steve Chenoweth</a:t>
            </a:r>
          </a:p>
          <a:p>
            <a:r>
              <a:rPr lang="en-US" sz="2000" dirty="0">
                <a:ea typeface="ＭＳ Ｐゴシック"/>
                <a:cs typeface="ＭＳ Ｐゴシック"/>
              </a:rPr>
              <a:t>Office Phone: (812) 877-8974</a:t>
            </a:r>
          </a:p>
          <a:p>
            <a:r>
              <a:rPr lang="en-US" sz="2000" dirty="0">
                <a:ea typeface="ＭＳ Ｐゴシック"/>
                <a:cs typeface="ＭＳ Ｐゴシック"/>
              </a:rPr>
              <a:t>Cell: (937) 657-3885</a:t>
            </a:r>
            <a:br>
              <a:rPr lang="en-US" sz="2000" dirty="0">
                <a:ea typeface="ＭＳ Ｐゴシック"/>
                <a:cs typeface="ＭＳ Ｐゴシック"/>
              </a:rPr>
            </a:br>
            <a:r>
              <a:rPr lang="en-US" sz="2000" dirty="0">
                <a:ea typeface="ＭＳ Ｐゴシック"/>
                <a:cs typeface="ＭＳ Ｐゴシック"/>
              </a:rPr>
              <a:t>Email: chenowet@rose-hulman.edu</a:t>
            </a:r>
          </a:p>
        </p:txBody>
      </p:sp>
      <p:pic>
        <p:nvPicPr>
          <p:cNvPr id="8202" name="Picture 10" descr="rose4"/>
          <p:cNvPicPr>
            <a:picLocks noChangeAspect="1" noChangeArrowheads="1"/>
          </p:cNvPicPr>
          <p:nvPr/>
        </p:nvPicPr>
        <p:blipFill>
          <a:blip r:embed="rId4"/>
          <a:srcRect l="12895" t="22858"/>
          <a:stretch>
            <a:fillRect/>
          </a:stretch>
        </p:blipFill>
        <p:spPr bwMode="auto">
          <a:xfrm>
            <a:off x="6527800" y="6376988"/>
            <a:ext cx="2616200" cy="434975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0" y="5766137"/>
            <a:ext cx="5105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A serious issue in development vs. maintenance is getting the developers to put features into the system which will aid the maintainers later on – especially when these are separate organizations.  </a:t>
            </a:r>
            <a:r>
              <a:rPr lang="en-US" sz="1200" i="1" dirty="0" smtClean="0"/>
              <a:t>Above </a:t>
            </a:r>
            <a:r>
              <a:rPr lang="en-US" sz="1200" dirty="0" smtClean="0"/>
              <a:t>is one version of “Not my job” applied to highway line painting, as seen on the web.  </a:t>
            </a:r>
            <a:r>
              <a:rPr lang="en-US" sz="1200" dirty="0"/>
              <a:t>From </a:t>
            </a:r>
            <a:r>
              <a:rPr lang="en-US" sz="1200" dirty="0">
                <a:hlinkClick r:id="rId5"/>
              </a:rPr>
              <a:t>http://</a:t>
            </a:r>
            <a:r>
              <a:rPr lang="en-US" sz="1200" dirty="0" smtClean="0">
                <a:hlinkClick r:id="rId5"/>
              </a:rPr>
              <a:t>www.kollynews.com/facts/193</a:t>
            </a:r>
            <a:r>
              <a:rPr lang="en-US" sz="1200" dirty="0" smtClean="0"/>
              <a:t>. </a:t>
            </a:r>
            <a:endParaRPr lang="en-US" sz="12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49978"/>
            <a:ext cx="4648200" cy="3465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Outsourcing, </a:t>
            </a:r>
            <a:r>
              <a:rPr lang="en-US" dirty="0" err="1" smtClean="0"/>
              <a:t>cntd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Outsourcing contracts tend to have particular features, like:</a:t>
            </a:r>
          </a:p>
          <a:p>
            <a:pPr lvl="1"/>
            <a:r>
              <a:rPr lang="en-US" dirty="0" smtClean="0"/>
              <a:t>Warranties for work done, following correction of a problem.</a:t>
            </a:r>
          </a:p>
          <a:p>
            <a:pPr lvl="1"/>
            <a:r>
              <a:rPr lang="en-US" dirty="0" smtClean="0"/>
              <a:t>Additional services free of charge if not fixed.</a:t>
            </a:r>
          </a:p>
          <a:p>
            <a:pPr lvl="1"/>
            <a:r>
              <a:rPr lang="en-US" dirty="0" smtClean="0"/>
              <a:t>Outsourcer asks the client to determine the priority of maintenance work items.</a:t>
            </a:r>
          </a:p>
          <a:p>
            <a:pPr lvl="1"/>
            <a:r>
              <a:rPr lang="en-US" dirty="0" smtClean="0"/>
              <a:t>Outsourcer keeps a list ad history of problems submitted, using help desk software.</a:t>
            </a:r>
          </a:p>
          <a:p>
            <a:pPr lvl="1"/>
            <a:r>
              <a:rPr lang="en-US" dirty="0" smtClean="0"/>
              <a:t>The service agreement is the main focus.</a:t>
            </a:r>
          </a:p>
          <a:p>
            <a:pPr lvl="1"/>
            <a:r>
              <a:rPr lang="en-US" dirty="0" smtClean="0"/>
              <a:t>Long duration of this.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71735"/>
            <a:ext cx="13805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Control </a:t>
            </a:r>
            <a:r>
              <a:rPr lang="en-US" dirty="0"/>
              <a:t>- </a:t>
            </a:r>
          </a:p>
        </p:txBody>
      </p:sp>
    </p:spTree>
    <p:extLst>
      <p:ext uri="{BB962C8B-B14F-4D97-AF65-F5344CB8AC3E}">
        <p14:creationId xmlns:p14="http://schemas.microsoft.com/office/powerpoint/2010/main" val="7509874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Pigoski’s</a:t>
            </a:r>
            <a:r>
              <a:rPr lang="en-US" dirty="0" smtClean="0"/>
              <a:t> “list”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smtClean="0"/>
              <a:t>Major problems in software maintenance – worst first:</a:t>
            </a:r>
          </a:p>
          <a:p>
            <a:r>
              <a:rPr lang="en-US" dirty="0" smtClean="0"/>
              <a:t>Changing priorities</a:t>
            </a:r>
          </a:p>
          <a:p>
            <a:r>
              <a:rPr lang="en-US" dirty="0" smtClean="0"/>
              <a:t>Inadequate testing methods</a:t>
            </a:r>
          </a:p>
          <a:p>
            <a:r>
              <a:rPr lang="en-US" dirty="0" smtClean="0"/>
              <a:t>Performance measurement difficulties</a:t>
            </a:r>
          </a:p>
          <a:p>
            <a:r>
              <a:rPr lang="en-US" dirty="0" smtClean="0"/>
              <a:t>System documentation incomplete or nonexistent</a:t>
            </a:r>
          </a:p>
          <a:p>
            <a:r>
              <a:rPr lang="en-US" dirty="0" smtClean="0"/>
              <a:t>Adapting to the rapidly changing business environment</a:t>
            </a:r>
          </a:p>
          <a:p>
            <a:r>
              <a:rPr lang="en-US" dirty="0" smtClean="0"/>
              <a:t>Large backlog</a:t>
            </a:r>
          </a:p>
          <a:p>
            <a:r>
              <a:rPr lang="en-US" dirty="0" smtClean="0"/>
              <a:t>Contribution measurement difficulties</a:t>
            </a:r>
          </a:p>
          <a:p>
            <a:r>
              <a:rPr lang="en-US" dirty="0" smtClean="0"/>
              <a:t>Low morale due to lack of recognition and respect</a:t>
            </a:r>
          </a:p>
          <a:p>
            <a:r>
              <a:rPr lang="en-US" dirty="0" smtClean="0"/>
              <a:t>Lack of maintenance personnel, particularly experienced maintainers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Lack of maintenance methodology, standards, procedures and tools</a:t>
            </a:r>
          </a:p>
          <a:p>
            <a:r>
              <a:rPr lang="en-US" dirty="0" smtClean="0"/>
              <a:t>Program code is complex and unstructured</a:t>
            </a:r>
          </a:p>
          <a:p>
            <a:r>
              <a:rPr lang="en-US" dirty="0" smtClean="0"/>
              <a:t>Integration of overlapping and incompatible systems or subsystems</a:t>
            </a:r>
          </a:p>
          <a:p>
            <a:r>
              <a:rPr lang="en-US" dirty="0" smtClean="0"/>
              <a:t>Maintainers lack proper training</a:t>
            </a:r>
          </a:p>
          <a:p>
            <a:r>
              <a:rPr lang="en-US" dirty="0" smtClean="0"/>
              <a:t>Strategic plans</a:t>
            </a:r>
          </a:p>
          <a:p>
            <a:r>
              <a:rPr lang="en-US" dirty="0" smtClean="0"/>
              <a:t>Understanding and responding to business needs</a:t>
            </a:r>
          </a:p>
          <a:p>
            <a:r>
              <a:rPr lang="en-US" dirty="0" smtClean="0"/>
              <a:t>Lack of managerial understanding and support</a:t>
            </a:r>
          </a:p>
          <a:p>
            <a:r>
              <a:rPr lang="en-US" dirty="0" smtClean="0"/>
              <a:t>Antiquated systems and technology</a:t>
            </a:r>
          </a:p>
          <a:p>
            <a:r>
              <a:rPr lang="en-US" dirty="0" smtClean="0"/>
              <a:t>Lack of support for reengineering</a:t>
            </a:r>
          </a:p>
          <a:p>
            <a:r>
              <a:rPr lang="en-US" dirty="0" smtClean="0"/>
              <a:t>High turnover causing loss of expertise</a:t>
            </a:r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71735"/>
            <a:ext cx="14478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Leading </a:t>
            </a:r>
            <a:r>
              <a:rPr lang="en-US" dirty="0"/>
              <a:t>- </a:t>
            </a:r>
          </a:p>
        </p:txBody>
      </p:sp>
    </p:spTree>
    <p:extLst>
      <p:ext uri="{BB962C8B-B14F-4D97-AF65-F5344CB8AC3E}">
        <p14:creationId xmlns:p14="http://schemas.microsoft.com/office/powerpoint/2010/main" val="1948447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Example of tackling one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Lack of experienced people:</a:t>
            </a:r>
          </a:p>
          <a:p>
            <a:r>
              <a:rPr lang="en-US" dirty="0" smtClean="0"/>
              <a:t>Put them at a help desk first</a:t>
            </a:r>
          </a:p>
          <a:p>
            <a:r>
              <a:rPr lang="en-US" dirty="0" smtClean="0"/>
              <a:t>Then do maintenance for a while</a:t>
            </a:r>
          </a:p>
          <a:p>
            <a:r>
              <a:rPr lang="en-US" dirty="0" smtClean="0"/>
              <a:t>Then let them go to development</a:t>
            </a:r>
          </a:p>
          <a:p>
            <a:r>
              <a:rPr lang="en-US" dirty="0" smtClean="0"/>
              <a:t>Provide training</a:t>
            </a:r>
          </a:p>
          <a:p>
            <a:r>
              <a:rPr lang="en-US" dirty="0" smtClean="0"/>
              <a:t>Reduce turnover</a:t>
            </a:r>
          </a:p>
          <a:p>
            <a:pPr lvl="1"/>
            <a:r>
              <a:rPr lang="en-US" dirty="0" smtClean="0"/>
              <a:t>Improve morale, etc.</a:t>
            </a:r>
          </a:p>
          <a:p>
            <a:r>
              <a:rPr lang="en-US" dirty="0" smtClean="0"/>
              <a:t>Novel staffing solutions</a:t>
            </a:r>
          </a:p>
          <a:p>
            <a:pPr lvl="1"/>
            <a:r>
              <a:rPr lang="en-US" dirty="0" smtClean="0"/>
              <a:t>Like people from the user community as testers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71735"/>
            <a:ext cx="14478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Leading </a:t>
            </a:r>
            <a:r>
              <a:rPr lang="en-US" dirty="0"/>
              <a:t>- </a:t>
            </a:r>
          </a:p>
        </p:txBody>
      </p:sp>
    </p:spTree>
    <p:extLst>
      <p:ext uri="{BB962C8B-B14F-4D97-AF65-F5344CB8AC3E}">
        <p14:creationId xmlns:p14="http://schemas.microsoft.com/office/powerpoint/2010/main" val="1775855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Ok, just one more problem…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The large maintenance backlog:</a:t>
            </a:r>
          </a:p>
          <a:p>
            <a:r>
              <a:rPr lang="en-US" dirty="0" smtClean="0"/>
              <a:t>Outsource parts of the work</a:t>
            </a:r>
          </a:p>
          <a:p>
            <a:pPr lvl="1"/>
            <a:r>
              <a:rPr lang="en-US" dirty="0" smtClean="0"/>
              <a:t>Like testing</a:t>
            </a:r>
          </a:p>
          <a:p>
            <a:r>
              <a:rPr lang="en-US" dirty="0" smtClean="0"/>
              <a:t>Hire temporary people for peaks</a:t>
            </a:r>
          </a:p>
          <a:p>
            <a:r>
              <a:rPr lang="en-US" dirty="0" smtClean="0"/>
              <a:t>Rely on CCB to prioritize</a:t>
            </a:r>
          </a:p>
          <a:p>
            <a:r>
              <a:rPr lang="en-US" dirty="0" smtClean="0"/>
              <a:t>Change the word “backlog” to “customer orders”</a:t>
            </a:r>
          </a:p>
          <a:p>
            <a:pPr lvl="1"/>
            <a:r>
              <a:rPr lang="en-US" dirty="0" smtClean="0"/>
              <a:t>Are they paying for this work?</a:t>
            </a:r>
          </a:p>
          <a:p>
            <a:r>
              <a:rPr lang="en-US" dirty="0" smtClean="0"/>
              <a:t>Analyze the processes being used</a:t>
            </a:r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71735"/>
            <a:ext cx="14478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Leading </a:t>
            </a:r>
            <a:r>
              <a:rPr lang="en-US" dirty="0"/>
              <a:t>- </a:t>
            </a:r>
          </a:p>
        </p:txBody>
      </p:sp>
    </p:spTree>
    <p:extLst>
      <p:ext uri="{BB962C8B-B14F-4D97-AF65-F5344CB8AC3E}">
        <p14:creationId xmlns:p14="http://schemas.microsoft.com/office/powerpoint/2010/main" val="26193810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 an opportunity…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How much should a manager encourage developers to spend time refactoring?  </a:t>
            </a:r>
          </a:p>
          <a:p>
            <a:pPr marL="400050" lvl="1" indent="0">
              <a:buNone/>
            </a:pPr>
            <a:r>
              <a:rPr lang="en-US" dirty="0" smtClean="0"/>
              <a:t>A research article on refactoring results:</a:t>
            </a:r>
          </a:p>
          <a:p>
            <a:r>
              <a:rPr lang="en-US" dirty="0"/>
              <a:t>An Empirical Investigation into the Role of </a:t>
            </a:r>
            <a:r>
              <a:rPr lang="en-US" dirty="0" smtClean="0"/>
              <a:t>API-Level </a:t>
            </a:r>
            <a:r>
              <a:rPr lang="en-US" dirty="0" err="1" smtClean="0"/>
              <a:t>Refactorings</a:t>
            </a:r>
            <a:r>
              <a:rPr lang="en-US" dirty="0" smtClean="0"/>
              <a:t> </a:t>
            </a:r>
            <a:r>
              <a:rPr lang="en-US" dirty="0"/>
              <a:t>during Software </a:t>
            </a:r>
            <a:r>
              <a:rPr lang="en-US" dirty="0" smtClean="0"/>
              <a:t>Evolution, by Kim &amp; </a:t>
            </a:r>
            <a:r>
              <a:rPr lang="en-US" dirty="0" err="1" smtClean="0"/>
              <a:t>Cai</a:t>
            </a:r>
            <a:r>
              <a:rPr lang="en-US" dirty="0"/>
              <a:t>, </a:t>
            </a:r>
            <a:r>
              <a:rPr lang="en-US" dirty="0" smtClean="0"/>
              <a:t>ICSE’11:</a:t>
            </a:r>
          </a:p>
          <a:p>
            <a:r>
              <a:rPr lang="en-US" dirty="0" smtClean="0"/>
              <a:t>Studied 3 large open source projects.  Found:</a:t>
            </a:r>
          </a:p>
          <a:p>
            <a:pPr lvl="1"/>
            <a:r>
              <a:rPr lang="en-US" dirty="0" smtClean="0"/>
              <a:t>An </a:t>
            </a:r>
            <a:r>
              <a:rPr lang="en-US" dirty="0"/>
              <a:t>increase in the number of bug fixes after API-level </a:t>
            </a:r>
            <a:r>
              <a:rPr lang="en-US" dirty="0" err="1"/>
              <a:t>refactorings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time taken to fix bugs is shorter </a:t>
            </a:r>
            <a:r>
              <a:rPr lang="en-US" dirty="0" smtClean="0"/>
              <a:t>after API-level </a:t>
            </a:r>
            <a:r>
              <a:rPr lang="en-US" dirty="0" err="1"/>
              <a:t>refactorings</a:t>
            </a:r>
            <a:r>
              <a:rPr lang="en-US" dirty="0"/>
              <a:t> than before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large </a:t>
            </a:r>
            <a:r>
              <a:rPr lang="en-US" dirty="0" smtClean="0"/>
              <a:t>number of </a:t>
            </a:r>
            <a:r>
              <a:rPr lang="en-US" dirty="0"/>
              <a:t>refactoring revisions include bug fixes at the same </a:t>
            </a:r>
            <a:r>
              <a:rPr lang="en-US" dirty="0" smtClean="0"/>
              <a:t>time or </a:t>
            </a:r>
            <a:r>
              <a:rPr lang="en-US" dirty="0"/>
              <a:t>are related to later bug fix revisions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API-level </a:t>
            </a:r>
            <a:r>
              <a:rPr lang="en-US" dirty="0" err="1" smtClean="0"/>
              <a:t>refactorings</a:t>
            </a:r>
            <a:r>
              <a:rPr lang="en-US" dirty="0" smtClean="0"/>
              <a:t> </a:t>
            </a:r>
            <a:r>
              <a:rPr lang="en-US" dirty="0"/>
              <a:t>occur more frequently before than after </a:t>
            </a:r>
            <a:r>
              <a:rPr lang="en-US" dirty="0" smtClean="0"/>
              <a:t>major software </a:t>
            </a:r>
            <a:r>
              <a:rPr lang="en-US" dirty="0"/>
              <a:t>releases.</a:t>
            </a:r>
          </a:p>
          <a:p>
            <a:r>
              <a:rPr lang="en-US" dirty="0" smtClean="0"/>
              <a:t>They did see mistakes from frequent “floss refactoring.”</a:t>
            </a:r>
          </a:p>
          <a:p>
            <a:pPr lvl="1"/>
            <a:r>
              <a:rPr lang="en-US" dirty="0" smtClean="0"/>
              <a:t>Suggested tools supporting refactoring could help eliminate those.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71735"/>
            <a:ext cx="14478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Leading </a:t>
            </a:r>
            <a:r>
              <a:rPr lang="en-US" dirty="0"/>
              <a:t>- </a:t>
            </a:r>
          </a:p>
        </p:txBody>
      </p:sp>
    </p:spTree>
    <p:extLst>
      <p:ext uri="{BB962C8B-B14F-4D97-AF65-F5344CB8AC3E}">
        <p14:creationId xmlns:p14="http://schemas.microsoft.com/office/powerpoint/2010/main" val="40216838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The article you read…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4525963"/>
          </a:xfrm>
        </p:spPr>
        <p:txBody>
          <a:bodyPr>
            <a:noAutofit/>
          </a:bodyPr>
          <a:lstStyle/>
          <a:p>
            <a:r>
              <a:rPr lang="en-US" sz="2400" dirty="0"/>
              <a:t>Dynamics of Software </a:t>
            </a:r>
            <a:r>
              <a:rPr lang="en-US" sz="2400" dirty="0" smtClean="0"/>
              <a:t>Maintenance, by Bhatt &amp; </a:t>
            </a:r>
            <a:r>
              <a:rPr lang="en-US" sz="2400" dirty="0" err="1" smtClean="0"/>
              <a:t>Misra</a:t>
            </a:r>
            <a:r>
              <a:rPr lang="en-US" sz="2400" dirty="0" smtClean="0"/>
              <a:t>, 2004.</a:t>
            </a:r>
          </a:p>
          <a:p>
            <a:r>
              <a:rPr lang="en-US" sz="2400" dirty="0" smtClean="0"/>
              <a:t>Describes strategies for outsourcing.  How to know good candidates for this?</a:t>
            </a:r>
          </a:p>
          <a:p>
            <a:r>
              <a:rPr lang="en-US" sz="2400" dirty="0" smtClean="0"/>
              <a:t>Outsourcers face a lot of the same problems as integral maintenance organizations: </a:t>
            </a:r>
          </a:p>
          <a:p>
            <a:r>
              <a:rPr lang="en-US" sz="2400" dirty="0" smtClean="0"/>
              <a:t>How to judge system </a:t>
            </a:r>
            <a:r>
              <a:rPr lang="en-US" sz="2400" dirty="0"/>
              <a:t>size, </a:t>
            </a:r>
            <a:r>
              <a:rPr lang="en-US" sz="2400" dirty="0" smtClean="0"/>
              <a:t>complexity</a:t>
            </a:r>
            <a:r>
              <a:rPr lang="en-US" sz="2400" dirty="0"/>
              <a:t>, reliability, maintainability etc. </a:t>
            </a:r>
            <a:endParaRPr lang="en-US" sz="2400" dirty="0" smtClean="0"/>
          </a:p>
          <a:p>
            <a:pPr lvl="1"/>
            <a:r>
              <a:rPr lang="en-US" sz="2000" dirty="0" smtClean="0"/>
              <a:t>Good documentation </a:t>
            </a:r>
            <a:r>
              <a:rPr lang="en-US" sz="2000" dirty="0"/>
              <a:t>is often missing. </a:t>
            </a:r>
            <a:endParaRPr lang="en-US" sz="2000" dirty="0" smtClean="0"/>
          </a:p>
          <a:p>
            <a:pPr lvl="1"/>
            <a:r>
              <a:rPr lang="en-US" sz="2000" dirty="0" smtClean="0"/>
              <a:t>This </a:t>
            </a:r>
            <a:r>
              <a:rPr lang="en-US" sz="2000" dirty="0"/>
              <a:t>makes the task of estimating maintenance efforts for any such system difficult for the organization owning the systems as well as for a software services vendor bidding to outsource maintenance of the system. </a:t>
            </a:r>
            <a:endParaRPr lang="en-US" sz="2000" dirty="0" smtClean="0"/>
          </a:p>
          <a:p>
            <a:pPr lvl="1"/>
            <a:r>
              <a:rPr lang="en-US" sz="2000" dirty="0" smtClean="0"/>
              <a:t>This </a:t>
            </a:r>
            <a:r>
              <a:rPr lang="en-US" sz="2000" dirty="0"/>
              <a:t>is further compounded by human and management factors related to maintenance activities such as management focus, client attitude, engineers’ attitude, the need for multi-location support teams etc. 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8432295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Article, </a:t>
            </a:r>
            <a:r>
              <a:rPr lang="en-US" dirty="0" err="1" smtClean="0"/>
              <a:t>cntd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These factors make the problem of objectively estimating software maintenance effort almost intractable.</a:t>
            </a:r>
          </a:p>
          <a:p>
            <a:r>
              <a:rPr lang="en-US" sz="2400" dirty="0"/>
              <a:t>Software maintenance is of equal if not more fundamental importance to the software industry</a:t>
            </a:r>
          </a:p>
          <a:p>
            <a:pPr lvl="1"/>
            <a:r>
              <a:rPr lang="en-US" sz="2000" dirty="0"/>
              <a:t>It has not received the attention it deserves, especially in the context of estimation models.</a:t>
            </a:r>
          </a:p>
          <a:p>
            <a:r>
              <a:rPr lang="en-US" sz="2400" dirty="0"/>
              <a:t>They developed a holistic approach towards a study of the factors affecting the effort involved in maintenance of existing software systems. </a:t>
            </a:r>
          </a:p>
          <a:p>
            <a:r>
              <a:rPr lang="en-US" sz="2400" dirty="0"/>
              <a:t>Described how one could build a systems dynamics model to predict the effort involved to maintain a software system, based on qualitative and qualitative inputs.</a:t>
            </a:r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1538057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Article, </a:t>
            </a:r>
            <a:r>
              <a:rPr lang="en-US" dirty="0" err="1" smtClean="0"/>
              <a:t>cntd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With outsourcing of maintenance, this work is now competitive:</a:t>
            </a:r>
          </a:p>
          <a:p>
            <a:r>
              <a:rPr lang="en-US" dirty="0" smtClean="0"/>
              <a:t>Shifting from time-and-materials to fixed price</a:t>
            </a:r>
          </a:p>
          <a:p>
            <a:r>
              <a:rPr lang="en-US" dirty="0" smtClean="0"/>
              <a:t>But, estimation models aren’t good, due to</a:t>
            </a:r>
          </a:p>
          <a:p>
            <a:pPr lvl="1"/>
            <a:r>
              <a:rPr lang="en-US" dirty="0" smtClean="0"/>
              <a:t>Incorrect implementation</a:t>
            </a:r>
          </a:p>
          <a:p>
            <a:pPr lvl="1"/>
            <a:r>
              <a:rPr lang="en-US" dirty="0" smtClean="0"/>
              <a:t>Improper usage</a:t>
            </a:r>
          </a:p>
          <a:p>
            <a:r>
              <a:rPr lang="en-US" dirty="0" smtClean="0"/>
              <a:t>Data collection is tedious, and subject to human interpretation.</a:t>
            </a:r>
          </a:p>
          <a:p>
            <a:r>
              <a:rPr lang="en-US" dirty="0" smtClean="0"/>
              <a:t>So, predicting maintenance effort is still risky.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9015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Article, </a:t>
            </a:r>
            <a:r>
              <a:rPr lang="en-US" dirty="0" err="1" smtClean="0"/>
              <a:t>cntd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article is mostly about doing up-front planning.</a:t>
            </a:r>
          </a:p>
          <a:p>
            <a:r>
              <a:rPr lang="en-US" dirty="0" smtClean="0"/>
              <a:t>The effort needed also varies over time: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6867" y="3454400"/>
            <a:ext cx="5442133" cy="302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994126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Article, </a:t>
            </a:r>
            <a:r>
              <a:rPr lang="en-US" dirty="0" err="1" smtClean="0"/>
              <a:t>cntd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Their model of influences on cost / effort:</a:t>
            </a:r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0" y="2241650"/>
            <a:ext cx="6610350" cy="446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56126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management?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Classic </a:t>
            </a:r>
            <a:r>
              <a:rPr lang="en-US" dirty="0" err="1" smtClean="0"/>
              <a:t>def</a:t>
            </a:r>
            <a:r>
              <a:rPr lang="en-US" dirty="0" smtClean="0"/>
              <a:t> of the </a:t>
            </a:r>
            <a:r>
              <a:rPr lang="en-US" i="1" dirty="0" smtClean="0"/>
              <a:t>functions </a:t>
            </a:r>
            <a:r>
              <a:rPr lang="en-US" dirty="0" smtClean="0"/>
              <a:t>of managing a group – </a:t>
            </a:r>
          </a:p>
          <a:p>
            <a:pPr lvl="2"/>
            <a:r>
              <a:rPr lang="en-US" b="1" dirty="0" smtClean="0"/>
              <a:t>Planning</a:t>
            </a:r>
            <a:r>
              <a:rPr lang="en-US" dirty="0" smtClean="0"/>
              <a:t> (including organizing / staffing)</a:t>
            </a:r>
          </a:p>
          <a:p>
            <a:pPr lvl="2"/>
            <a:r>
              <a:rPr lang="en-US" b="1" dirty="0" smtClean="0"/>
              <a:t>Leading</a:t>
            </a:r>
            <a:r>
              <a:rPr lang="en-US" dirty="0" smtClean="0"/>
              <a:t> (“execution” - directing, delegating, coaching, motivating)</a:t>
            </a:r>
          </a:p>
          <a:p>
            <a:pPr lvl="2"/>
            <a:r>
              <a:rPr lang="en-US" b="1" dirty="0" smtClean="0"/>
              <a:t>Controlling</a:t>
            </a:r>
            <a:r>
              <a:rPr lang="en-US" dirty="0" smtClean="0"/>
              <a:t> (monitoring, getting and assessing results, cycles back to planning)</a:t>
            </a:r>
          </a:p>
          <a:p>
            <a:pPr lvl="2"/>
            <a:endParaRPr lang="en-US" dirty="0"/>
          </a:p>
          <a:p>
            <a:r>
              <a:rPr lang="en-US" dirty="0" smtClean="0"/>
              <a:t>This is </a:t>
            </a:r>
            <a:r>
              <a:rPr lang="en-US" dirty="0" err="1" smtClean="0"/>
              <a:t>kinda</a:t>
            </a:r>
            <a:r>
              <a:rPr lang="en-US" dirty="0" smtClean="0"/>
              <a:t> crude – for example, we have to consider Before, During, and After in planning.</a:t>
            </a:r>
          </a:p>
          <a:p>
            <a:r>
              <a:rPr lang="en-US" dirty="0" smtClean="0"/>
              <a:t>Let’s look at these steps for maintenance…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6300" y="2133600"/>
            <a:ext cx="10214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Before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6300" y="2667000"/>
            <a:ext cx="10567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During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6300" y="3204865"/>
            <a:ext cx="8338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After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4000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Article, </a:t>
            </a:r>
            <a:r>
              <a:rPr lang="en-US" dirty="0" err="1" smtClean="0"/>
              <a:t>cntd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Software Baseline Characteristics – </a:t>
            </a:r>
          </a:p>
          <a:p>
            <a:pPr lvl="1"/>
            <a:r>
              <a:rPr lang="en-US" dirty="0" smtClean="0"/>
              <a:t>Size (like lines of code, forms, database tables)</a:t>
            </a:r>
          </a:p>
          <a:p>
            <a:pPr lvl="1"/>
            <a:r>
              <a:rPr lang="en-US" dirty="0" smtClean="0"/>
              <a:t>Program complexity</a:t>
            </a:r>
          </a:p>
          <a:p>
            <a:pPr lvl="1"/>
            <a:r>
              <a:rPr lang="en-US" dirty="0" smtClean="0"/>
              <a:t>Estimates of  maintainability (mean time to change, maturity, or “spoilage”)</a:t>
            </a:r>
          </a:p>
          <a:p>
            <a:pPr lvl="1"/>
            <a:r>
              <a:rPr lang="en-US" dirty="0" smtClean="0"/>
              <a:t>Maintenance history</a:t>
            </a:r>
          </a:p>
          <a:p>
            <a:pPr lvl="1"/>
            <a:r>
              <a:rPr lang="en-US" dirty="0" smtClean="0"/>
              <a:t>Documentation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4419600"/>
            <a:ext cx="3124200" cy="210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5729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Article, </a:t>
            </a:r>
            <a:r>
              <a:rPr lang="en-US" dirty="0" err="1" smtClean="0"/>
              <a:t>cntd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Maintenance Team </a:t>
            </a:r>
            <a:r>
              <a:rPr lang="en-US" dirty="0" smtClean="0"/>
              <a:t>Capability –</a:t>
            </a:r>
          </a:p>
          <a:p>
            <a:pPr lvl="1"/>
            <a:r>
              <a:rPr lang="en-US" dirty="0" smtClean="0"/>
              <a:t>Technical expertise</a:t>
            </a:r>
          </a:p>
          <a:p>
            <a:pPr lvl="1"/>
            <a:r>
              <a:rPr lang="en-US" dirty="0" smtClean="0"/>
              <a:t>Domain expertise</a:t>
            </a:r>
          </a:p>
          <a:p>
            <a:pPr lvl="1"/>
            <a:r>
              <a:rPr lang="en-US" dirty="0" smtClean="0"/>
              <a:t>Application knowledge</a:t>
            </a:r>
          </a:p>
          <a:p>
            <a:pPr lvl="1"/>
            <a:r>
              <a:rPr lang="en-US" dirty="0" smtClean="0"/>
              <a:t>Programmer attitude</a:t>
            </a:r>
          </a:p>
          <a:p>
            <a:pPr lvl="1"/>
            <a:r>
              <a:rPr lang="en-US" dirty="0" smtClean="0"/>
              <a:t>Team capability</a:t>
            </a:r>
          </a:p>
          <a:p>
            <a:pPr lvl="1"/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4419600"/>
            <a:ext cx="3124200" cy="210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011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Article, </a:t>
            </a:r>
            <a:r>
              <a:rPr lang="en-US" dirty="0" err="1" smtClean="0"/>
              <a:t>cntd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Customer </a:t>
            </a:r>
            <a:r>
              <a:rPr lang="en-US" dirty="0" smtClean="0"/>
              <a:t>Attitude –</a:t>
            </a:r>
          </a:p>
          <a:p>
            <a:pPr lvl="1"/>
            <a:r>
              <a:rPr lang="en-US" dirty="0" smtClean="0"/>
              <a:t>Business / IT alignment (in IT maintenance)</a:t>
            </a:r>
          </a:p>
          <a:p>
            <a:pPr lvl="1"/>
            <a:r>
              <a:rPr lang="en-US" dirty="0" smtClean="0"/>
              <a:t>Team stability </a:t>
            </a:r>
          </a:p>
          <a:p>
            <a:pPr lvl="1"/>
            <a:r>
              <a:rPr lang="en-US" dirty="0" smtClean="0"/>
              <a:t>Involvement</a:t>
            </a:r>
            <a:endParaRPr lang="en-US" dirty="0"/>
          </a:p>
          <a:p>
            <a:pPr lvl="1"/>
            <a:r>
              <a:rPr lang="en-US" dirty="0"/>
              <a:t>Scope creep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4419600"/>
            <a:ext cx="3124200" cy="210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0872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Article, </a:t>
            </a:r>
            <a:r>
              <a:rPr lang="en-US" dirty="0" err="1" smtClean="0"/>
              <a:t>cntd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Management </a:t>
            </a:r>
            <a:r>
              <a:rPr lang="en-US" dirty="0" smtClean="0"/>
              <a:t>Attitude –</a:t>
            </a:r>
          </a:p>
          <a:p>
            <a:pPr lvl="1"/>
            <a:r>
              <a:rPr lang="en-US" dirty="0" smtClean="0"/>
              <a:t>Assignment priority</a:t>
            </a:r>
          </a:p>
          <a:p>
            <a:pPr lvl="1"/>
            <a:r>
              <a:rPr lang="en-US" dirty="0" smtClean="0"/>
              <a:t>Investment motivation</a:t>
            </a:r>
          </a:p>
          <a:p>
            <a:pPr lvl="1"/>
            <a:r>
              <a:rPr lang="en-US" dirty="0" smtClean="0"/>
              <a:t>Target definition</a:t>
            </a:r>
          </a:p>
          <a:p>
            <a:pPr lvl="1"/>
            <a:r>
              <a:rPr lang="en-US" dirty="0" smtClean="0"/>
              <a:t>Developer involvement</a:t>
            </a:r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4419600"/>
            <a:ext cx="3124200" cy="210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578752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Assignment and Milestone Reminders</a:t>
            </a:r>
            <a:endParaRPr lang="en-US" sz="3600" dirty="0"/>
          </a:p>
        </p:txBody>
      </p:sp>
      <p:sp>
        <p:nvSpPr>
          <p:cNvPr id="37171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295400"/>
            <a:ext cx="8001000" cy="5334000"/>
          </a:xfrm>
        </p:spPr>
        <p:txBody>
          <a:bodyPr>
            <a:normAutofit/>
          </a:bodyPr>
          <a:lstStyle/>
          <a:p>
            <a:r>
              <a:rPr lang="en-US" dirty="0" smtClean="0"/>
              <a:t>Related topics to Journal about – </a:t>
            </a:r>
          </a:p>
          <a:p>
            <a:pPr lvl="1"/>
            <a:r>
              <a:rPr lang="en-US" sz="2400" dirty="0" smtClean="0"/>
              <a:t>Hey wait – you already did the last one!</a:t>
            </a:r>
          </a:p>
          <a:p>
            <a:pPr lvl="1"/>
            <a:r>
              <a:rPr lang="en-US" sz="2400" dirty="0" smtClean="0"/>
              <a:t>But…</a:t>
            </a:r>
          </a:p>
          <a:p>
            <a:r>
              <a:rPr lang="en-US" sz="2800" dirty="0" smtClean="0"/>
              <a:t>Uh oh – Exam 2 – </a:t>
            </a:r>
          </a:p>
          <a:p>
            <a:pPr lvl="1"/>
            <a:r>
              <a:rPr lang="en-US" sz="2400" dirty="0" smtClean="0"/>
              <a:t>Will be out on the course web site under Project Work</a:t>
            </a:r>
          </a:p>
          <a:p>
            <a:pPr lvl="1"/>
            <a:r>
              <a:rPr lang="en-US" sz="2400" dirty="0" smtClean="0"/>
              <a:t>Due Saturday, Aug 20, 11:55 PM</a:t>
            </a:r>
          </a:p>
          <a:p>
            <a:r>
              <a:rPr lang="en-US" dirty="0" smtClean="0"/>
              <a:t>Review for the exam?</a:t>
            </a:r>
          </a:p>
          <a:p>
            <a:pPr lvl="1"/>
            <a:r>
              <a:rPr lang="en-US" dirty="0" smtClean="0"/>
              <a:t>Please look at the slides and articles</a:t>
            </a:r>
            <a:endParaRPr lang="en-US" dirty="0"/>
          </a:p>
          <a:p>
            <a:pPr lvl="1"/>
            <a:r>
              <a:rPr lang="en-US" dirty="0" smtClean="0"/>
              <a:t>And Feathers, of course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Maybe step 1 – getting control?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Autofit/>
          </a:bodyPr>
          <a:lstStyle/>
          <a:p>
            <a:r>
              <a:rPr lang="en-US" sz="2800" dirty="0" smtClean="0"/>
              <a:t>If you’re a maintenance manager…</a:t>
            </a:r>
          </a:p>
          <a:p>
            <a:pPr lvl="1"/>
            <a:r>
              <a:rPr lang="en-US" sz="2400" dirty="0" smtClean="0"/>
              <a:t>You get handed projects by development managers.</a:t>
            </a:r>
          </a:p>
          <a:p>
            <a:pPr lvl="1"/>
            <a:r>
              <a:rPr lang="en-US" sz="2400" dirty="0" smtClean="0"/>
              <a:t>A lot of the maintenance work / grief is based on what was done </a:t>
            </a:r>
            <a:r>
              <a:rPr lang="en-US" sz="2400" i="1" dirty="0" smtClean="0"/>
              <a:t>before </a:t>
            </a:r>
            <a:r>
              <a:rPr lang="en-US" sz="2400" dirty="0" smtClean="0"/>
              <a:t>you had control of the project.</a:t>
            </a:r>
          </a:p>
          <a:p>
            <a:pPr lvl="2"/>
            <a:r>
              <a:rPr lang="en-US" sz="2000" dirty="0" smtClean="0"/>
              <a:t>Like the quality of the development process, and</a:t>
            </a:r>
          </a:p>
          <a:p>
            <a:pPr lvl="2"/>
            <a:r>
              <a:rPr lang="en-US" sz="2000" dirty="0" smtClean="0"/>
              <a:t>The quality of the product design</a:t>
            </a:r>
          </a:p>
          <a:p>
            <a:pPr lvl="2"/>
            <a:r>
              <a:rPr lang="en-US" sz="2000" dirty="0" smtClean="0"/>
              <a:t>How soon can you “influence” the maintainability?</a:t>
            </a:r>
          </a:p>
          <a:p>
            <a:pPr lvl="2"/>
            <a:r>
              <a:rPr lang="en-US" sz="2000" dirty="0" smtClean="0"/>
              <a:t>Maybe at the original project design time?</a:t>
            </a:r>
          </a:p>
          <a:p>
            <a:pPr lvl="3"/>
            <a:r>
              <a:rPr lang="en-US" sz="1600" dirty="0" smtClean="0"/>
              <a:t>Are maintenance costs considered in development decisions?</a:t>
            </a:r>
          </a:p>
          <a:p>
            <a:pPr lvl="1"/>
            <a:r>
              <a:rPr lang="en-US" sz="2400" dirty="0" smtClean="0"/>
              <a:t>Measurement is a big part of “getting control”</a:t>
            </a:r>
          </a:p>
          <a:p>
            <a:pPr lvl="2"/>
            <a:r>
              <a:rPr lang="en-US" sz="2000" dirty="0" smtClean="0"/>
              <a:t>Can you know if you’ve met objectives?</a:t>
            </a:r>
          </a:p>
          <a:p>
            <a:pPr lvl="2"/>
            <a:r>
              <a:rPr lang="en-US" sz="2000" dirty="0" smtClean="0"/>
              <a:t>See the prior set of slides!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86300" y="0"/>
            <a:ext cx="3119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Planning – for “Before”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501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Maybe do this one as step 2! – </a:t>
            </a:r>
            <a:br>
              <a:rPr lang="en-US" dirty="0" smtClean="0"/>
            </a:br>
            <a:r>
              <a:rPr lang="en-US" dirty="0" smtClean="0"/>
              <a:t>When are we done?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525963"/>
          </a:xfrm>
        </p:spPr>
        <p:txBody>
          <a:bodyPr/>
          <a:lstStyle/>
          <a:p>
            <a:r>
              <a:rPr lang="en-US" dirty="0" smtClean="0"/>
              <a:t>It’s not too soon to plan for retirement!</a:t>
            </a:r>
          </a:p>
          <a:p>
            <a:r>
              <a:rPr lang="en-US" dirty="0" smtClean="0"/>
              <a:t>Need an “exit strategy” for any product –</a:t>
            </a:r>
          </a:p>
          <a:p>
            <a:pPr lvl="1"/>
            <a:r>
              <a:rPr lang="en-US" dirty="0" smtClean="0"/>
              <a:t>Sell the product to someone else</a:t>
            </a:r>
          </a:p>
          <a:p>
            <a:pPr lvl="1"/>
            <a:r>
              <a:rPr lang="en-US" dirty="0" smtClean="0"/>
              <a:t>Tell the bad news to the </a:t>
            </a:r>
            <a:br>
              <a:rPr lang="en-US" dirty="0" smtClean="0"/>
            </a:br>
            <a:r>
              <a:rPr lang="en-US" dirty="0" smtClean="0"/>
              <a:t>last remaining customer?</a:t>
            </a:r>
          </a:p>
          <a:p>
            <a:pPr lvl="1"/>
            <a:r>
              <a:rPr lang="en-US" dirty="0" smtClean="0"/>
              <a:t>Where do the people go</a:t>
            </a:r>
            <a:br>
              <a:rPr lang="en-US" dirty="0" smtClean="0"/>
            </a:br>
            <a:r>
              <a:rPr lang="en-US" dirty="0" smtClean="0"/>
              <a:t>who are working on it?</a:t>
            </a:r>
            <a:endParaRPr lang="en-US" dirty="0"/>
          </a:p>
          <a:p>
            <a:pPr lvl="1"/>
            <a:r>
              <a:rPr lang="en-US" dirty="0" smtClean="0"/>
              <a:t>What new skills will they need</a:t>
            </a:r>
            <a:br>
              <a:rPr lang="en-US" dirty="0" smtClean="0"/>
            </a:br>
            <a:r>
              <a:rPr lang="en-US" dirty="0" smtClean="0"/>
              <a:t>for the next product the maintain?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493435"/>
            <a:ext cx="2566988" cy="18104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6300" y="0"/>
            <a:ext cx="29322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Planning </a:t>
            </a:r>
            <a:r>
              <a:rPr lang="en-US" dirty="0" smtClean="0"/>
              <a:t>– for “After”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410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Then step 3 – What to do in the middle?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Planning</a:t>
            </a:r>
          </a:p>
          <a:p>
            <a:pPr lvl="1"/>
            <a:r>
              <a:rPr lang="en-US" dirty="0" smtClean="0"/>
              <a:t>“How” will we provide maintenance (continued from last slide set)?</a:t>
            </a:r>
            <a:endParaRPr lang="en-US" dirty="0"/>
          </a:p>
          <a:p>
            <a:pPr lvl="2"/>
            <a:r>
              <a:rPr lang="en-US" dirty="0"/>
              <a:t>Internal service-level agreements</a:t>
            </a:r>
          </a:p>
          <a:p>
            <a:pPr lvl="2"/>
            <a:r>
              <a:rPr lang="en-US" dirty="0"/>
              <a:t>Maintenance service contracts</a:t>
            </a:r>
          </a:p>
          <a:p>
            <a:pPr lvl="2"/>
            <a:r>
              <a:rPr lang="en-US" dirty="0"/>
              <a:t>Outsourcing contracts</a:t>
            </a:r>
          </a:p>
          <a:p>
            <a:pPr lvl="1"/>
            <a:r>
              <a:rPr lang="en-US" dirty="0" smtClean="0"/>
              <a:t>Need measurement to do estimation</a:t>
            </a:r>
          </a:p>
          <a:p>
            <a:pPr lvl="1"/>
            <a:r>
              <a:rPr lang="en-US" dirty="0" smtClean="0"/>
              <a:t>Most people use their own history as a guide</a:t>
            </a:r>
          </a:p>
          <a:p>
            <a:pPr lvl="2"/>
            <a:r>
              <a:rPr lang="en-US" dirty="0" smtClean="0"/>
              <a:t>Supplemented by people’s recollections!</a:t>
            </a:r>
          </a:p>
          <a:p>
            <a:pPr lvl="2"/>
            <a:r>
              <a:rPr lang="en-US" dirty="0" smtClean="0"/>
              <a:t>Best to have all this written down…</a:t>
            </a:r>
          </a:p>
          <a:p>
            <a:pPr lvl="1"/>
            <a:r>
              <a:rPr lang="en-US" dirty="0" smtClean="0"/>
              <a:t>Alternatives to standardized estimates like COCOMO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6300" y="0"/>
            <a:ext cx="31550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Planning – for “During”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038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Autofit/>
          </a:bodyPr>
          <a:lstStyle/>
          <a:p>
            <a:pPr lvl="2" algn="ctr" rtl="0">
              <a:spcBef>
                <a:spcPct val="0"/>
              </a:spcBef>
            </a:pPr>
            <a:r>
              <a:rPr lang="en-US" sz="4000" dirty="0" smtClean="0"/>
              <a:t>Internal service-level agreements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maintenance organization serves the development organizations (or the product development group they are a part of)</a:t>
            </a:r>
          </a:p>
          <a:p>
            <a:r>
              <a:rPr lang="en-US" dirty="0" smtClean="0"/>
              <a:t>It needs to have its level of service defined, measured, and rewarded</a:t>
            </a:r>
          </a:p>
          <a:p>
            <a:r>
              <a:rPr lang="en-US" dirty="0" smtClean="0"/>
              <a:t>This is like agreements with outside customers</a:t>
            </a:r>
          </a:p>
          <a:p>
            <a:pPr lvl="1"/>
            <a:r>
              <a:rPr lang="en-US" dirty="0" smtClean="0"/>
              <a:t>Tends to promote “best practices”</a:t>
            </a:r>
            <a:endParaRPr lang="en-US" dirty="0"/>
          </a:p>
          <a:p>
            <a:pPr lvl="1"/>
            <a:r>
              <a:rPr lang="en-US" dirty="0" smtClean="0"/>
              <a:t>Promote customer satisfaction</a:t>
            </a:r>
          </a:p>
          <a:p>
            <a:pPr lvl="2"/>
            <a:r>
              <a:rPr lang="en-US" dirty="0" smtClean="0"/>
              <a:t>Based on results rather than effort</a:t>
            </a:r>
          </a:p>
          <a:p>
            <a:pPr lvl="2"/>
            <a:r>
              <a:rPr lang="en-US" dirty="0" smtClean="0"/>
              <a:t>Quality level achievements</a:t>
            </a:r>
          </a:p>
          <a:p>
            <a:pPr lvl="2"/>
            <a:r>
              <a:rPr lang="en-US" dirty="0" smtClean="0"/>
              <a:t>Requires consensus among the internal organizations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76200"/>
            <a:ext cx="13805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Control </a:t>
            </a:r>
            <a:r>
              <a:rPr lang="en-US" dirty="0"/>
              <a:t>- </a:t>
            </a:r>
          </a:p>
        </p:txBody>
      </p:sp>
    </p:spTree>
    <p:extLst>
      <p:ext uri="{BB962C8B-B14F-4D97-AF65-F5344CB8AC3E}">
        <p14:creationId xmlns:p14="http://schemas.microsoft.com/office/powerpoint/2010/main" val="2667488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SLA’s, </a:t>
            </a:r>
            <a:r>
              <a:rPr lang="en-US" dirty="0" err="1" smtClean="0"/>
              <a:t>cntd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Issues –</a:t>
            </a:r>
          </a:p>
          <a:p>
            <a:pPr lvl="1"/>
            <a:r>
              <a:rPr lang="en-US" dirty="0" smtClean="0"/>
              <a:t>The maintenance organizations providing the services will, of course, run into technical hurdles.</a:t>
            </a:r>
          </a:p>
          <a:p>
            <a:pPr lvl="1"/>
            <a:r>
              <a:rPr lang="en-US" dirty="0" smtClean="0"/>
              <a:t>The “customers” are interested in the total service, while the maintainers each only one some part of that.</a:t>
            </a:r>
          </a:p>
          <a:p>
            <a:pPr lvl="2"/>
            <a:r>
              <a:rPr lang="en-US" dirty="0" smtClean="0"/>
              <a:t>E.g., managing and prioritizing requests, versus delivering the finished maintenance work.</a:t>
            </a:r>
          </a:p>
          <a:p>
            <a:pPr lvl="2"/>
            <a:r>
              <a:rPr lang="en-US" dirty="0" smtClean="0"/>
              <a:t>So, how are rewards and penalties handed out?</a:t>
            </a:r>
          </a:p>
          <a:p>
            <a:pPr lvl="1"/>
            <a:r>
              <a:rPr lang="en-US" dirty="0" smtClean="0"/>
              <a:t>Necessary involvement by others, such as the original development organization.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71735"/>
            <a:ext cx="13805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Control </a:t>
            </a:r>
            <a:r>
              <a:rPr lang="en-US" dirty="0"/>
              <a:t>- </a:t>
            </a:r>
          </a:p>
        </p:txBody>
      </p:sp>
    </p:spTree>
    <p:extLst>
      <p:ext uri="{BB962C8B-B14F-4D97-AF65-F5344CB8AC3E}">
        <p14:creationId xmlns:p14="http://schemas.microsoft.com/office/powerpoint/2010/main" val="24036908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Maintenance service </a:t>
            </a:r>
            <a:r>
              <a:rPr lang="en-US" dirty="0" smtClean="0"/>
              <a:t>contracts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Here, the idea is that you contract with others to do the maintenance work.</a:t>
            </a:r>
          </a:p>
          <a:p>
            <a:pPr lvl="1"/>
            <a:r>
              <a:rPr lang="en-US" dirty="0" smtClean="0"/>
              <a:t>A service contract, </a:t>
            </a:r>
            <a:r>
              <a:rPr lang="en-US" dirty="0" err="1" smtClean="0"/>
              <a:t>vs</a:t>
            </a:r>
            <a:r>
              <a:rPr lang="en-US" dirty="0" smtClean="0"/>
              <a:t> a license contract</a:t>
            </a:r>
          </a:p>
          <a:p>
            <a:pPr lvl="1"/>
            <a:r>
              <a:rPr lang="en-US" dirty="0" smtClean="0"/>
              <a:t>Important for the development organization to make these a package deal if possible!</a:t>
            </a:r>
          </a:p>
          <a:p>
            <a:pPr lvl="1"/>
            <a:r>
              <a:rPr lang="en-US" dirty="0" smtClean="0"/>
              <a:t>Need to make the processes clear – like how are problems reported?</a:t>
            </a:r>
          </a:p>
          <a:p>
            <a:pPr lvl="1"/>
            <a:r>
              <a:rPr lang="en-US" dirty="0" smtClean="0"/>
              <a:t>How are renewals to be negotiated?</a:t>
            </a:r>
          </a:p>
          <a:p>
            <a:pPr lvl="1"/>
            <a:r>
              <a:rPr lang="en-US" dirty="0" smtClean="0"/>
              <a:t>Are additional charges clearly defined?</a:t>
            </a:r>
          </a:p>
          <a:p>
            <a:pPr lvl="1"/>
            <a:r>
              <a:rPr lang="en-US" dirty="0" smtClean="0"/>
              <a:t>Is there a need for escrow services?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71735"/>
            <a:ext cx="13805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Control </a:t>
            </a:r>
            <a:r>
              <a:rPr lang="en-US" dirty="0"/>
              <a:t>- </a:t>
            </a:r>
          </a:p>
        </p:txBody>
      </p:sp>
    </p:spTree>
    <p:extLst>
      <p:ext uri="{BB962C8B-B14F-4D97-AF65-F5344CB8AC3E}">
        <p14:creationId xmlns:p14="http://schemas.microsoft.com/office/powerpoint/2010/main" val="19128027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Outsourcing </a:t>
            </a:r>
            <a:r>
              <a:rPr lang="en-US" dirty="0" smtClean="0"/>
              <a:t>contracts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May move maintenance to a third party for many years.</a:t>
            </a:r>
          </a:p>
          <a:p>
            <a:r>
              <a:rPr lang="en-US" dirty="0" smtClean="0"/>
              <a:t>Justifications:</a:t>
            </a:r>
          </a:p>
          <a:p>
            <a:pPr lvl="1"/>
            <a:r>
              <a:rPr lang="en-US" dirty="0" smtClean="0"/>
              <a:t>Decreasing costs</a:t>
            </a:r>
          </a:p>
          <a:p>
            <a:pPr lvl="1"/>
            <a:r>
              <a:rPr lang="en-US" dirty="0" smtClean="0"/>
              <a:t>Access to the expertise of outsourcer’s personnel</a:t>
            </a:r>
          </a:p>
          <a:p>
            <a:pPr lvl="1"/>
            <a:r>
              <a:rPr lang="en-US" dirty="0" smtClean="0"/>
              <a:t>Move from fixed-cost structure to variable-cost</a:t>
            </a:r>
          </a:p>
          <a:p>
            <a:pPr lvl="1"/>
            <a:r>
              <a:rPr lang="en-US" dirty="0" smtClean="0"/>
              <a:t>Collect revenue from the sale of an asset</a:t>
            </a:r>
          </a:p>
          <a:p>
            <a:pPr lvl="1"/>
            <a:r>
              <a:rPr lang="en-US" dirty="0" smtClean="0"/>
              <a:t>Transfer technical details / problems to outsourcer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71735"/>
            <a:ext cx="13805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Control </a:t>
            </a:r>
            <a:r>
              <a:rPr lang="en-US" dirty="0"/>
              <a:t>- </a:t>
            </a:r>
          </a:p>
        </p:txBody>
      </p:sp>
    </p:spTree>
    <p:extLst>
      <p:ext uri="{BB962C8B-B14F-4D97-AF65-F5344CB8AC3E}">
        <p14:creationId xmlns:p14="http://schemas.microsoft.com/office/powerpoint/2010/main" val="353199384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THEME_BG_IMAGE" val=""/>
  <p:tag name="MMPROD_TAG_VCONFIG" val="PD94bWwgdmVyc2lvbj0iMS4wIiBlbmNvZGluZz0iVVRGLTgiPz4NCjxjb25maWd1cmF0aW9uPg0KCTxjb2xvcnM+DQoJCTx1aWNvbG9yIG5hbWU9InByaW1hcnkiIHZhbHVlPSIweDZGODQ4OCIvPg0KCQk8dWljb2xvciBuYW1lPSJnbG93IiB2YWx1ZT0iMHgzNUQzMzQiLz4NCgkJPHVpY29sb3IgbmFtZT0idGV4dCIgdmFsdWU9IjB4RkZGRkZGIi8+DQoJCTx1aWNvbG9yIG5hbWU9ImxpZ2h0IiB2YWx1ZT0iMHg0RTVENjAiLz4NCgkJPHVpY29sb3IgbmFtZT0ic2hhZG93IiB2YWx1ZT0iMHgwMDAwMDAiLz4NCgkJPHVpY29sb3IgbmFtZT0iYmFja2dyb3VuZCIgdmFsdWU9IjB4NzI3OTcx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hdHRhY2htZW50cyIgdmFsdWU9InRydWUiLz4NCgkJPHVpc2hvdyBuYW1lPSJ1dGlscyIgdmFsdWU9InRydWUiLz4NCgkJPHVpc2hvdyBuYW1lPSJ2b2x1bWUiIHZhbHVlPSJ0cnVlIi8+DQoJCTx1aXNob3cgbmFtZT0icGxheWJhciIgdmFsdWU9InRydWUiLz4NCgkJPHVpc2hvdyBuYW1lPSJ0YWxraW5naGVhZCIgdmFsdWU9InRydWUiLz4NCgkJPHVpc2hvdyBuYW1lPSJzaWRlYmFyb25yaWdodCIgdmFsdWU9InRydWUiLz4NCgkJPHVpc2hvdyBuYW1lPSJ2aWV3Y2hhbmdlIiB2YWx1ZT0idHJ1ZSIvPg0KCQk8dWlzaG93IG5hbWU9ImluaXRpYWxkaXNwbGF5bW9kZWlzbm9ybWFsIiB2YWx1ZT0idHJ1ZSIvPg0KCQk8dWlyZXBsYWNlIG5hbWU9ImxvZ28iIHZhbHVlPSIiLz4NCgkJPHVpcmVwbGFjZSBuYW1lPSJiZ2ltYWdlIiB2YWx1ZT0iIi8+DQoJCTx1aXJlcGxhY2UgbmFtZT0iaW5pdGlhbHRhYiIgdmFsdWU9Im91dGxpbmUiLz4NCgk8L2xheW91dD4NCgk8bGFuZ3VhZ2UgaWQ9ImVu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+DQoJCTwhLS0gc3Vic3RpdHV0aW9uOiAlbiA9PSBzbGlkZSBudW1iZXIgLS0+DQoJCTx1aXRleHQgbmFtZT0iVU5OQU1FRFNMSURFVElUTEUiIHZhbHVlPSJTbGlkZSAlbiIvPg0KCQk8IS0tIHN1YnN0aXR1dGlvbjogJW4gPT0gc2xpZGUgbnVtYmVyIC0tPg0KCQk8IS0tIHN1YnN0aXR1dGlvbjogJXQgPT0gdG90YWwgc2xpZGUgY291bnQgLS0+DQoJCTx1aXRleHQgbmFtZT0iU0NSVUJCQVJTVEFUVVNfU0xJREVJTkZPIiB2YWx1ZT0iU2xpZGUgJW4gLyAldCB8ICIvPg0KCQk8dWl0ZXh0IG5hbWU9IlNDUlVCQkFSU1RBVFVTX1NUT1BQRUQiIHZhbHVlPSJTdG9wcGVkIi8+DQoJCTx1aXRleHQgbmFtZT0iU0NSVUJCQVJTVEFUVVNfUExBWUlORyIgdmFsdWU9IlBsYXlpbmciLz4NCgkJPHVpdGV4dCBuYW1lPSJTQ1JVQkJBUlNUQVRVU19OT0FVRElPIiB2YWx1ZT0iTm8gQXVkaW8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0gc3Vic3RpdHV0aW9uOiAlcCA9PSBwcmVzZW50YXRpb24gdGl0bGUgLS0+DQoJCTwhLS0gc3Vic3RpdHV0aW9uOiAlcyA9PSBzbGlkZSB0aXRsZSAtLT4NCgkJPCEtLSBzdWJzdGl0dXRpb246ICVuID09IHNsaWRlIG51bWJlciAtLT4NCgkJPHVpdGV4dCBuYW1lPSJCT09LTUFSSyIgdmFsdWU9Ik1hY3JvbWVkaWEgQnJlZXplIC0gJXAiLz4NCgkJPCEtLSBzdWJzdGl0dXRpb246ICVwID09IHByZXNlbnRhdGlvbiB0aXRsZSAtLT4NCgkJPCEtLSBzdWJzdGl0dXRpb246ICVzID09IHNsaWRlIHRpdGxlIC0tPg0KCQk8IS0tIHN1YnN0aXR1dGlvbjogJW4gPT0gc2xpZGUgbnVtYmVyIC0tPg0KCQk8dWl0ZXh0IG5hbWU9IkJPT0tNQVJLU0xJREUiIHZhbHVlPSJNYWNyb21lZGlhIEJyZWV6ZSAtICVwICVzIi8+DQoJCTx1aXRleHQgbmFtZT0iU0hPV1NJREVCQVIiIHZhbHVlPSJTaG93IHNpZGViYXIgdG8gcGFydGljaXBhbnRz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+DQoJCTwhLS0gc3Vic3RpdHV0aW9uOiAlbiA9PSBzbGlkZSBudW1iZXIgLS0+DQoJCTx1aXRleHQgbmFtZT0iVU5OQU1FRFNMSURFVElUTEUiIHZhbHVlPSJGb2xpZSAlbiIvPg0KCQk8IS0tIHN1YnN0aXR1dGlvbjogJW4gPT0gc2xpZGUgbnVtYmVyIC0tPg0KCQk8IS0tIHN1YnN0aXR1dGlvbjogJXQgPT0gdG90YWwgc2xpZGUgY291bnQgLS0+DQoJCTx1aXRleHQgbmFtZT0iU0NSVUJCQVJTVEFUVVNfU0xJREVJTkZPIiB2YWx1ZT0iRm9saWUgJW4gLyAldCB8ICIvPg0KCQk8dWl0ZXh0IG5hbWU9IlNDUlVCQkFSU1RBVFVTX1NUT1BQRUQiIHZhbHVlPSJCZWVuZGV0Ii8+DQoJCTx1aXRleHQgbmFtZT0iU0NSVUJCQVJTVEFUVVNfUExBWUlORyIgdmFsdWU9IldpZWRlcmdhYmUiLz4NCgkJPHVpdGV4dCBuYW1lPSJTQ1JVQkJBUlNUQVRVU19OT0FVRElPIiB2YWx1ZT0iS2VpbiBBdWRpby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IHN1YnN0aXR1dGlvbjogJXAgPT0gcHJlc2VudGF0aW9uIHRpdGxlIC0tPg0KCQk8IS0tIHN1YnN0aXR1dGlvbjogJXMgPT0gc2xpZGUgdGl0bGUgLS0+DQoJCTwhLS0gc3Vic3RpdHV0aW9uOiAlbiA9PSBzbGlkZSBudW1iZXIgLS0+DQoJCTx1aXRleHQgbmFtZT0iQk9PS01BUksiIHZhbHVlPSJNYWNyb21lZGlhIEJyZWV6ZSAtICVwIi8+DQoJCTwhLS0gc3Vic3RpdHV0aW9uOiAlcCA9PSBwcmVzZW50YXRpb24gdGl0bGUgLS0+DQoJCTwhLS0gc3Vic3RpdHV0aW9uOiAlcyA9PSBzbGlkZSB0aXRsZSAtLT4NCgkJPCEtLSBzdWJzdGl0dXRpb246ICVuID09IHNsaWRlIG51bWJlciAtLT4NCgkJPHVpdGV4dCBuYW1lPSJCT09LTUFSS1NMSURFIiB2YWx1ZT0iTWFjcm9tZWRpYSBCcmVlemUgLSAlcCAlcyIvPg0KCQk8dWl0ZXh0IG5hbWU9IlNIT1dTSURFQkFSIiB2YWx1ZT0iRGVuIFRlaWxuZWhtZXJuIGRpZSBTZWl0ZW5sZWlzdGUgYW56ZWlnZW4iLz4NCgk8L2xhbmd1YWdlPg0KCTxsYW5ndWFnZSBpZD0iZnI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SxmYWxzZSxmYWxzZSx0cnVlIi8+DQoJCTx1aWZvbnQgbmFtZT0iRk9OVF9QUkVTRU5URVJOQU1FIiB2YWx1ZT0iVmVyZGFuYSwxNSxmYWxzZSxmYWxzZSx0cnVlIi8+DQoJCTx1aWZvbnQgbmFtZT0iRk9OVF9QUkVTRU5URVJUSVRMRSIgdmFsdWU9IlZlcmRhbmEsMTEsdHJ1ZSxmYWxzZSx0cnVlIi8+DQoJCTx1aWZvbnQgbmFtZT0iRk9OVF9CSU9CVE4iIHZhbHVlPSJWZXJkYW5hLDk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IHVpdGV4dCAtLT4NCgkJPCEtLSBzdWJzdGl0dXRpb246ICVuID09IHNsaWRlIG51bWJlciAtLT4NCgkJPHVpdGV4dCBuYW1lPSJVTk5BTUVEU0xJREVUSVRMRSIgdmFsdWU9IkRpYXBvc2l0aXZlICVuIi8+DQoJCTwhLS0gc3Vic3RpdHV0aW9uOiAlbiA9PSBzbGlkZSBudW1iZXIgLS0+DQoJCTwhLS0gc3Vic3RpdHV0aW9uOiAldCA9PSB0b3RhbCBzbGlkZSBjb3VudCAtLT4NCgkJPHVpdGV4dCBuYW1lPSJTQ1JVQkJBUlNUQVRVU19TTElERUlORk8iIHZhbHVlPSJEaWFwb3NpdGl2ZSAlbiAvICV0IHwgIi8+DQoJCTx1aXRleHQgbmFtZT0iU0NSVUJCQVJTVEFUVVNfU1RPUFBFRCIgdmFsdWU9IkFycsOqdMOpZSIvPg0KCQk8dWl0ZXh0IG5hbWU9IlNDUlVCQkFSU1RBVFVTX1BMQVlJTkciIHZhbHVlPSJMZWN0dXJlIi8+DQoJCTx1aXRleHQgbmFtZT0iU0NSVUJCQVJTVEFUVVNfTk9BVURJTyIgdmFsdWU9IlBhcyBkZSBzb24iLz4NCgkJPHVpdGV4dCBuYW1lPSJTQ1JVQkJBUlNUQVRVU19MT0FESU5HIiB2YWx1ZT0iQ2hhcmdlbWVudCBlbiBjb3VycyIvPg0KCQk8dWl0ZXh0IG5hbWU9IlNDUlVCQkFSU1RBVFVTX0JVRkZFUklORyIgdmFsdWU9Ik1pc2UgZW4gbcOpbW9pcmUiLz4NCgkJPHVpdGV4dCBuYW1lPSJTQ1JVQkJBUlNUQVRVU19RVUVTVElPTiIgdmFsdWU9IlLDqXBvbmRyZSDDoCBsYSBxdWVzdGlvbiIvPg0KCQk8dWl0ZXh0IG5hbWU9IlNDUlVCQkFSU1RBVFVTX1JFVklFV1FVSVoiIHZhbHVlPSJSw6l2aXNpb24gZHUgcXVlc3Rpb25uYWlyZSIvPg0KCQk8IS0tIHN1YnN0aXR1dGlvbjogJW0gPT0gbWludXRlcyByZW1haW5pbmcgLS0+DQoJCTwhLS0gc3Vic3RpdHV0aW9uOiAlcyA9PSBzZWNvbmRzIHJlbWFpbmluZyAtLT4NCgkJPHVpdGV4dCBuYW1lPSJFTEFQU0VEIiB2YWx1ZT0iJW0gbWludXRlcyAlcyBzZWNvbmRlcyBSZXN0YW50ZXMiLz4NCgkJPHVpdGV4dCBuYW1lPSJOT1RGT1VORCIgdmFsdWU9IlJpZW4gdHJvdXbDqSIvPg0KCQk8dWl0ZXh0IG5hbWU9IkFUVEFDSE1FTlRTIiB2YWx1ZT0iUGnDqGNlcyBqb2ludGVzIi8+DQoJCTwhLS0gc3Vic3RpdHV0aW9uOiAlcCA9PSBjdXJyZW50IHNwZWFrZXIncyB0aXRsZSAtLT4NCgkJPHVpdGV4dCBuYW1lPSJCSU9XSU5fVElUTEUiIHZhbHVlPSJCaW8gOiAlcCIvPg0KCQk8dWl0ZXh0IG5hbWU9IkJJT0JUTl9USVRMRSIgdmFsdWU9IkJpbyA6Ii8+DQoJCTx1aXRleHQgbmFtZT0iRElWSURFUkJUTl9USVRMRSIgdmFsdWU9InwiLz4NCgkJPHVpdGV4dCBuYW1lPSJDT05UQUNUQlROX1RJVExFIiB2YWx1ZT0iQ29udGFjdCIvPg0KCQk8dWl0ZXh0IG5hbWU9IlRBQl9PVVRMSU5FIiB2YWx1ZT0iUGxhbiIvPg0KCQk8dWl0ZXh0IG5hbWU9IlRBQl9USFVNQiIgdmFsdWU9Ik1pbmlhdHVyZSIvPg0KCQk8dWl0ZXh0IG5hbWU9IlRBQl9OT1RFUyIgdmFsdWU9IkNvbW0uIi8+DQoJCTx1aXRleHQgbmFtZT0iVEFCX1NFQVJDSCIgdmFsdWU9IkNoZXJjaGUiLz4NCgkJPHVpdGV4dCBuYW1lPSJTTElERV9IRUFESU5HIiB2YWx1ZT0iVGl0cmUgZGUgbGEgZGlhcG9zaXRpdmUiLz4NCgkJPHVpdGV4dCBuYW1lPSJEVVJBVElPTl9IRUFESU5HIiB2YWx1ZT0iRHVyw6llIi8+DQoJCTx1aXRleHQgbmFtZT0iU0VBUkNIX0hFQURJTkciIHZhbHVlPSJDaGVyY2hlciBsZSB0ZXh0ZSA6Ii8+DQoJCTx1aXRleHQgbmFtZT0iVEhVTUJfSEVBRElORyIgdmFsdWU9IkRpYXBvc2l0aXZlIC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+DQoJCTwhLS0gc3Vic3RpdHV0aW9uOiAlbiA9PSBzbGlkZSBudW1iZXIgLS0+DQoJCTx1aXRleHQgbmFtZT0iQk9PS01BUktTTElERSIgdmFsdWU9Ik1hY3JvbWVkaWEgQnJlZXplIC0gJXAgJXMiLz4NCgkJPHVpdGV4dCBuYW1lPSJTSE9XU0lERUJBUiIgdmFsdWU9Ik1vbnRyZXIgbCdlbmNhZHLDqSBhdXggcGFydGljaXBhbnRzIi8+DQoJPC9sYW5ndWFnZT4NCgk8bGFuZ3VhZ2UgaWQ9Imph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A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0gdWl0ZXh0IC0tPg0KCQk8IS0tIHN1YnN0aXR1dGlvbjogJW4gPT0gc2xpZGUgbnVtYmVyIC0tPg0KCQk8dWl0ZXh0IG5hbWU9IlVOTkFNRURTTElERVRJVExFIiB2YWx1ZT0i44K544Op44Kk44OJIDogJW4iLz4NCgkJPCEtLSBzdWJzdGl0dXRpb246ICVuID09IHNsaWRlIG51bWJlciAtLT4NCgkJPCEtLSBzdWJzdGl0dXRpb246ICV0ID09IHRvdGFsIHNsaWRlIGNvdW50IC0tPg0KCQk8dWl0ZXh0IG5hbWU9IlNDUlVCQkFSU1RBVFVTX1NMSURFSU5GTyIgdmFsdWU9IuOCueODqeOCpOODiSA6ICVuIC8gJXQgfCAiLz4NCgkJPHVpdGV4dCBuYW1lPSJTQ1JVQkJBUlNUQVRVU19TVE9QUEVEIiB2YWx1ZT0i5YGc5q2iIi8+DQoJCTx1aXRleHQgbmFtZT0iU0NSVUJCQVJTVEFUVVNfUExBWUlORyIgdmFsdWU9IuWGjeeUn+S4rSIvPg0KCQk8dWl0ZXh0IG5hbWU9IlNDUlVCQkFSU1RBVFVTX05PQVVESU8iIHZhbHVlPSLpn7Plo7DjgarjgZciLz4NCgkJPHVpdGV4dCBuYW1lPSJTQ1JVQkJBUlNUQVRVU19MT0FESU5HIiB2YWx1ZT0i44Ot44O844OJ5LitIi8+DQoJCTx1aXRleHQgbmFtZT0iU0NSVUJCQVJTVEFUVVNfQlVGRkVSSU5HIiB2YWx1ZT0i44OQ44OD44OV44Kh5LitIi8+DQoJCTx1aXRleHQgbmFtZT0iU0NSVUJCQVJTVEFUVVNfUVVFU1RJT04iIHZhbHVlPSLos6rllY/jgavnrZTjgYjjgabkuIvjgZXjgYQiLz4NCgkJPHVpdGV4dCBuYW1lPSJTQ1JVQkJBUlNUQVRVU19SRVZJRVdRVUlaIiB2YWx1ZT0i44Kv44Kk44K644KS44Oq44OT44Ol44O844GX44Gm44GE44G+44GZIi8+DQoJCTwhLS0gc3Vic3RpdHV0aW9uOiAlbSA9PSBtaW51dGVzIHJlbWFpbmluZyAtLT4NCgkJPCEtLSBzdWJzdGl0dXRpb246ICVzID09IHNlY29uZHMgcmVtYWluaW5nIC0tPg0KCQk8dWl0ZXh0IG5hbWU9IkVMQVBTRUQiIHZhbHVlPSLmrovjgoogOiAlbSDliIYgJXMg56eSIi8+DQoJCTx1aXRleHQgbmFtZT0iTk9URk9VTkQiIHZhbHVlPSLkvZXjgoLopovjgaTjgYvjgorjgb7jgZvjgpMiLz4NCgkJPHVpdGV4dCBuYW1lPSJBVFRBQ0hNRU5UUyIgdmFsdWU9Iua3u+S7mCIvPg0KCQk8IS0tIHN1YnN0aXR1dGlvbjogJXAgPT0gY3VycmVudCBzcGVha2VyJ3MgdGl0bGUgLS0+DQoJCTx1aXRleHQgbmFtZT0iQklPV0lOX1RJVExFIiB2YWx1ZT0iQmlvIDogJXAiLz4NCgkJPHVpdGV4dCBuYW1lPSJCSU9CVE5fVElUTEUiIHZhbHVlPSJCaW8iLz4NCgkJPHVpdGV4dCBuYW1lPSJESVZJREVSQlROX1RJVExFIiB2YWx1ZT0ifCIvPg0KCQk8dWl0ZXh0IG5hbWU9IkNPTlRBQ1RCVE5fVElUTEUiIHZhbHVlPSLjgYrllY/jgYTlkIjjgo/jgZsiLz4NCgkJPHVpdGV4dCBuYW1lPSJUQUJfT1VUTElORSIgdmFsdWU9IuOCouOCpuODiOODqeOCpOODsyIvPg0KCQk8dWl0ZXh0IG5hbWU9IlRBQl9USFVNQiIgdmFsdWU9Iuizm+WQpiIvPg0KCQk8dWl0ZXh0IG5hbWU9IlRBQl9OT1RFUyIgdmFsdWU9IuODjuODvOODiCIvPg0KCQk8dWl0ZXh0IG5hbWU9IlRBQl9TRUFSQ0giIHZhbHVlPSLmpJzntKIiLz4NCgkJPHVpdGV4dCBuYW1lPSJTTElERV9IRUFESU5HIiB2YWx1ZT0i44K544Op44Kk44OJ44K/44Kk44OI44OrIi8+DQoJCTx1aXRleHQgbmFtZT0iRFVSQVRJT05fSEVBRElORyIgdmFsdWU9IumVt+OBlSIvPg0KCQk8dWl0ZXh0IG5hbWU9IlNFQVJDSF9IRUFESU5HIiB2YWx1ZT0i44OG44Kt44K544OI5qSc57SiIDogIi8+DQoJCTx1aXRleHQgbmFtZT0iVEhVTUJfSEVBRElORyIgdmFsdWU9IuOCueODqeOCpOODiSIvPg0KCQk8dWl0ZXh0IG5hbWU9IlRIVU1CX0lORk8iIHZhbHVlPSLjgrnjg6njgqTjg4njgr/jgqTjg4jjg6sgLyDplbfjgZUiLz4NCgkJPHVpdGV4dCBuYW1lPSJBVFRBQ0hOQU1FX0hFQURJTkciIHZhbHVlPSLjg5XjgqHjgqTjg6vlkI0iLz4NCgkJPHVpdGV4dCBuYW1lPSJBVFRBQ0hTSVpFX0hFQURJTkciIHZhbHVlPSLjgrXjgqTjgroiLz4NCgkJPHVpdGV4dCBuYW1lPSJTTElERV9OT1RFUyIgdmFsdWU9IuOCueODqeOCpOODieODjuODvOODiCIvPg0KCQk8IS0tIHN1YnN0aXR1dGlvbjogJXAgPT0gcHJlc2VudGF0aW9uIHRpdGxlIC0tPg0KCQk8IS0tIHN1YnN0aXR1dGlvbjogJXMgPT0gc2xpZGUgdGl0bGUgLS0+DQoJCTwhLS0gc3Vic3RpdHV0aW9uOiAlbiA9PSBzbGlkZSBudW1iZXIgLS0+DQoJCTx1aXRleHQgbmFtZT0iQk9PS01BUksiIHZhbHVlPSJNYWNyb21lZGlhIEJyZWV6ZSAtICVwIi8+DQoJCTwhLS0gc3Vic3RpdHV0aW9uOiAlcCA9PSBwcmVzZW50YXRpb24gdGl0bGUgLS0+DQoJCTwhLS0gc3Vic3RpdHV0aW9uOiAlcyA9PSBzbGlkZSB0aXRsZSAtLT4NCgkJPCEtLSBzdWJzdGl0dXRpb246ICVuID09IHNsaWRlIG51bWJlciAtLT4NCgkJPHVpdGV4dCBuYW1lPSJCT09LTUFSS1NMSURFIiB2YWx1ZT0iTWFjcm9tZWRpYSBCcmVlemUgLSAlcCAlcyIvPg0KCQk8dWl0ZXh0IG5hbWU9IlNIT1dTSURFQkFSIiB2YWx1ZT0i44K144Kk44OJ44OQ44O844KS5Y+C5Yqg6ICF44Gr6KaL44Gb44KL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0gdWl0ZXh0IC0tPg0KCQk8IS0tIHN1YnN0aXR1dGlvbjogJW4gPT0gc2xpZGUgbnVtYmVyIC0tPg0KCQk8dWl0ZXh0IG5hbWU9IlVOTkFNRURTTElERVRJVExFIiB2YWx1ZT0i7Iqs65287J2065OcICVuIi8+DQoJCTwhLS0gc3Vic3RpdHV0aW9uOiAlbiA9PSBzbGlkZSBudW1iZXIgLS0+DQoJCTwhLS0gc3Vic3RpdHV0aW9uOiAldCA9PSB0b3RhbCBzbGlkZSBjb3VudCAtLT4NCgkJPHVpdGV4dCBuYW1lPSJTQ1JVQkJBUlNUQVRVU19TTElERUlORk8iIHZhbHVlPSLsiqzrnbzsnbTrk5wgJW4gLyAldCB8ICIvPg0KCQk8dWl0ZXh0IG5hbWU9IlNDUlVCQkFSU1RBVFVTX1NUT1BQRUQiIHZhbHVlPSLspJHsp4DrkKgiLz4NCgkJPHVpdGV4dCBuYW1lPSJTQ1JVQkJBUlNUQVRVU19QTEFZSU5HIiB2YWx1ZT0i7J6s7IOdIi8+DQoJCTx1aXRleHQgbmFtZT0iU0NSVUJCQVJTVEFUVVNfTk9BVURJTyIgdmFsdWU9IuyYpOuUlOyYpCDsl4bsnYwiLz4NCgkJPHVpdGV4dCBuYW1lPSJTQ1JVQkJBUlNUQVRVU19MT0FESU5HIiB2YWx1ZT0i66Gc65SpIi8+DQoJCTx1aXRleHQgbmFtZT0iU0NSVUJCQVJTVEFUVVNfQlVGRkVSSU5HIiB2YWx1ZT0i67KE7Y2866eBIi8+DQoJCTx1aXRleHQgbmFtZT0iU0NSVUJCQVJTVEFUVVNfUVVFU1RJT04iIHZhbHVlPSLsp4jrrLjsl5Ag64u17ZWY6riwIi8+DQoJCTx1aXRleHQgbmFtZT0iU0NSVUJCQVJTVEFUVVNfUkVWSUVXUVVJWiIgdmFsdWU9IuyniOusuCDri6Tsi5zrs7TquLAiLz4NCgkJPCEtLSBzdWJzdGl0dXRpb246ICVtID09IG1pbnV0ZXMgcmVtYWluaW5nIC0tPg0KCQk8IS0tIHN1YnN0aXR1dGlvbjogJXMgPT0gc2Vjb25kcyByZW1haW5pbmcgLS0+DQoJCTx1aXRleHQgbmFtZT0iRUxBUFNFRCIgdmFsdWU9IiVt67aEICVz7LSIIOuCqOydjCIvPg0KCQk8dWl0ZXh0IG5hbWU9Ik5PVEZPVU5EIiB2YWx1ZT0i7JeG7J2MIi8+DQoJCTx1aXRleHQgbmFtZT0iQVRUQUNITUVOVFMiIHZhbHVlPSLssqjrtoAg7YyM7J28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7Jew65297LKY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+DQoJCTwhLS0gc3Vic3RpdHV0aW9uOiAlbiA9PSBzbGlkZSBudW1iZXIgLS0+DQoJCTx1aXRleHQgbmFtZT0iQk9PS01BUktTTElERSIgdmFsdWU9Ik1hY3JvbWVkaWEgQnJlZXplIC0gJXAgJXMiLz4NCgkJPHVpdGV4dCBuYW1lPSJTSE9XU0lERUJBUiIgdmFsdWU9IuywuOyXrOyekOyXkOqyjCDshLjroZwg66eJ64yAIOuztOydtOq4sCIvPg0KCTwvbGFuZ3VhZ2U+DQo8L2NvbmZpZ3VyYXRpb24+DQo="/>
  <p:tag name="MMPROD_UIDATA" val="&lt;database version=&quot;6.0&quot;&gt;&lt;object type=&quot;1&quot; unique_id=&quot;10001&quot;&gt;&lt;property id=&quot;20141&quot; value=&quot;CS5704-Week1-Introduction&quot;/&gt;&lt;property id=&quot;20142&quot; value=&quot;This file contains the introduction of the course and guidelines on how the course will be organized.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1&quot;/&gt;&lt;property id=&quot;20181&quot; value=&quot;1&quot;/&gt;&lt;property id=&quot;20191&quot; value=&quot;Breeze&quot;/&gt;&lt;property id=&quot;20192&quot; value=&quot;http://breeze.iddl.vt.edu&quot;/&gt;&lt;property id=&quot;20193&quot; value=&quot;0&quot;/&gt;&lt;property id=&quot;20224&quot; value=&quot;C:\Documents and Settings\Shawn Bohner\My Documents\CS5704\Fall2007\CS-5704-Week1&quot;/&gt;&lt;property id=&quot;20250&quot; value=&quot;0&quot;/&gt;&lt;property id=&quot;20251&quot; value=&quot;1&quot;/&gt;&lt;property id=&quot;20259&quot; value=&quot;0&quot;/&gt;&lt;object type=&quot;4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Software Engineering&amp;#x0D;&amp;#x0A;CS5704: First Week&amp;quot;&quot;/&gt;&lt;property id=&quot;20303&quot; value=&quot;-1&quot;/&gt;&lt;property id=&quot;20307&quot; value=&quot;259&quot;/&gt;&lt;property id=&quot;20309&quot; value=&quot;-1&quot;/&gt;&lt;/object&gt;&lt;object type=&quot;3&quot; unique_id=&quot;10005&quot;&gt;&lt;property id=&quot;20148&quot; value=&quot;5&quot;/&gt;&lt;property id=&quot;20300&quot; value=&quot;Slide 2 - &amp;quot;Agenda&amp;quot;&quot;/&gt;&lt;property id=&quot;20303&quot; value=&quot;-1&quot;/&gt;&lt;property id=&quot;20307&quot; value=&quot;358&quot;/&gt;&lt;property id=&quot;20309&quot; value=&quot;-1&quot;/&gt;&lt;/object&gt;&lt;object type=&quot;3&quot; unique_id=&quot;10006&quot;&gt;&lt;property id=&quot;20148&quot; value=&quot;5&quot;/&gt;&lt;property id=&quot;20300&quot; value=&quot;Slide 3 - &amp;quot;Tentative Fall Semester Timeline&amp;quot;&quot;/&gt;&lt;property id=&quot;20303&quot; value=&quot;-1&quot;/&gt;&lt;property id=&quot;20307&quot; value=&quot;393&quot;/&gt;&lt;property id=&quot;20309&quot; value=&quot;-1&quot;/&gt;&lt;/object&gt;&lt;object type=&quot;3&quot; unique_id=&quot;10007&quot;&gt;&lt;property id=&quot;20148&quot; value=&quot;5&quot;/&gt;&lt;property id=&quot;20300&quot; value=&quot;Slide 4 - &amp;quot;Tentative Structure of CS5704&amp;quot;&quot;/&gt;&lt;property id=&quot;20303&quot; value=&quot;-1&quot;/&gt;&lt;property id=&quot;20307&quot; value=&quot;395&quot;/&gt;&lt;property id=&quot;20309&quot; value=&quot;-1&quot;/&gt;&lt;/object&gt;&lt;object type=&quot;3&quot; unique_id=&quot;10008&quot;&gt;&lt;property id=&quot;20148&quot; value=&quot;5&quot;/&gt;&lt;property id=&quot;20300&quot; value=&quot;Slide 5 - &amp;quot;Guidelines and Expectations&amp;quot;&quot;/&gt;&lt;property id=&quot;20303&quot; value=&quot;-1&quot;/&gt;&lt;property id=&quot;20307&quot; value=&quot;414&quot;/&gt;&lt;property id=&quot;20309&quot; value=&quot;-1&quot;/&gt;&lt;/object&gt;&lt;object type=&quot;3&quot; unique_id=&quot;10009&quot;&gt;&lt;property id=&quot;20148&quot; value=&quot;5&quot;/&gt;&lt;property id=&quot;20300&quot; value=&quot;Slide 6 - &amp;quot;Grading and Evaluation&amp;quot;&quot;/&gt;&lt;property id=&quot;20303&quot; value=&quot;-1&quot;/&gt;&lt;property id=&quot;20307&quot; value=&quot;415&quot;/&gt;&lt;property id=&quot;20309&quot; value=&quot;-1&quot;/&gt;&lt;/object&gt;&lt;object type=&quot;3&quot; unique_id=&quot;10010&quot;&gt;&lt;property id=&quot;20148&quot; value=&quot;5&quot;/&gt;&lt;property id=&quot;20300&quot; value=&quot;Slide 7 - &amp;quot;Late Work&amp;quot;&quot;/&gt;&lt;property id=&quot;20303&quot; value=&quot;-1&quot;/&gt;&lt;property id=&quot;20307&quot; value=&quot;416&quot;/&gt;&lt;property id=&quot;20309&quot; value=&quot;-1&quot;/&gt;&lt;/object&gt;&lt;object type=&quot;3&quot; unique_id=&quot;10011&quot;&gt;&lt;property id=&quot;20148&quot; value=&quot;5&quot;/&gt;&lt;property id=&quot;20300&quot; value=&quot;Slide 8 - &amp;quot;Chapter 1 : Software and Software Engineering&amp;quot;&quot;/&gt;&lt;property id=&quot;20303&quot; value=&quot;-1&quot;/&gt;&lt;property id=&quot;20307&quot; value=&quot;362&quot;/&gt;&lt;property id=&quot;20309&quot; value=&quot;-1&quot;/&gt;&lt;/object&gt;&lt;object type=&quot;3&quot; unique_id=&quot;10012&quot;&gt;&lt;property id=&quot;20148&quot; value=&quot;5&quot;/&gt;&lt;property id=&quot;20300&quot; value=&quot;Slide 9 - &amp;quot;What is Software?&amp;quot;&quot;/&gt;&lt;property id=&quot;20303&quot; value=&quot;-1&quot;/&gt;&lt;property id=&quot;20307&quot; value=&quot;378&quot;/&gt;&lt;property id=&quot;20309&quot; value=&quot;-1&quot;/&gt;&lt;/object&gt;&lt;object type=&quot;3&quot; unique_id=&quot;10013&quot;&gt;&lt;property id=&quot;20148&quot; value=&quot;5&quot;/&gt;&lt;property id=&quot;20300&quot; value=&quot;Slide 10 - &amp;quot;So, What is Software?&amp;quot;&quot;/&gt;&lt;property id=&quot;20303&quot; value=&quot;-1&quot;/&gt;&lt;property id=&quot;20307&quot; value=&quot;337&quot;/&gt;&lt;property id=&quot;20309&quot; value=&quot;-1&quot;/&gt;&lt;/object&gt;&lt;object type=&quot;3&quot; unique_id=&quot;10014&quot;&gt;&lt;property id=&quot;20148&quot; value=&quot;5&quot;/&gt;&lt;property id=&quot;20300&quot; value=&quot;Slide 11 - &amp;quot;Software Doesn’t Wear Out&amp;quot;&quot;/&gt;&lt;property id=&quot;20303&quot; value=&quot;-1&quot;/&gt;&lt;property id=&quot;20307&quot; value=&quot;342&quot;/&gt;&lt;property id=&quot;20309&quot; value=&quot;-1&quot;/&gt;&lt;/object&gt;&lt;object type=&quot;3&quot; unique_id=&quot;10015&quot;&gt;&lt;property id=&quot;20148&quot; value=&quot;5&quot;/&gt;&lt;property id=&quot;20300&quot; value=&quot;Slide 12 - &amp;quot;Software Design Degradation&amp;quot;&quot;/&gt;&lt;property id=&quot;20303&quot; value=&quot;-1&quot;/&gt;&lt;property id=&quot;20307&quot; value=&quot;380&quot;/&gt;&lt;property id=&quot;20309&quot; value=&quot;-1&quot;/&gt;&lt;/object&gt;&lt;object type=&quot;3&quot; unique_id=&quot;10016&quot;&gt;&lt;property id=&quot;20148&quot; value=&quot;5&quot;/&gt;&lt;property id=&quot;20300&quot; value=&quot;Slide 13 - &amp;quot;Information Lose Due to Relentless Change&amp;quot;&quot;/&gt;&lt;property id=&quot;20303&quot; value=&quot;-1&quot;/&gt;&lt;property id=&quot;20307&quot; value=&quot;381&quot;/&gt;&lt;property id=&quot;20309&quot; value=&quot;-1&quot;/&gt;&lt;/object&gt;&lt;object type=&quot;3&quot; unique_id=&quot;10017&quot;&gt;&lt;property id=&quot;20148&quot; value=&quot;5&quot;/&gt;&lt;property id=&quot;20300&quot; value=&quot;Slide 14 - &amp;quot;Wear versus Deterioration&amp;quot;&quot;/&gt;&lt;property id=&quot;20303&quot; value=&quot;-1&quot;/&gt;&lt;property id=&quot;20307&quot; value=&quot;333&quot;/&gt;&lt;property id=&quot;20309&quot; value=&quot;-1&quot;/&gt;&lt;/object&gt;&lt;object type=&quot;3&quot; unique_id=&quot;10018&quot;&gt;&lt;property id=&quot;20148&quot; value=&quot;5&quot;/&gt;&lt;property id=&quot;20300&quot; value=&quot;Slide 15 - &amp;quot;The Cost of Change&amp;quot;&quot;/&gt;&lt;property id=&quot;20303&quot; value=&quot;-1&quot;/&gt;&lt;property id=&quot;20307&quot; value=&quot;334&quot;/&gt;&lt;property id=&quot;20309&quot; value=&quot;-1&quot;/&gt;&lt;/object&gt;&lt;object type=&quot;3&quot; unique_id=&quot;10019&quot;&gt;&lt;property id=&quot;20148&quot; value=&quot;5&quot;/&gt;&lt;property id=&quot;20300&quot; value=&quot;Slide 16 - &amp;quot;Software is Complex&amp;quot;&quot;/&gt;&lt;property id=&quot;20303&quot; value=&quot;-1&quot;/&gt;&lt;property id=&quot;20307&quot; value=&quot;394&quot;/&gt;&lt;property id=&quot;20309&quot; value=&quot;-1&quot;/&gt;&lt;/object&gt;&lt;object type=&quot;3&quot; unique_id=&quot;10020&quot;&gt;&lt;property id=&quot;20148&quot; value=&quot;5&quot;/&gt;&lt;property id=&quot;20300&quot; value=&quot;Slide 17 - &amp;quot;Software “Schizophrenia”&amp;quot;&quot;/&gt;&lt;property id=&quot;20303&quot; value=&quot;-1&quot;/&gt;&lt;property id=&quot;20307&quot; value=&quot;384&quot;/&gt;&lt;property id=&quot;20309&quot; value=&quot;-1&quot;/&gt;&lt;/object&gt;&lt;object type=&quot;3&quot; unique_id=&quot;10021&quot;&gt;&lt;property id=&quot;20148&quot; value=&quot;5&quot;/&gt;&lt;property id=&quot;20300&quot; value=&quot;Slide 18 - &amp;quot;Software—New Categories&amp;quot;&quot;/&gt;&lt;property id=&quot;20303&quot; value=&quot;-1&quot;/&gt;&lt;property id=&quot;20307&quot; value=&quot;396&quot;/&gt;&lt;property id=&quot;20309&quot; value=&quot;-1&quot;/&gt;&lt;/object&gt;&lt;object type=&quot;3&quot; unique_id=&quot;10022&quot;&gt;&lt;property id=&quot;20148&quot; value=&quot;5&quot;/&gt;&lt;property id=&quot;20300&quot; value=&quot;Slide 19 - &amp;quot;Software Evolution&amp;quot;&quot;/&gt;&lt;property id=&quot;20303&quot; value=&quot;-1&quot;/&gt;&lt;property id=&quot;20307&quot; value=&quot;398&quot;/&gt;&lt;property id=&quot;20309&quot; value=&quot;-1&quot;/&gt;&lt;/object&gt;&lt;object type=&quot;3&quot; unique_id=&quot;10023&quot;&gt;&lt;property id=&quot;20148&quot; value=&quot;5&quot;/&gt;&lt;property id=&quot;20300&quot; value=&quot;Slide 20 - &amp;quot;Software Evolution (continued)&amp;quot;&quot;/&gt;&lt;property id=&quot;20303&quot; value=&quot;-1&quot;/&gt;&lt;property id=&quot;20307&quot; value=&quot;418&quot;/&gt;&lt;property id=&quot;20309&quot; value=&quot;-1&quot;/&gt;&lt;/object&gt;&lt;object type=&quot;3&quot; unique_id=&quot;10024&quot;&gt;&lt;property id=&quot;20148&quot; value=&quot;5&quot;/&gt;&lt;property id=&quot;20300&quot; value=&quot;Slide 21 - &amp;quot;Chapter 2: Process—A Generic View&amp;quot;&quot;/&gt;&lt;property id=&quot;20303&quot; value=&quot;-1&quot;/&gt;&lt;property id=&quot;20307&quot; value=&quot;372&quot;/&gt;&lt;property id=&quot;20309&quot; value=&quot;-1&quot;/&gt;&lt;/object&gt;&lt;object type=&quot;3&quot; unique_id=&quot;10025&quot;&gt;&lt;property id=&quot;20148&quot; value=&quot;5&quot;/&gt;&lt;property id=&quot;20300&quot; value=&quot;Slide 22 - &amp;quot;Software Still Stuck in Construction&amp;quot;&quot;/&gt;&lt;property id=&quot;20303&quot; value=&quot;-1&quot;/&gt;&lt;property id=&quot;20307&quot; value=&quot;386&quot;/&gt;&lt;property id=&quot;20309&quot; value=&quot;-1&quot;/&gt;&lt;/object&gt;&lt;object type=&quot;3&quot; unique_id=&quot;10026&quot;&gt;&lt;property id=&quot;20148&quot; value=&quot;5&quot;/&gt;&lt;property id=&quot;20300&quot; value=&quot;Slide 23 - &amp;quot;A Layered Technology&amp;quot;&quot;/&gt;&lt;property id=&quot;20303&quot; value=&quot;-1&quot;/&gt;&lt;property id=&quot;20307&quot; value=&quot;346&quot;/&gt;&lt;property id=&quot;20309&quot; value=&quot;-1&quot;/&gt;&lt;/object&gt;&lt;object type=&quot;3&quot; unique_id=&quot;10027&quot;&gt;&lt;property id=&quot;20148&quot; value=&quot;5&quot;/&gt;&lt;property id=&quot;20300&quot; value=&quot;Slide 24 - &amp;quot;Umbrella Activities &amp;#x0D;&amp;#x0A;(AKA Cross-Life-Cycle Activities)&amp;quot;&quot;/&gt;&lt;property id=&quot;20303&quot; value=&quot;-1&quot;/&gt;&lt;property id=&quot;20307&quot; value=&quot;348&quot;/&gt;&lt;property id=&quot;20309&quot; value=&quot;-1&quot;/&gt;&lt;/object&gt;&lt;object type=&quot;3&quot; unique_id=&quot;10028&quot;&gt;&lt;property id=&quot;20148&quot; value=&quot;5&quot;/&gt;&lt;property id=&quot;20300&quot; value=&quot;Slide 25 - &amp;quot;SEI’s Software Process &amp;#x0D;&amp;#x0A;Capability Maturity Model&amp;quot;&quot;/&gt;&lt;property id=&quot;20303&quot; value=&quot;-1&quot;/&gt;&lt;property id=&quot;20307&quot; value=&quot;374&quot;/&gt;&lt;property id=&quot;20309&quot; value=&quot;-1&quot;/&gt;&lt;/object&gt;&lt;object type=&quot;3&quot; unique_id=&quot;10029&quot;&gt;&lt;property id=&quot;20148&quot; value=&quot;5&quot;/&gt;&lt;property id=&quot;20300&quot; value=&quot;Slide 26 - &amp;quot;Summary of the SEI/CMM Levels&amp;quot;&quot;/&gt;&lt;property id=&quot;20303&quot; value=&quot;-1&quot;/&gt;&lt;property id=&quot;20307&quot; value=&quot;375&quot;/&gt;&lt;property id=&quot;20309&quot; value=&quot;-1&quot;/&gt;&lt;/object&gt;&lt;object type=&quot;3&quot; unique_id=&quot;10030&quot;&gt;&lt;property id=&quot;20148&quot; value=&quot;5&quot;/&gt;&lt;property id=&quot;20300&quot; value=&quot;Slide 27 - &amp;quot;Process Improvement Maturity Levels&amp;quot;&quot;/&gt;&lt;property id=&quot;20303&quot; value=&quot;-1&quot;/&gt;&lt;property id=&quot;20307&quot; value=&quot;390&quot;/&gt;&lt;property id=&quot;20309&quot; value=&quot;-1&quot;/&gt;&lt;/object&gt;&lt;object type=&quot;3&quot; unique_id=&quot;10031&quot;&gt;&lt;property id=&quot;20148&quot; value=&quot;5&quot;/&gt;&lt;property id=&quot;20300&quot; value=&quot;Slide 28 - &amp;quot;More Traction at Upper levels...&amp;quot;&quot;/&gt;&lt;property id=&quot;20303&quot; value=&quot;-1&quot;/&gt;&lt;property id=&quot;20307&quot; value=&quot;391&quot;/&gt;&lt;property id=&quot;20309&quot; value=&quot;-1&quot;/&gt;&lt;/object&gt;&lt;object type=&quot;3&quot; unique_id=&quot;10032&quot;&gt;&lt;property id=&quot;20148&quot; value=&quot;5&quot;/&gt;&lt;property id=&quot;20300&quot; value=&quot;Slide 29 - &amp;quot;The Process Model: Adaptability&amp;quot;&quot;/&gt;&lt;property id=&quot;20303&quot; value=&quot;-1&quot;/&gt;&lt;property id=&quot;20307&quot; value=&quot;400&quot;/&gt;&lt;property id=&quot;20309&quot; value=&quot;-1&quot;/&gt;&lt;/object&gt;&lt;object type=&quot;3&quot; unique_id=&quot;10033&quot;&gt;&lt;property id=&quot;20148&quot; value=&quot;5&quot;/&gt;&lt;property id=&quot;20300&quot; value=&quot;Slide 30 - &amp;quot;The CMMI&amp;quot;&quot;/&gt;&lt;property id=&quot;20303&quot; value=&quot;-1&quot;/&gt;&lt;property id=&quot;20307&quot; value=&quot;401&quot;/&gt;&lt;property id=&quot;20309&quot; value=&quot;-1&quot;/&gt;&lt;/object&gt;&lt;object type=&quot;3&quot; unique_id=&quot;10034&quot;&gt;&lt;property id=&quot;20148&quot; value=&quot;5&quot;/&gt;&lt;property id=&quot;20300&quot; value=&quot;Slide 31 - &amp;quot;Process Patterns&amp;quot;&quot;/&gt;&lt;property id=&quot;20303&quot; value=&quot;-1&quot;/&gt;&lt;property id=&quot;20307&quot; value=&quot;402&quot;/&gt;&lt;property id=&quot;20309&quot; value=&quot;-1&quot;/&gt;&lt;/object&gt;&lt;object type=&quot;3&quot; unique_id=&quot;10035&quot;&gt;&lt;property id=&quot;20148&quot; value=&quot;5&quot;/&gt;&lt;property id=&quot;20300&quot; value=&quot;Slide 32 - &amp;quot;Process Assessment&amp;quot;&quot;/&gt;&lt;property id=&quot;20303&quot; value=&quot;-1&quot;/&gt;&lt;property id=&quot;20307&quot; value=&quot;403&quot;/&gt;&lt;property id=&quot;20309&quot; value=&quot;-1&quot;/&gt;&lt;/object&gt;&lt;object type=&quot;3&quot; unique_id=&quot;10036&quot;&gt;&lt;property id=&quot;20148&quot; value=&quot;5&quot;/&gt;&lt;property id=&quot;20300&quot; value=&quot;Slide 33 - &amp;quot;Assessment and Improvement&amp;quot;&quot;/&gt;&lt;property id=&quot;20303&quot; value=&quot;-1&quot;/&gt;&lt;property id=&quot;20307&quot; value=&quot;404&quot;/&gt;&lt;property id=&quot;20309&quot; value=&quot;-1&quot;/&gt;&lt;/object&gt;&lt;object type=&quot;3&quot; unique_id=&quot;10037&quot;&gt;&lt;property id=&quot;20148&quot; value=&quot;5&quot;/&gt;&lt;property id=&quot;20300&quot; value=&quot;Slide 34 - &amp;quot;Personal Software Process (PSP)&amp;quot;&quot;/&gt;&lt;property id=&quot;20303&quot; value=&quot;-1&quot;/&gt;&lt;property id=&quot;20307&quot; value=&quot;405&quot;/&gt;&lt;property id=&quot;20309&quot; value=&quot;-1&quot;/&gt;&lt;/object&gt;&lt;object type=&quot;3&quot; unique_id=&quot;10038&quot;&gt;&lt;property id=&quot;20148&quot; value=&quot;5&quot;/&gt;&lt;property id=&quot;20300&quot; value=&quot;Slide 35 - &amp;quot;Team Software Process (TSP)&amp;quot;&quot;/&gt;&lt;property id=&quot;20303&quot; value=&quot;-1&quot;/&gt;&lt;property id=&quot;20307&quot; value=&quot;406&quot;/&gt;&lt;property id=&quot;20309&quot; value=&quot;-1&quot;/&gt;&lt;/object&gt;&lt;object type=&quot;3&quot; unique_id=&quot;10039&quot;&gt;&lt;property id=&quot;20148&quot; value=&quot;5&quot;/&gt;&lt;property id=&quot;20300&quot; value=&quot;Slide 36 - &amp;quot;Chapter 3: Prescriptive Process Models&amp;quot;&quot;/&gt;&lt;property id=&quot;20303&quot; value=&quot;-1&quot;/&gt;&lt;property id=&quot;20307&quot; value=&quot;417&quot;/&gt;&lt;property id=&quot;20309&quot; value=&quot;-1&quot;/&gt;&lt;/object&gt;&lt;object type=&quot;3&quot; unique_id=&quot;10040&quot;&gt;&lt;property id=&quot;20148&quot; value=&quot;5&quot;/&gt;&lt;property id=&quot;20300&quot; value=&quot;Slide 37 - &amp;quot;Prescriptive Models&amp;quot;&quot;/&gt;&lt;property id=&quot;20303&quot; value=&quot;-1&quot;/&gt;&lt;property id=&quot;20307&quot; value=&quot;407&quot;/&gt;&lt;property id=&quot;20309&quot; value=&quot;-1&quot;/&gt;&lt;/object&gt;&lt;object type=&quot;3&quot; unique_id=&quot;10041&quot;&gt;&lt;property id=&quot;20148&quot; value=&quot;5&quot;/&gt;&lt;property id=&quot;20300&quot; value=&quot;Slide 38 - &amp;quot;The Linear Model&amp;quot;&quot;/&gt;&lt;property id=&quot;20303&quot; value=&quot;-1&quot;/&gt;&lt;property id=&quot;20307&quot; value=&quot;352&quot;/&gt;&lt;property id=&quot;20309&quot; value=&quot;-1&quot;/&gt;&lt;/object&gt;&lt;object type=&quot;3&quot; unique_id=&quot;10042&quot;&gt;&lt;property id=&quot;20148&quot; value=&quot;5&quot;/&gt;&lt;property id=&quot;20300&quot; value=&quot;Slide 39 - &amp;quot;Rational Unified Process&amp;quot;&quot;/&gt;&lt;property id=&quot;20303&quot; value=&quot;-1&quot;/&gt;&lt;property id=&quot;20307&quot; value=&quot;413&quot;/&gt;&lt;property id=&quot;20309&quot; value=&quot;-1&quot;/&gt;&lt;/object&gt;&lt;object type=&quot;3&quot; unique_id=&quot;10043&quot;&gt;&lt;property id=&quot;20148&quot; value=&quot;5&quot;/&gt;&lt;property id=&quot;20300&quot; value=&quot;Slide 40 - &amp;quot;Iterative Models&amp;quot;&quot;/&gt;&lt;property id=&quot;20303&quot; value=&quot;-1&quot;/&gt;&lt;property id=&quot;20307&quot; value=&quot;411&quot;/&gt;&lt;property id=&quot;20309&quot; value=&quot;-1&quot;/&gt;&lt;/object&gt;&lt;object type=&quot;3&quot; unique_id=&quot;10044&quot;&gt;&lt;property id=&quot;20148&quot; value=&quot;5&quot;/&gt;&lt;property id=&quot;20300&quot; value=&quot;Slide 41 - &amp;quot;The Incremental Model&amp;quot;&quot;/&gt;&lt;property id=&quot;20303&quot; value=&quot;-1&quot;/&gt;&lt;property id=&quot;20307&quot; value=&quot;412&quot;/&gt;&lt;property id=&quot;20309&quot; value=&quot;-1&quot;/&gt;&lt;/object&gt;&lt;object type=&quot;3&quot; unique_id=&quot;10045&quot;&gt;&lt;property id=&quot;20148&quot; value=&quot;5&quot;/&gt;&lt;property id=&quot;20300&quot; value=&quot;Slide 42 - &amp;quot;Iterative and Incremental Models&amp;quot;&quot;/&gt;&lt;property id=&quot;20303&quot; value=&quot;-1&quot;/&gt;&lt;property id=&quot;20307&quot; value=&quot;353&quot;/&gt;&lt;property id=&quot;20309&quot; value=&quot;-1&quot;/&gt;&lt;/object&gt;&lt;object type=&quot;3&quot; unique_id=&quot;10046&quot;&gt;&lt;property id=&quot;20148&quot; value=&quot;5&quot;/&gt;&lt;property id=&quot;20300&quot; value=&quot;Slide 43 - &amp;quot;Evolutionary Models: The Spiral&amp;quot;&quot;/&gt;&lt;property id=&quot;20303&quot; value=&quot;-1&quot;/&gt;&lt;property id=&quot;20307&quot; value=&quot;408&quot;/&gt;&lt;property id=&quot;20309&quot; value=&quot;-1&quot;/&gt;&lt;/object&gt;&lt;object type=&quot;3&quot; unique_id=&quot;10047&quot;&gt;&lt;property id=&quot;20148&quot; value=&quot;5&quot;/&gt;&lt;property id=&quot;20300&quot; value=&quot;Slide 44 - &amp;quot;Evolutionary Models: Concurrent&amp;quot;&quot;/&gt;&lt;property id=&quot;20303&quot; value=&quot;-1&quot;/&gt;&lt;property id=&quot;20307&quot; value=&quot;409&quot;/&gt;&lt;property id=&quot;20309&quot; value=&quot;-1&quot;/&gt;&lt;/object&gt;&lt;object type=&quot;3&quot; unique_id=&quot;10048&quot;&gt;&lt;property id=&quot;20148&quot; value=&quot;5&quot;/&gt;&lt;property id=&quot;20300&quot; value=&quot;Slide 45 - &amp;quot;Still Other Process Models&amp;quot;&quot;/&gt;&lt;property id=&quot;20303&quot; value=&quot;-1&quot;/&gt;&lt;property id=&quot;20307&quot; value=&quot;410&quot;/&gt;&lt;property id=&quot;20309&quot; value=&quot;-1&quot;/&gt;&lt;/object&gt;&lt;object type=&quot;3&quot; unique_id=&quot;10049&quot;&gt;&lt;property id=&quot;20148&quot; value=&quot;5&quot;/&gt;&lt;property id=&quot;20300&quot; value=&quot;Slide 46 - &amp;quot;Homework Assignment for 8/29/07&amp;quot;&quot;/&gt;&lt;property id=&quot;20303&quot; value=&quot;-1&quot;/&gt;&lt;property id=&quot;20307&quot; value=&quot;377&quot;/&gt;&lt;property id=&quot;20309&quot; value=&quot;-1&quot;/&gt;&lt;/object&gt;&lt;/object&gt;&lt;object type=&quot;8&quot; unique_id=&quot;10050&quot;&gt;&lt;/object&gt;&lt;/object&gt;&lt;/database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,2137399327,C:\Documents and Settings\Shawn Bohner\My Documents\CS5704\Fall2007\CS5704-Week1\CS5704-Week1.ppc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41605</TotalTime>
  <Words>1682</Words>
  <Application>Microsoft Office PowerPoint</Application>
  <PresentationFormat>On-screen Show (4:3)</PresentationFormat>
  <Paragraphs>224</Paragraphs>
  <Slides>24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Software Maintenance and Evolution CSSE 575: Session 10, Part 2  Maintenance Management</vt:lpstr>
      <vt:lpstr>What is management?</vt:lpstr>
      <vt:lpstr>Maybe step 1 – getting control?</vt:lpstr>
      <vt:lpstr>Maybe do this one as step 2! –  When are we done?</vt:lpstr>
      <vt:lpstr>Then step 3 – What to do in the middle?</vt:lpstr>
      <vt:lpstr>Internal service-level agreements</vt:lpstr>
      <vt:lpstr>SLA’s, cntd</vt:lpstr>
      <vt:lpstr>Maintenance service contracts</vt:lpstr>
      <vt:lpstr>Outsourcing contracts</vt:lpstr>
      <vt:lpstr>Outsourcing, cntd</vt:lpstr>
      <vt:lpstr>Pigoski’s “list”</vt:lpstr>
      <vt:lpstr>Example of tackling one problem</vt:lpstr>
      <vt:lpstr>Ok, just one more problem…</vt:lpstr>
      <vt:lpstr>And an opportunity…</vt:lpstr>
      <vt:lpstr>The article you read…</vt:lpstr>
      <vt:lpstr>Article, cntd</vt:lpstr>
      <vt:lpstr>Article, cntd</vt:lpstr>
      <vt:lpstr>Article, cntd</vt:lpstr>
      <vt:lpstr>Article, cntd</vt:lpstr>
      <vt:lpstr>Article, cntd</vt:lpstr>
      <vt:lpstr>Article, cntd</vt:lpstr>
      <vt:lpstr>Article, cntd</vt:lpstr>
      <vt:lpstr>Article, cntd</vt:lpstr>
      <vt:lpstr>Assignment and Milestone Reminders</vt:lpstr>
    </vt:vector>
  </TitlesOfParts>
  <Company>Virginia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Construction and Evolution CS5704: First Class</dc:title>
  <dc:creator>Shawn Bohner</dc:creator>
  <cp:lastModifiedBy>Chenoweth, Stephen V</cp:lastModifiedBy>
  <cp:revision>206</cp:revision>
  <cp:lastPrinted>2010-05-04T14:26:09Z</cp:lastPrinted>
  <dcterms:created xsi:type="dcterms:W3CDTF">2010-04-22T14:18:42Z</dcterms:created>
  <dcterms:modified xsi:type="dcterms:W3CDTF">2011-08-15T17:28:00Z</dcterms:modified>
</cp:coreProperties>
</file>