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embeddings/oleObject1.bin" ContentType="application/vnd.openxmlformats-officedocument.oleObject"/>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21"/>
  </p:notesMasterIdLst>
  <p:handoutMasterIdLst>
    <p:handoutMasterId r:id="rId22"/>
  </p:handoutMasterIdLst>
  <p:sldIdLst>
    <p:sldId id="259" r:id="rId2"/>
    <p:sldId id="479" r:id="rId3"/>
    <p:sldId id="480" r:id="rId4"/>
    <p:sldId id="481" r:id="rId5"/>
    <p:sldId id="482" r:id="rId6"/>
    <p:sldId id="483" r:id="rId7"/>
    <p:sldId id="484" r:id="rId8"/>
    <p:sldId id="485" r:id="rId9"/>
    <p:sldId id="486" r:id="rId10"/>
    <p:sldId id="487" r:id="rId11"/>
    <p:sldId id="488" r:id="rId12"/>
    <p:sldId id="489" r:id="rId13"/>
    <p:sldId id="490" r:id="rId14"/>
    <p:sldId id="491" r:id="rId15"/>
    <p:sldId id="494" r:id="rId16"/>
    <p:sldId id="495" r:id="rId17"/>
    <p:sldId id="496" r:id="rId18"/>
    <p:sldId id="492" r:id="rId19"/>
    <p:sldId id="493" r:id="rId20"/>
  </p:sldIdLst>
  <p:sldSz cx="9144000" cy="6858000" type="screen4x3"/>
  <p:notesSz cx="7315200" cy="9601200"/>
  <p:custDataLst>
    <p:tags r:id="rId24"/>
  </p:custDataLst>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99"/>
    <a:srgbClr val="FFFF00"/>
    <a:srgbClr val="0033CC"/>
    <a:srgbClr val="800000"/>
    <a:srgbClr val="990000"/>
    <a:srgbClr val="000066"/>
    <a:srgbClr val="CC3300"/>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53" autoAdjust="0"/>
    <p:restoredTop sz="80431" autoAdjust="0"/>
  </p:normalViewPr>
  <p:slideViewPr>
    <p:cSldViewPr>
      <p:cViewPr varScale="1">
        <p:scale>
          <a:sx n="117" d="100"/>
          <a:sy n="117" d="100"/>
        </p:scale>
        <p:origin x="-68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5368"/>
    </p:cViewPr>
  </p:sorterViewPr>
  <p:notesViewPr>
    <p:cSldViewPr>
      <p:cViewPr varScale="1">
        <p:scale>
          <a:sx n="59" d="100"/>
          <a:sy n="59" d="100"/>
        </p:scale>
        <p:origin x="-1542" y="-84"/>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handoutMaster" Target="handoutMasters/handoutMaster1.xml"/><Relationship Id="rId23" Type="http://schemas.openxmlformats.org/officeDocument/2006/relationships/printerSettings" Target="printerSettings/printerSettings1.bin"/><Relationship Id="rId24" Type="http://schemas.openxmlformats.org/officeDocument/2006/relationships/tags" Target="tags/tag1.xml"/><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6130" name="Rectangle 2"/>
          <p:cNvSpPr>
            <a:spLocks noGrp="1" noChangeArrowheads="1"/>
          </p:cNvSpPr>
          <p:nvPr>
            <p:ph type="hdr" sz="quarter"/>
          </p:nvPr>
        </p:nvSpPr>
        <p:spPr bwMode="auto">
          <a:xfrm>
            <a:off x="0" y="0"/>
            <a:ext cx="3182938" cy="466725"/>
          </a:xfrm>
          <a:prstGeom prst="rect">
            <a:avLst/>
          </a:prstGeom>
          <a:noFill/>
          <a:ln w="9525">
            <a:noFill/>
            <a:miter lim="800000"/>
            <a:headEnd/>
            <a:tailEnd/>
          </a:ln>
          <a:effectLst/>
        </p:spPr>
        <p:txBody>
          <a:bodyPr vert="horz" wrap="square" lIns="95381" tIns="47691" rIns="95381" bIns="47691" numCol="1" anchor="t" anchorCtr="0" compatLnSpc="1">
            <a:prstTxWarp prst="textNoShape">
              <a:avLst/>
            </a:prstTxWarp>
          </a:bodyPr>
          <a:lstStyle>
            <a:lvl1pPr defTabSz="954088">
              <a:defRPr sz="1300"/>
            </a:lvl1pPr>
          </a:lstStyle>
          <a:p>
            <a:endParaRPr lang="en-US"/>
          </a:p>
        </p:txBody>
      </p:sp>
      <p:sp>
        <p:nvSpPr>
          <p:cNvPr id="176131" name="Rectangle 3"/>
          <p:cNvSpPr>
            <a:spLocks noGrp="1" noChangeArrowheads="1"/>
          </p:cNvSpPr>
          <p:nvPr>
            <p:ph type="dt" sz="quarter" idx="1"/>
          </p:nvPr>
        </p:nvSpPr>
        <p:spPr bwMode="auto">
          <a:xfrm>
            <a:off x="4160838" y="0"/>
            <a:ext cx="3182937" cy="466725"/>
          </a:xfrm>
          <a:prstGeom prst="rect">
            <a:avLst/>
          </a:prstGeom>
          <a:noFill/>
          <a:ln w="9525">
            <a:noFill/>
            <a:miter lim="800000"/>
            <a:headEnd/>
            <a:tailEnd/>
          </a:ln>
          <a:effectLst/>
        </p:spPr>
        <p:txBody>
          <a:bodyPr vert="horz" wrap="square" lIns="95381" tIns="47691" rIns="95381" bIns="47691" numCol="1" anchor="t" anchorCtr="0" compatLnSpc="1">
            <a:prstTxWarp prst="textNoShape">
              <a:avLst/>
            </a:prstTxWarp>
          </a:bodyPr>
          <a:lstStyle>
            <a:lvl1pPr algn="r" defTabSz="954088">
              <a:defRPr sz="1300"/>
            </a:lvl1pPr>
          </a:lstStyle>
          <a:p>
            <a:endParaRPr lang="en-US"/>
          </a:p>
        </p:txBody>
      </p:sp>
      <p:sp>
        <p:nvSpPr>
          <p:cNvPr id="176132" name="Rectangle 4"/>
          <p:cNvSpPr>
            <a:spLocks noGrp="1" noChangeArrowheads="1"/>
          </p:cNvSpPr>
          <p:nvPr>
            <p:ph type="ftr" sz="quarter" idx="2"/>
          </p:nvPr>
        </p:nvSpPr>
        <p:spPr bwMode="auto">
          <a:xfrm>
            <a:off x="0" y="9109075"/>
            <a:ext cx="3182938" cy="466725"/>
          </a:xfrm>
          <a:prstGeom prst="rect">
            <a:avLst/>
          </a:prstGeom>
          <a:noFill/>
          <a:ln w="9525">
            <a:noFill/>
            <a:miter lim="800000"/>
            <a:headEnd/>
            <a:tailEnd/>
          </a:ln>
          <a:effectLst/>
        </p:spPr>
        <p:txBody>
          <a:bodyPr vert="horz" wrap="square" lIns="95381" tIns="47691" rIns="95381" bIns="47691" numCol="1" anchor="b" anchorCtr="0" compatLnSpc="1">
            <a:prstTxWarp prst="textNoShape">
              <a:avLst/>
            </a:prstTxWarp>
          </a:bodyPr>
          <a:lstStyle>
            <a:lvl1pPr defTabSz="954088">
              <a:defRPr sz="1300"/>
            </a:lvl1pPr>
          </a:lstStyle>
          <a:p>
            <a:endParaRPr lang="en-US"/>
          </a:p>
        </p:txBody>
      </p:sp>
      <p:sp>
        <p:nvSpPr>
          <p:cNvPr id="176133" name="Rectangle 5"/>
          <p:cNvSpPr>
            <a:spLocks noGrp="1" noChangeArrowheads="1"/>
          </p:cNvSpPr>
          <p:nvPr>
            <p:ph type="sldNum" sz="quarter" idx="3"/>
          </p:nvPr>
        </p:nvSpPr>
        <p:spPr bwMode="auto">
          <a:xfrm>
            <a:off x="4160838" y="9109075"/>
            <a:ext cx="3182937" cy="466725"/>
          </a:xfrm>
          <a:prstGeom prst="rect">
            <a:avLst/>
          </a:prstGeom>
          <a:noFill/>
          <a:ln w="9525">
            <a:noFill/>
            <a:miter lim="800000"/>
            <a:headEnd/>
            <a:tailEnd/>
          </a:ln>
          <a:effectLst/>
        </p:spPr>
        <p:txBody>
          <a:bodyPr vert="horz" wrap="square" lIns="95381" tIns="47691" rIns="95381" bIns="47691" numCol="1" anchor="b" anchorCtr="0" compatLnSpc="1">
            <a:prstTxWarp prst="textNoShape">
              <a:avLst/>
            </a:prstTxWarp>
          </a:bodyPr>
          <a:lstStyle>
            <a:lvl1pPr algn="r" defTabSz="954088">
              <a:defRPr sz="1300"/>
            </a:lvl1pPr>
          </a:lstStyle>
          <a:p>
            <a:fld id="{BE7C2961-80AF-1046-8E90-A8097193FC68}" type="slidenum">
              <a:rPr lang="en-US"/>
              <a:pPr/>
              <a:t>‹#›</a:t>
            </a:fld>
            <a:endParaRPr lang="en-US"/>
          </a:p>
        </p:txBody>
      </p:sp>
    </p:spTree>
    <p:extLst>
      <p:ext uri="{BB962C8B-B14F-4D97-AF65-F5344CB8AC3E}">
        <p14:creationId xmlns:p14="http://schemas.microsoft.com/office/powerpoint/2010/main" val="36109534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170238" cy="482600"/>
          </a:xfrm>
          <a:prstGeom prst="rect">
            <a:avLst/>
          </a:prstGeom>
          <a:noFill/>
          <a:ln w="9525">
            <a:noFill/>
            <a:miter lim="800000"/>
            <a:headEnd/>
            <a:tailEnd/>
          </a:ln>
          <a:effectLst/>
        </p:spPr>
        <p:txBody>
          <a:bodyPr vert="horz" wrap="square" lIns="97187" tIns="48594" rIns="97187" bIns="48594" numCol="1" anchor="t" anchorCtr="0" compatLnSpc="1">
            <a:prstTxWarp prst="textNoShape">
              <a:avLst/>
            </a:prstTxWarp>
          </a:bodyPr>
          <a:lstStyle>
            <a:lvl1pPr defTabSz="973138">
              <a:defRPr sz="1300"/>
            </a:lvl1pPr>
          </a:lstStyle>
          <a:p>
            <a:endParaRPr lang="en-US"/>
          </a:p>
        </p:txBody>
      </p:sp>
      <p:sp>
        <p:nvSpPr>
          <p:cNvPr id="7171" name="Rectangle 3"/>
          <p:cNvSpPr>
            <a:spLocks noGrp="1" noChangeArrowheads="1"/>
          </p:cNvSpPr>
          <p:nvPr>
            <p:ph type="dt" idx="1"/>
          </p:nvPr>
        </p:nvSpPr>
        <p:spPr bwMode="auto">
          <a:xfrm>
            <a:off x="4144963" y="0"/>
            <a:ext cx="3170237" cy="482600"/>
          </a:xfrm>
          <a:prstGeom prst="rect">
            <a:avLst/>
          </a:prstGeom>
          <a:noFill/>
          <a:ln w="9525">
            <a:noFill/>
            <a:miter lim="800000"/>
            <a:headEnd/>
            <a:tailEnd/>
          </a:ln>
          <a:effectLst/>
        </p:spPr>
        <p:txBody>
          <a:bodyPr vert="horz" wrap="square" lIns="97187" tIns="48594" rIns="97187" bIns="48594" numCol="1" anchor="t" anchorCtr="0" compatLnSpc="1">
            <a:prstTxWarp prst="textNoShape">
              <a:avLst/>
            </a:prstTxWarp>
          </a:bodyPr>
          <a:lstStyle>
            <a:lvl1pPr algn="r" defTabSz="973138">
              <a:defRPr sz="1300"/>
            </a:lvl1pPr>
          </a:lstStyle>
          <a:p>
            <a:endParaRPr lang="en-US"/>
          </a:p>
        </p:txBody>
      </p:sp>
      <p:sp>
        <p:nvSpPr>
          <p:cNvPr id="7172" name="Rectangle 4"/>
          <p:cNvSpPr>
            <a:spLocks noGrp="1" noRot="1" noChangeAspect="1" noChangeArrowheads="1" noTextEdit="1"/>
          </p:cNvSpPr>
          <p:nvPr>
            <p:ph type="sldImg" idx="2"/>
          </p:nvPr>
        </p:nvSpPr>
        <p:spPr bwMode="auto">
          <a:xfrm>
            <a:off x="1258888" y="719138"/>
            <a:ext cx="4800600" cy="360045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974725" y="4559300"/>
            <a:ext cx="5365750" cy="4322763"/>
          </a:xfrm>
          <a:prstGeom prst="rect">
            <a:avLst/>
          </a:prstGeom>
          <a:noFill/>
          <a:ln w="9525">
            <a:noFill/>
            <a:miter lim="800000"/>
            <a:headEnd/>
            <a:tailEnd/>
          </a:ln>
          <a:effectLst/>
        </p:spPr>
        <p:txBody>
          <a:bodyPr vert="horz" wrap="square" lIns="97187" tIns="48594" rIns="97187" bIns="4859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74" name="Rectangle 6"/>
          <p:cNvSpPr>
            <a:spLocks noGrp="1" noChangeArrowheads="1"/>
          </p:cNvSpPr>
          <p:nvPr>
            <p:ph type="ftr" sz="quarter" idx="4"/>
          </p:nvPr>
        </p:nvSpPr>
        <p:spPr bwMode="auto">
          <a:xfrm>
            <a:off x="0" y="9118600"/>
            <a:ext cx="3170238" cy="482600"/>
          </a:xfrm>
          <a:prstGeom prst="rect">
            <a:avLst/>
          </a:prstGeom>
          <a:noFill/>
          <a:ln w="9525">
            <a:noFill/>
            <a:miter lim="800000"/>
            <a:headEnd/>
            <a:tailEnd/>
          </a:ln>
          <a:effectLst/>
        </p:spPr>
        <p:txBody>
          <a:bodyPr vert="horz" wrap="square" lIns="97187" tIns="48594" rIns="97187" bIns="48594" numCol="1" anchor="b" anchorCtr="0" compatLnSpc="1">
            <a:prstTxWarp prst="textNoShape">
              <a:avLst/>
            </a:prstTxWarp>
          </a:bodyPr>
          <a:lstStyle>
            <a:lvl1pPr defTabSz="973138">
              <a:defRPr sz="1300"/>
            </a:lvl1pPr>
          </a:lstStyle>
          <a:p>
            <a:endParaRPr lang="en-US"/>
          </a:p>
        </p:txBody>
      </p:sp>
      <p:sp>
        <p:nvSpPr>
          <p:cNvPr id="7175" name="Rectangle 7"/>
          <p:cNvSpPr>
            <a:spLocks noGrp="1" noChangeArrowheads="1"/>
          </p:cNvSpPr>
          <p:nvPr>
            <p:ph type="sldNum" sz="quarter" idx="5"/>
          </p:nvPr>
        </p:nvSpPr>
        <p:spPr bwMode="auto">
          <a:xfrm>
            <a:off x="4144963" y="9118600"/>
            <a:ext cx="3170237" cy="482600"/>
          </a:xfrm>
          <a:prstGeom prst="rect">
            <a:avLst/>
          </a:prstGeom>
          <a:noFill/>
          <a:ln w="9525">
            <a:noFill/>
            <a:miter lim="800000"/>
            <a:headEnd/>
            <a:tailEnd/>
          </a:ln>
          <a:effectLst/>
        </p:spPr>
        <p:txBody>
          <a:bodyPr vert="horz" wrap="square" lIns="97187" tIns="48594" rIns="97187" bIns="48594" numCol="1" anchor="b" anchorCtr="0" compatLnSpc="1">
            <a:prstTxWarp prst="textNoShape">
              <a:avLst/>
            </a:prstTxWarp>
          </a:bodyPr>
          <a:lstStyle>
            <a:lvl1pPr algn="r" defTabSz="973138">
              <a:defRPr sz="1300"/>
            </a:lvl1pPr>
          </a:lstStyle>
          <a:p>
            <a:fld id="{1D48FDC5-0FF0-AA44-98DE-252E54AB5EC7}" type="slidenum">
              <a:rPr lang="en-US"/>
              <a:pPr/>
              <a:t>‹#›</a:t>
            </a:fld>
            <a:endParaRPr lang="en-US"/>
          </a:p>
        </p:txBody>
      </p:sp>
    </p:spTree>
    <p:extLst>
      <p:ext uri="{BB962C8B-B14F-4D97-AF65-F5344CB8AC3E}">
        <p14:creationId xmlns:p14="http://schemas.microsoft.com/office/powerpoint/2010/main" val="3233535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1C3301-B4F8-9C4A-A4A6-B086B24BB786}" type="slidenum">
              <a:rPr lang="en-US"/>
              <a:pPr/>
              <a:t>1</a:t>
            </a:fld>
            <a:endParaRPr lang="en-US"/>
          </a:p>
        </p:txBody>
      </p:sp>
      <p:sp>
        <p:nvSpPr>
          <p:cNvPr id="382978" name="Rectangle 2"/>
          <p:cNvSpPr>
            <a:spLocks noGrp="1" noRot="1" noChangeAspect="1" noChangeArrowheads="1" noTextEdit="1"/>
          </p:cNvSpPr>
          <p:nvPr>
            <p:ph type="sldImg"/>
          </p:nvPr>
        </p:nvSpPr>
        <p:spPr>
          <a:ln/>
        </p:spPr>
      </p:sp>
      <p:sp>
        <p:nvSpPr>
          <p:cNvPr id="38297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026D8E-8CC3-D341-9AE5-03564AAF740C}" type="slidenum">
              <a:rPr lang="en-US"/>
              <a:pPr/>
              <a:t>10</a:t>
            </a:fld>
            <a:endParaRPr lang="en-US"/>
          </a:p>
        </p:txBody>
      </p:sp>
      <p:sp>
        <p:nvSpPr>
          <p:cNvPr id="633858" name="Rectangle 2"/>
          <p:cNvSpPr>
            <a:spLocks noGrp="1" noRot="1" noChangeAspect="1" noChangeArrowheads="1" noTextEdit="1"/>
          </p:cNvSpPr>
          <p:nvPr>
            <p:ph type="sldImg"/>
          </p:nvPr>
        </p:nvSpPr>
        <p:spPr>
          <a:ln/>
        </p:spPr>
      </p:sp>
      <p:sp>
        <p:nvSpPr>
          <p:cNvPr id="633859" name="Rectangle 3"/>
          <p:cNvSpPr>
            <a:spLocks noGrp="1" noChangeArrowheads="1"/>
          </p:cNvSpPr>
          <p:nvPr>
            <p:ph type="body" idx="1"/>
          </p:nvPr>
        </p:nvSpPr>
        <p:spPr/>
        <p:txBody>
          <a:bodyPr/>
          <a:lstStyle/>
          <a:p>
            <a:r>
              <a:rPr lang="en-US" dirty="0" smtClean="0"/>
              <a:t>What is the typical annual</a:t>
            </a:r>
            <a:r>
              <a:rPr lang="en-US" baseline="0" dirty="0" smtClean="0"/>
              <a:t> cost for maintenance with respect to the original development costs?  Does this mean the code grows at this rate too?</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10ED04-09F4-F64A-B7B4-56A7D4761242}" type="slidenum">
              <a:rPr lang="en-US"/>
              <a:pPr/>
              <a:t>11</a:t>
            </a:fld>
            <a:endParaRPr lang="en-US"/>
          </a:p>
        </p:txBody>
      </p:sp>
      <p:sp>
        <p:nvSpPr>
          <p:cNvPr id="634882" name="Rectangle 2"/>
          <p:cNvSpPr>
            <a:spLocks noGrp="1" noRot="1" noChangeAspect="1" noChangeArrowheads="1" noTextEdit="1"/>
          </p:cNvSpPr>
          <p:nvPr>
            <p:ph type="sldImg"/>
          </p:nvPr>
        </p:nvSpPr>
        <p:spPr>
          <a:ln/>
        </p:spPr>
      </p:sp>
      <p:sp>
        <p:nvSpPr>
          <p:cNvPr id="634883" name="Rectangle 3"/>
          <p:cNvSpPr>
            <a:spLocks noGrp="1" noChangeArrowheads="1"/>
          </p:cNvSpPr>
          <p:nvPr>
            <p:ph type="body" idx="1"/>
          </p:nvPr>
        </p:nvSpPr>
        <p:spPr/>
        <p:txBody>
          <a:bodyPr/>
          <a:lstStyle/>
          <a:p>
            <a:r>
              <a:rPr lang="en-US" baseline="0" dirty="0" smtClean="0"/>
              <a:t>Corrective maintenance is the fixed and repairs to the software – that do not change the requirements specification. What is the percent of the maintenance budget typically dedicated to corrective maintenance? </a:t>
            </a:r>
            <a:br>
              <a:rPr lang="en-US" baseline="0" dirty="0" smtClean="0"/>
            </a:br>
            <a:r>
              <a:rPr lang="en-US" baseline="0" dirty="0" smtClean="0"/>
              <a:t>What would this amount depend on?</a:t>
            </a: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D96898-A7DE-2042-B72F-C3FBD113EF4B}" type="slidenum">
              <a:rPr lang="en-US"/>
              <a:pPr/>
              <a:t>12</a:t>
            </a:fld>
            <a:endParaRPr lang="en-US"/>
          </a:p>
        </p:txBody>
      </p:sp>
      <p:sp>
        <p:nvSpPr>
          <p:cNvPr id="605186" name="Rectangle 2"/>
          <p:cNvSpPr>
            <a:spLocks noGrp="1" noChangeArrowheads="1"/>
          </p:cNvSpPr>
          <p:nvPr>
            <p:ph type="body" idx="1"/>
          </p:nvPr>
        </p:nvSpPr>
        <p:spPr bwMode="auto">
          <a:xfrm>
            <a:off x="974725" y="4564063"/>
            <a:ext cx="5365750" cy="4043362"/>
          </a:xfrm>
          <a:prstGeom prst="rect">
            <a:avLst/>
          </a:prstGeom>
          <a:noFill/>
          <a:ln w="12700">
            <a:miter lim="800000"/>
            <a:headEnd/>
            <a:tailEnd/>
          </a:ln>
        </p:spPr>
        <p:txBody>
          <a:bodyPr lIns="90387" tIns="44401" rIns="90387" bIns="44401">
            <a:prstTxWarp prst="textNoShape">
              <a:avLst/>
            </a:prstTxWarp>
          </a:bodyPr>
          <a:lstStyle/>
          <a:p>
            <a:pPr>
              <a:buFontTx/>
              <a:buChar char="•"/>
            </a:pPr>
            <a:r>
              <a:rPr lang="en-GB"/>
              <a:t>Usually greater than development costs – for most types of application the cost is between 65% and 75% total lifecycle cost.  Some applications </a:t>
            </a:r>
          </a:p>
          <a:p>
            <a:pPr>
              <a:buFontTx/>
              <a:buChar char="•"/>
            </a:pPr>
            <a:r>
              <a:rPr lang="en-GB"/>
              <a:t>Affected by both technical and non-technical factors – team stability, contractual responsibility, staff skills, program age and structure. </a:t>
            </a:r>
          </a:p>
          <a:p>
            <a:pPr lvl="1">
              <a:buFontTx/>
              <a:buChar char="•"/>
            </a:pPr>
            <a:r>
              <a:rPr lang="en-GB"/>
              <a:t>Maintenance costs are reduced if the same staff are involved with them for some time. </a:t>
            </a:r>
          </a:p>
          <a:p>
            <a:pPr lvl="1">
              <a:buFontTx/>
              <a:buChar char="•"/>
            </a:pPr>
            <a:r>
              <a:rPr lang="en-GB"/>
              <a:t>The developers of a system may have no contractual responsibility for maintenance so there is no incentive to design for future change</a:t>
            </a:r>
          </a:p>
          <a:p>
            <a:pPr lvl="1">
              <a:buFontTx/>
              <a:buChar char="•"/>
            </a:pPr>
            <a:r>
              <a:rPr lang="en-GB"/>
              <a:t>Maintenance staff are often inexperienced and have limited domain knowledge</a:t>
            </a:r>
          </a:p>
          <a:p>
            <a:pPr lvl="1">
              <a:buFontTx/>
              <a:buChar char="•"/>
            </a:pPr>
            <a:r>
              <a:rPr lang="en-GB"/>
              <a:t>As programs age, their structure is degraded and they become harder to understand and change</a:t>
            </a:r>
          </a:p>
          <a:p>
            <a:pPr>
              <a:buFontTx/>
              <a:buChar char="•"/>
            </a:pPr>
            <a:r>
              <a:rPr lang="en-GB"/>
              <a:t>Increases as software is maintained – maintenance corrupts the software structure, making further maintenance more difficult.</a:t>
            </a:r>
          </a:p>
          <a:p>
            <a:pPr>
              <a:buFontTx/>
              <a:buChar char="•"/>
            </a:pPr>
            <a:r>
              <a:rPr lang="en-GB"/>
              <a:t>Ageing software can have high support costs – e.g. old languages, compilers etc.</a:t>
            </a:r>
          </a:p>
        </p:txBody>
      </p:sp>
      <p:sp>
        <p:nvSpPr>
          <p:cNvPr id="605187" name="Rectangle 3"/>
          <p:cNvSpPr>
            <a:spLocks noGrp="1" noRot="1" noChangeAspect="1" noChangeArrowheads="1"/>
          </p:cNvSpPr>
          <p:nvPr>
            <p:ph type="sldImg"/>
          </p:nvPr>
        </p:nvSpPr>
        <p:spPr bwMode="auto">
          <a:xfrm>
            <a:off x="1419225" y="839788"/>
            <a:ext cx="4478338" cy="3359150"/>
          </a:xfrm>
          <a:prstGeom prst="rect">
            <a:avLst/>
          </a:prstGeom>
          <a:noFill/>
          <a:ln w="12700" cap="flat">
            <a:solidFill>
              <a:schemeClr val="tx1"/>
            </a:solidFill>
            <a:miter lim="800000"/>
            <a:headEnd/>
            <a:tailEnd/>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35BB64-D84D-834E-9BB3-4FC062665E7B}" type="slidenum">
              <a:rPr lang="en-US"/>
              <a:pPr/>
              <a:t>13</a:t>
            </a:fld>
            <a:endParaRPr lang="en-US"/>
          </a:p>
        </p:txBody>
      </p:sp>
      <p:sp>
        <p:nvSpPr>
          <p:cNvPr id="599042" name="Rectangle 2"/>
          <p:cNvSpPr>
            <a:spLocks noGrp="1" noChangeArrowheads="1"/>
          </p:cNvSpPr>
          <p:nvPr>
            <p:ph type="body" idx="1"/>
          </p:nvPr>
        </p:nvSpPr>
        <p:spPr bwMode="auto">
          <a:xfrm>
            <a:off x="974725" y="4564063"/>
            <a:ext cx="5365750" cy="4044950"/>
          </a:xfrm>
          <a:prstGeom prst="rect">
            <a:avLst/>
          </a:prstGeom>
          <a:noFill/>
          <a:ln w="12700">
            <a:miter lim="800000"/>
            <a:headEnd/>
            <a:tailEnd/>
          </a:ln>
        </p:spPr>
        <p:txBody>
          <a:bodyPr lIns="90487" tIns="44450" rIns="90487" bIns="44450">
            <a:prstTxWarp prst="textNoShape">
              <a:avLst/>
            </a:prstTxWarp>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Times New Roman" charset="0"/>
                <a:ea typeface="+mn-ea"/>
                <a:cs typeface="+mn-cs"/>
              </a:rPr>
              <a:t>What does the amount expended on software change depend on ?</a:t>
            </a:r>
            <a:r>
              <a:rPr lang="en-US" dirty="0" smtClean="0"/>
              <a:t> </a:t>
            </a:r>
            <a:r>
              <a:rPr lang="en-US" sz="1200" kern="1200" dirty="0" smtClean="0">
                <a:solidFill>
                  <a:schemeClr val="tx1"/>
                </a:solidFill>
                <a:latin typeface="Times New Roman" charset="0"/>
                <a:ea typeface="+mn-ea"/>
                <a:cs typeface="+mn-cs"/>
              </a:rPr>
              <a:t> See slides 12 &amp; 13 of lecture.</a:t>
            </a:r>
          </a:p>
          <a:p>
            <a:endParaRPr lang="en-US" dirty="0" smtClean="0"/>
          </a:p>
          <a:p>
            <a:r>
              <a:rPr lang="en-US" dirty="0" smtClean="0"/>
              <a:t>Team stability:</a:t>
            </a:r>
            <a:r>
              <a:rPr lang="en-US" baseline="0" dirty="0" smtClean="0"/>
              <a:t>  </a:t>
            </a:r>
            <a:r>
              <a:rPr lang="en-US" dirty="0" smtClean="0"/>
              <a:t>Maintenance costs are reduced if the same staff are involved with them for some time</a:t>
            </a:r>
          </a:p>
          <a:p>
            <a:r>
              <a:rPr lang="en-US" dirty="0" smtClean="0"/>
              <a:t>Contractual responsibility:</a:t>
            </a:r>
            <a:r>
              <a:rPr lang="en-US" baseline="0" dirty="0" smtClean="0"/>
              <a:t>  </a:t>
            </a:r>
            <a:r>
              <a:rPr lang="en-US" dirty="0" smtClean="0"/>
              <a:t>Developers of a system may have no contractual responsibility for maintenance </a:t>
            </a:r>
          </a:p>
          <a:p>
            <a:r>
              <a:rPr lang="en-US" dirty="0" smtClean="0"/>
              <a:t>	Hence, no incentive to design for future change</a:t>
            </a:r>
          </a:p>
          <a:p>
            <a:r>
              <a:rPr lang="en-US" dirty="0" smtClean="0"/>
              <a:t>Staff skills:</a:t>
            </a:r>
            <a:r>
              <a:rPr lang="en-US" baseline="0" dirty="0" smtClean="0"/>
              <a:t>  </a:t>
            </a:r>
            <a:r>
              <a:rPr lang="en-US" dirty="0" smtClean="0"/>
              <a:t>Maintenance staff are often inexperienced and have limited domain knowledge</a:t>
            </a:r>
          </a:p>
          <a:p>
            <a:r>
              <a:rPr lang="en-US" dirty="0" smtClean="0"/>
              <a:t>Program age and structure:</a:t>
            </a:r>
            <a:r>
              <a:rPr lang="en-US" baseline="0" dirty="0" smtClean="0"/>
              <a:t>  </a:t>
            </a:r>
            <a:r>
              <a:rPr lang="en-US" dirty="0" smtClean="0"/>
              <a:t>As programs age, their structure is degraded and they become harder to understand and change</a:t>
            </a:r>
          </a:p>
          <a:p>
            <a:endParaRPr lang="en-US" dirty="0"/>
          </a:p>
        </p:txBody>
      </p:sp>
      <p:sp>
        <p:nvSpPr>
          <p:cNvPr id="599043" name="Rectangle 3"/>
          <p:cNvSpPr>
            <a:spLocks noGrp="1" noRot="1" noChangeAspect="1" noChangeArrowheads="1"/>
          </p:cNvSpPr>
          <p:nvPr>
            <p:ph type="sldImg"/>
          </p:nvPr>
        </p:nvSpPr>
        <p:spPr bwMode="auto">
          <a:xfrm>
            <a:off x="1417638" y="839788"/>
            <a:ext cx="4479925" cy="3359150"/>
          </a:xfrm>
          <a:prstGeom prst="rect">
            <a:avLst/>
          </a:prstGeom>
          <a:noFill/>
          <a:ln w="12700" cap="flat">
            <a:solidFill>
              <a:schemeClr val="tx1"/>
            </a:solidFill>
            <a:miter lim="800000"/>
            <a:headEnd/>
            <a:tailEnd/>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What kind of</a:t>
            </a:r>
            <a:r>
              <a:rPr lang="en-US" baseline="0" dirty="0" smtClean="0"/>
              <a:t> software change is Refactoring?</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Image</a:t>
            </a:r>
            <a:r>
              <a:rPr lang="en-US" baseline="0" dirty="0" smtClean="0"/>
              <a:t> from </a:t>
            </a:r>
            <a:r>
              <a:rPr lang="en-US" sz="1200" dirty="0" smtClean="0"/>
              <a:t>http://</a:t>
            </a:r>
            <a:r>
              <a:rPr lang="en-US" sz="1200" dirty="0" err="1" smtClean="0"/>
              <a:t>agileinaflash.blogspot.com</a:t>
            </a:r>
            <a:r>
              <a:rPr lang="en-US" sz="1200" dirty="0" smtClean="0"/>
              <a:t>/2009/02/red-green-</a:t>
            </a:r>
            <a:r>
              <a:rPr lang="en-US" sz="1200" dirty="0" err="1" smtClean="0"/>
              <a:t>refactor.html</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15</a:t>
            </a:fld>
            <a:endParaRPr lang="en-US"/>
          </a:p>
        </p:txBody>
      </p:sp>
    </p:spTree>
    <p:extLst>
      <p:ext uri="{BB962C8B-B14F-4D97-AF65-F5344CB8AC3E}">
        <p14:creationId xmlns:p14="http://schemas.microsoft.com/office/powerpoint/2010/main" val="28132961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CA4F40-9588-7F4D-AEA0-69E8331CE51C}" type="slidenum">
              <a:rPr lang="en-US"/>
              <a:pPr/>
              <a:t>2</a:t>
            </a:fld>
            <a:endParaRPr lang="en-US"/>
          </a:p>
        </p:txBody>
      </p:sp>
      <p:sp>
        <p:nvSpPr>
          <p:cNvPr id="465922" name="Rectangle 2"/>
          <p:cNvSpPr>
            <a:spLocks noGrp="1" noRot="1" noChangeAspect="1" noChangeArrowheads="1" noTextEdit="1"/>
          </p:cNvSpPr>
          <p:nvPr>
            <p:ph type="sldImg"/>
          </p:nvPr>
        </p:nvSpPr>
        <p:spPr>
          <a:ln/>
        </p:spPr>
      </p:sp>
      <p:sp>
        <p:nvSpPr>
          <p:cNvPr id="46592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80583E-B59B-9043-8851-02096F830119}" type="slidenum">
              <a:rPr lang="en-US"/>
              <a:pPr/>
              <a:t>3</a:t>
            </a:fld>
            <a:endParaRPr lang="en-US"/>
          </a:p>
        </p:txBody>
      </p:sp>
      <p:sp>
        <p:nvSpPr>
          <p:cNvPr id="617474" name="Rectangle 2"/>
          <p:cNvSpPr>
            <a:spLocks noGrp="1" noRot="1" noChangeAspect="1" noChangeArrowheads="1"/>
          </p:cNvSpPr>
          <p:nvPr>
            <p:ph type="sldImg"/>
          </p:nvPr>
        </p:nvSpPr>
        <p:spPr bwMode="auto">
          <a:xfrm>
            <a:off x="1257300" y="720725"/>
            <a:ext cx="4800600" cy="3600450"/>
          </a:xfrm>
          <a:prstGeom prst="rect">
            <a:avLst/>
          </a:prstGeom>
          <a:solidFill>
            <a:srgbClr val="FFFFFF"/>
          </a:solidFill>
          <a:ln>
            <a:solidFill>
              <a:srgbClr val="000000"/>
            </a:solidFill>
            <a:miter lim="800000"/>
            <a:headEnd/>
            <a:tailEnd/>
          </a:ln>
        </p:spPr>
      </p:sp>
      <p:sp>
        <p:nvSpPr>
          <p:cNvPr id="617475" name="Rectangle 3"/>
          <p:cNvSpPr>
            <a:spLocks noGrp="1" noChangeArrowheads="1"/>
          </p:cNvSpPr>
          <p:nvPr>
            <p:ph type="body" idx="1"/>
          </p:nvPr>
        </p:nvSpPr>
        <p:spPr bwMode="auto">
          <a:xfrm>
            <a:off x="974725" y="4560888"/>
            <a:ext cx="5365750" cy="4319587"/>
          </a:xfrm>
          <a:prstGeom prst="rect">
            <a:avLst/>
          </a:prstGeom>
          <a:solidFill>
            <a:srgbClr val="FFFFFF"/>
          </a:solidFill>
          <a:ln>
            <a:solidFill>
              <a:srgbClr val="000000"/>
            </a:solidFill>
            <a:miter lim="800000"/>
            <a:headEnd/>
            <a:tailEnd/>
          </a:ln>
        </p:spPr>
        <p:txBody>
          <a:bodyPr lIns="96661" tIns="48331" rIns="96661" bIns="48331">
            <a:prstTxWarp prst="textNoShape">
              <a:avLst/>
            </a:prstTxWarp>
          </a:bodyPr>
          <a:lstStyle/>
          <a:p>
            <a:r>
              <a:rPr lang="en-US" dirty="0" smtClean="0"/>
              <a:t>Web Apps, Web Services, Service-Oriented Architectures/Enterprises, mobile devices, self-Aware/Healing Systems, ubiquitous computing…</a:t>
            </a:r>
          </a:p>
          <a:p>
            <a:r>
              <a:rPr lang="en-US" dirty="0" smtClean="0"/>
              <a:t>Agents increasingly used to handle sophistication</a:t>
            </a:r>
          </a:p>
          <a:p>
            <a:r>
              <a:rPr lang="en-US" dirty="0" smtClean="0"/>
              <a:t>Complexity makes change hard…</a:t>
            </a:r>
            <a:r>
              <a:rPr lang="en-US" baseline="0" dirty="0" smtClean="0"/>
              <a:t>  </a:t>
            </a:r>
            <a:r>
              <a:rPr lang="en-US" dirty="0" smtClean="0"/>
              <a:t>Models simplify understanding…</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Q1: </a:t>
            </a:r>
            <a:r>
              <a:rPr lang="en-US" sz="1200" kern="1200" dirty="0" smtClean="0">
                <a:solidFill>
                  <a:schemeClr val="tx1"/>
                </a:solidFill>
                <a:latin typeface="Times New Roman" charset="0"/>
                <a:ea typeface="+mn-ea"/>
                <a:cs typeface="+mn-cs"/>
              </a:rPr>
              <a:t>With Web Services, Service-Oriented Architectures/Enterprises, mobile devices, self-Aware/Healing Systems, ubiquitous computing, and the like, how has the idea of complexity changed: </a:t>
            </a:r>
            <a:r>
              <a:rPr lang="en-US" dirty="0" smtClean="0"/>
              <a:t> </a:t>
            </a:r>
            <a:r>
              <a:rPr lang="en-US" sz="1200" kern="1200" dirty="0" smtClean="0">
                <a:solidFill>
                  <a:schemeClr val="tx1"/>
                </a:solidFill>
                <a:latin typeface="Times New Roman" charset="0"/>
                <a:ea typeface="+mn-ea"/>
                <a:cs typeface="+mn-cs"/>
              </a:rPr>
              <a:t> [[</a:t>
            </a:r>
            <a:r>
              <a:rPr lang="en-US" sz="1200" b="1" kern="1200" dirty="0" smtClean="0">
                <a:solidFill>
                  <a:schemeClr val="tx1"/>
                </a:solidFill>
                <a:latin typeface="Times New Roman" charset="0"/>
                <a:ea typeface="+mn-ea"/>
                <a:cs typeface="+mn-cs"/>
              </a:rPr>
              <a:t>increasingly it’s in the number and intricacy of the interactions]]</a:t>
            </a:r>
            <a:endParaRPr lang="en-US" sz="1200" kern="1200" dirty="0" smtClean="0">
              <a:solidFill>
                <a:schemeClr val="tx1"/>
              </a:solidFill>
              <a:latin typeface="Times New Roman" charset="0"/>
              <a:ea typeface="+mn-ea"/>
              <a:cs typeface="+mn-cs"/>
            </a:endParaRPr>
          </a:p>
          <a:p>
            <a:endParaRPr lang="en-US" dirty="0" smtClean="0"/>
          </a:p>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A68628-664E-A142-B5D0-23A51076390B}" type="slidenum">
              <a:rPr lang="en-US"/>
              <a:pPr/>
              <a:t>4</a:t>
            </a:fld>
            <a:endParaRPr lang="en-US"/>
          </a:p>
        </p:txBody>
      </p:sp>
      <p:sp>
        <p:nvSpPr>
          <p:cNvPr id="627714" name="Rectangle 2"/>
          <p:cNvSpPr>
            <a:spLocks noGrp="1" noRot="1" noChangeAspect="1" noChangeArrowheads="1" noTextEdit="1"/>
          </p:cNvSpPr>
          <p:nvPr>
            <p:ph type="sldImg"/>
          </p:nvPr>
        </p:nvSpPr>
        <p:spPr>
          <a:ln/>
        </p:spPr>
      </p:sp>
      <p:sp>
        <p:nvSpPr>
          <p:cNvPr id="627715" name="Rectangle 3"/>
          <p:cNvSpPr>
            <a:spLocks noGrp="1" noChangeArrowheads="1"/>
          </p:cNvSpPr>
          <p:nvPr>
            <p:ph type="body" idx="1"/>
          </p:nvPr>
        </p:nvSpPr>
        <p:spPr/>
        <p:txBody>
          <a:bodyPr/>
          <a:lstStyle/>
          <a:p>
            <a:r>
              <a:rPr lang="en-US" dirty="0" smtClean="0"/>
              <a:t>What are software change</a:t>
            </a:r>
            <a:r>
              <a:rPr lang="en-US" baseline="0" dirty="0" smtClean="0"/>
              <a:t> activities at the lowest level?</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DC0994-BBD9-DC45-A0F3-268AAD434BC1}" type="slidenum">
              <a:rPr lang="en-US"/>
              <a:pPr/>
              <a:t>5</a:t>
            </a:fld>
            <a:endParaRPr lang="en-US"/>
          </a:p>
        </p:txBody>
      </p:sp>
      <p:sp>
        <p:nvSpPr>
          <p:cNvPr id="628738" name="Rectangle 2"/>
          <p:cNvSpPr>
            <a:spLocks noGrp="1" noRot="1" noChangeAspect="1" noChangeArrowheads="1" noTextEdit="1"/>
          </p:cNvSpPr>
          <p:nvPr>
            <p:ph type="sldImg"/>
          </p:nvPr>
        </p:nvSpPr>
        <p:spPr>
          <a:ln/>
        </p:spPr>
      </p:sp>
      <p:sp>
        <p:nvSpPr>
          <p:cNvPr id="628739" name="Rectangle 3"/>
          <p:cNvSpPr>
            <a:spLocks noGrp="1" noChangeArrowheads="1"/>
          </p:cNvSpPr>
          <p:nvPr>
            <p:ph type="body" idx="1"/>
          </p:nvPr>
        </p:nvSpPr>
        <p:spPr/>
        <p:txBody>
          <a:bodyPr/>
          <a:lstStyle/>
          <a:p>
            <a:r>
              <a:rPr lang="en-US" dirty="0" smtClean="0"/>
              <a:t>Which ones are more appropriate to use “maintenance”, and which “evolution”?  [[</a:t>
            </a:r>
            <a:r>
              <a:rPr lang="en-US" sz="1200" kern="1200" dirty="0" smtClean="0">
                <a:solidFill>
                  <a:schemeClr val="tx1"/>
                </a:solidFill>
                <a:latin typeface="Times New Roman" charset="0"/>
                <a:ea typeface="+mn-ea"/>
                <a:cs typeface="+mn-cs"/>
              </a:rPr>
              <a:t>Maintenance – Corrective,</a:t>
            </a:r>
            <a:r>
              <a:rPr lang="en-US" sz="1200" kern="1200" baseline="0" dirty="0" smtClean="0">
                <a:solidFill>
                  <a:schemeClr val="tx1"/>
                </a:solidFill>
                <a:latin typeface="Times New Roman" charset="0"/>
                <a:ea typeface="+mn-ea"/>
                <a:cs typeface="+mn-cs"/>
              </a:rPr>
              <a:t> </a:t>
            </a:r>
            <a:r>
              <a:rPr lang="en-US" sz="1200" kern="1200" dirty="0" smtClean="0">
                <a:solidFill>
                  <a:schemeClr val="tx1"/>
                </a:solidFill>
                <a:latin typeface="Times New Roman" charset="0"/>
                <a:ea typeface="+mn-ea"/>
                <a:cs typeface="+mn-cs"/>
              </a:rPr>
              <a:t>Rest can be evolution…Preventative can be both…]]</a:t>
            </a:r>
          </a:p>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5C5DA0-E35A-B54C-B1CE-DB92C6E0E715}" type="slidenum">
              <a:rPr lang="en-US"/>
              <a:pPr/>
              <a:t>6</a:t>
            </a:fld>
            <a:endParaRPr lang="en-US"/>
          </a:p>
        </p:txBody>
      </p:sp>
      <p:sp>
        <p:nvSpPr>
          <p:cNvPr id="629762" name="Rectangle 2"/>
          <p:cNvSpPr>
            <a:spLocks noGrp="1" noRot="1" noChangeAspect="1" noChangeArrowheads="1" noTextEdit="1"/>
          </p:cNvSpPr>
          <p:nvPr>
            <p:ph type="sldImg"/>
          </p:nvPr>
        </p:nvSpPr>
        <p:spPr>
          <a:ln/>
        </p:spPr>
      </p:sp>
      <p:sp>
        <p:nvSpPr>
          <p:cNvPr id="629763" name="Rectangle 3"/>
          <p:cNvSpPr>
            <a:spLocks noGrp="1" noChangeArrowheads="1"/>
          </p:cNvSpPr>
          <p:nvPr>
            <p:ph type="body" idx="1"/>
          </p:nvPr>
        </p:nvSpPr>
        <p:spPr/>
        <p:txBody>
          <a:bodyPr/>
          <a:lstStyle/>
          <a:p>
            <a:r>
              <a:rPr lang="en-US" dirty="0" smtClean="0"/>
              <a:t>Lowest Level: Source Code</a:t>
            </a:r>
            <a:r>
              <a:rPr lang="en-US" baseline="0" dirty="0" smtClean="0"/>
              <a:t> - </a:t>
            </a:r>
            <a:r>
              <a:rPr lang="en-US" dirty="0" smtClean="0"/>
              <a:t>Source lines of Code, decision points, functions, classes, packages, components, applications</a:t>
            </a:r>
          </a:p>
          <a:p>
            <a:r>
              <a:rPr lang="en-US" dirty="0" smtClean="0"/>
              <a:t>	Variables, functional calls, comments, decision points, assignment, types/classes, function/class types/names</a:t>
            </a:r>
          </a:p>
          <a:p>
            <a:r>
              <a:rPr lang="en-US" dirty="0" smtClean="0"/>
              <a:t>Testing Level: </a:t>
            </a:r>
            <a:r>
              <a:rPr lang="en-US" baseline="0" dirty="0" smtClean="0"/>
              <a:t> </a:t>
            </a:r>
            <a:r>
              <a:rPr lang="en-US" dirty="0" smtClean="0"/>
              <a:t>Expected results, test cases, etc.</a:t>
            </a:r>
          </a:p>
          <a:p>
            <a:r>
              <a:rPr lang="en-US" dirty="0" smtClean="0"/>
              <a:t>Design Level: </a:t>
            </a:r>
            <a:r>
              <a:rPr lang="en-US" baseline="0" dirty="0" smtClean="0"/>
              <a:t> </a:t>
            </a:r>
            <a:r>
              <a:rPr lang="en-US" dirty="0" smtClean="0"/>
              <a:t>Technology (Architecture), design models, key  relationships, </a:t>
            </a:r>
            <a:r>
              <a:rPr lang="en-US" dirty="0" err="1" smtClean="0"/>
              <a:t>respecification</a:t>
            </a:r>
            <a:r>
              <a:rPr lang="en-US" dirty="0" smtClean="0"/>
              <a:t>, etc.</a:t>
            </a:r>
          </a:p>
          <a:p>
            <a:r>
              <a:rPr lang="en-US" dirty="0" smtClean="0"/>
              <a:t>Requirements Level: </a:t>
            </a:r>
            <a:r>
              <a:rPr lang="en-US" baseline="0" dirty="0" smtClean="0"/>
              <a:t> </a:t>
            </a:r>
            <a:r>
              <a:rPr lang="en-US" dirty="0" smtClean="0"/>
              <a:t>Invariants, definitions, analysis models, </a:t>
            </a:r>
            <a:r>
              <a:rPr lang="en-US" dirty="0" err="1" smtClean="0"/>
              <a:t>UCs</a:t>
            </a:r>
            <a:r>
              <a:rPr lang="en-US" dirty="0" smtClean="0"/>
              <a:t>, etc. </a:t>
            </a:r>
          </a:p>
          <a:p>
            <a:r>
              <a:rPr lang="en-US" dirty="0" smtClean="0"/>
              <a:t>Developer Level: </a:t>
            </a:r>
            <a:r>
              <a:rPr lang="en-US" baseline="0" dirty="0" smtClean="0"/>
              <a:t> </a:t>
            </a:r>
            <a:r>
              <a:rPr lang="en-US" dirty="0" smtClean="0"/>
              <a:t>Team configuration, Software Process,  timelines, etc.</a:t>
            </a:r>
          </a:p>
          <a:p>
            <a:r>
              <a:rPr lang="en-US" dirty="0" smtClean="0"/>
              <a:t>Business Level: Business case, management support, line of business needs, etc. </a:t>
            </a:r>
          </a:p>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275F29-F904-084E-898B-F04547DC5307}" type="slidenum">
              <a:rPr lang="en-US"/>
              <a:pPr/>
              <a:t>7</a:t>
            </a:fld>
            <a:endParaRPr lang="en-US"/>
          </a:p>
        </p:txBody>
      </p:sp>
      <p:sp>
        <p:nvSpPr>
          <p:cNvPr id="630786" name="Rectangle 2"/>
          <p:cNvSpPr>
            <a:spLocks noGrp="1" noRot="1" noChangeAspect="1" noChangeArrowheads="1" noTextEdit="1"/>
          </p:cNvSpPr>
          <p:nvPr>
            <p:ph type="sldImg"/>
          </p:nvPr>
        </p:nvSpPr>
        <p:spPr>
          <a:ln/>
        </p:spPr>
      </p:sp>
      <p:sp>
        <p:nvSpPr>
          <p:cNvPr id="630787" name="Rectangle 3"/>
          <p:cNvSpPr>
            <a:spLocks noGrp="1" noChangeArrowheads="1"/>
          </p:cNvSpPr>
          <p:nvPr>
            <p:ph type="body" idx="1"/>
          </p:nvPr>
        </p:nvSpPr>
        <p:spPr/>
        <p:txBody>
          <a:bodyPr/>
          <a:lstStyle/>
          <a:p>
            <a:r>
              <a:rPr lang="en-US" dirty="0" smtClean="0"/>
              <a:t>What are the causes of software</a:t>
            </a:r>
            <a:r>
              <a:rPr lang="en-US" baseline="0" dirty="0" smtClean="0"/>
              <a:t> changes?</a:t>
            </a:r>
          </a:p>
          <a:p>
            <a:endParaRPr lang="en-US" dirty="0" smtClean="0"/>
          </a:p>
          <a:p>
            <a:r>
              <a:rPr lang="en-US" dirty="0" smtClean="0"/>
              <a:t>What motivation is there for change?</a:t>
            </a:r>
            <a:r>
              <a:rPr lang="en-US" baseline="0" dirty="0" smtClean="0"/>
              <a:t>   </a:t>
            </a:r>
            <a:r>
              <a:rPr lang="en-US" dirty="0" smtClean="0"/>
              <a:t>Functionality, Non-functional, Bug-fix, Omission, Poor assumption</a:t>
            </a:r>
          </a:p>
          <a:p>
            <a:r>
              <a:rPr lang="en-US" dirty="0" smtClean="0"/>
              <a:t>What are the causes of a change?</a:t>
            </a:r>
            <a:r>
              <a:rPr lang="en-US" baseline="0" dirty="0" smtClean="0"/>
              <a:t>  </a:t>
            </a:r>
            <a:r>
              <a:rPr lang="en-US" dirty="0" smtClean="0"/>
              <a:t>Process change, legislature, competition, bug fixing, usability, mistakes, growth/performance issues, new technology</a:t>
            </a:r>
          </a:p>
          <a:p>
            <a:r>
              <a:rPr lang="en-US" dirty="0" smtClean="0"/>
              <a:t>What classes are there of change?</a:t>
            </a:r>
            <a:r>
              <a:rPr lang="en-US" baseline="0" dirty="0" smtClean="0"/>
              <a:t>  </a:t>
            </a:r>
            <a:r>
              <a:rPr lang="en-US" dirty="0" smtClean="0"/>
              <a:t>Functional, </a:t>
            </a:r>
            <a:r>
              <a:rPr lang="en-US" dirty="0" err="1" smtClean="0"/>
              <a:t>refactorings</a:t>
            </a:r>
            <a:r>
              <a:rPr lang="en-US" dirty="0" smtClean="0"/>
              <a:t>, HCI, rerouting, substitutions, performance, generalizing, data model</a:t>
            </a:r>
          </a:p>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2D0051-43B6-574F-A613-993942B6E060}" type="slidenum">
              <a:rPr lang="en-US"/>
              <a:pPr/>
              <a:t>8</a:t>
            </a:fld>
            <a:endParaRPr lang="en-US"/>
          </a:p>
        </p:txBody>
      </p:sp>
      <p:sp>
        <p:nvSpPr>
          <p:cNvPr id="631810" name="Rectangle 2"/>
          <p:cNvSpPr>
            <a:spLocks noGrp="1" noRot="1" noChangeAspect="1" noChangeArrowheads="1" noTextEdit="1"/>
          </p:cNvSpPr>
          <p:nvPr>
            <p:ph type="sldImg"/>
          </p:nvPr>
        </p:nvSpPr>
        <p:spPr>
          <a:ln/>
        </p:spPr>
      </p:sp>
      <p:sp>
        <p:nvSpPr>
          <p:cNvPr id="631811" name="Rectangle 3"/>
          <p:cNvSpPr>
            <a:spLocks noGrp="1" noChangeArrowheads="1"/>
          </p:cNvSpPr>
          <p:nvPr>
            <p:ph type="body" idx="1"/>
          </p:nvPr>
        </p:nvSpPr>
        <p:spPr/>
        <p:txBody>
          <a:bodyPr/>
          <a:lstStyle/>
          <a:p>
            <a:r>
              <a:rPr lang="en-US" dirty="0" smtClean="0"/>
              <a:t>Class exercise: Let discuss this…</a:t>
            </a:r>
          </a:p>
          <a:p>
            <a:r>
              <a:rPr lang="en-US" baseline="0" dirty="0" smtClean="0"/>
              <a:t>In the case study, what conflicts could occur between the team that needs to do new development and the team that needs to keep the system running?</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4F7CEA-CAF7-2C47-BED9-12CCFC87E885}" type="slidenum">
              <a:rPr lang="en-US"/>
              <a:pPr/>
              <a:t>9</a:t>
            </a:fld>
            <a:endParaRPr lang="en-US"/>
          </a:p>
        </p:txBody>
      </p:sp>
      <p:sp>
        <p:nvSpPr>
          <p:cNvPr id="632834" name="Rectangle 2"/>
          <p:cNvSpPr>
            <a:spLocks noGrp="1" noRot="1" noChangeAspect="1" noChangeArrowheads="1" noTextEdit="1"/>
          </p:cNvSpPr>
          <p:nvPr>
            <p:ph type="sldImg"/>
          </p:nvPr>
        </p:nvSpPr>
        <p:spPr>
          <a:ln/>
        </p:spPr>
      </p:sp>
      <p:sp>
        <p:nvSpPr>
          <p:cNvPr id="63283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microsoft.com/office/2007/relationships/hdphoto" Target="../media/hdphoto1.wdp"/></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microsoft.com/office/2007/relationships/hdphoto" Target="../media/hdphoto1.wdp"/></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microsoft.com/office/2007/relationships/hdphoto" Target="../media/hdphoto1.wdp"/></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microsoft.com/office/2007/relationships/hdphoto" Target="../media/hdphoto1.wdp"/></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microsoft.com/office/2007/relationships/hdphoto" Target="../media/hdphoto1.wdp"/></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microsoft.com/office/2007/relationships/hdphoto" Target="../media/hdphoto1.wdp"/></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microsoft.com/office/2007/relationships/hdphoto" Target="../media/hdphoto1.wdp"/></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microsoft.com/office/2007/relationships/hdphoto" Target="../media/hdphoto1.wdp"/></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microsoft.com/office/2007/relationships/hdphoto" Target="../media/hdphoto1.wdp"/></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microsoft.com/office/2007/relationships/hdphoto" Target="../media/hdphoto1.wdp"/></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microsoft.com/office/2007/relationships/hdphoto" Target="../media/hdphoto1.wdp"/></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7F328C-5FDC-4257-8304-7B3873F69F35}" type="slidenum">
              <a:rPr lang="en-US" smtClean="0"/>
              <a:t>‹#›</a:t>
            </a:fld>
            <a:endParaRPr lang="en-US"/>
          </a:p>
        </p:txBody>
      </p:sp>
      <p:pic>
        <p:nvPicPr>
          <p:cNvPr id="7" name="Picture 6"/>
          <p:cNvPicPr>
            <a:picLocks noChangeAspect="1"/>
          </p:cNvPicPr>
          <p:nvPr userDrawn="1"/>
        </p:nvPicPr>
        <p:blipFill>
          <a:blip r:embed="rId2">
            <a:extLst>
              <a:ext uri="{BEBA8EAE-BF5A-486C-A8C5-ECC9F3942E4B}">
                <a14:imgProps xmlns:a14="http://schemas.microsoft.com/office/drawing/2010/main">
                  <a14:imgLayer r:embed="rId3">
                    <a14:imgEffect>
                      <a14:brightnessContrast bright="28000"/>
                    </a14:imgEffect>
                  </a14:imgLayer>
                </a14:imgProps>
              </a:ext>
              <a:ext uri="{28A0092B-C50C-407E-A947-70E740481C1C}">
                <a14:useLocalDpi xmlns:a14="http://schemas.microsoft.com/office/drawing/2010/main" val="0"/>
              </a:ext>
            </a:extLst>
          </a:blip>
          <a:stretch>
            <a:fillRect/>
          </a:stretch>
        </p:blipFill>
        <p:spPr>
          <a:xfrm>
            <a:off x="-34259" y="25503"/>
            <a:ext cx="9178259" cy="6832497"/>
          </a:xfrm>
          <a:prstGeom prst="rect">
            <a:avLst/>
          </a:prstGeom>
        </p:spPr>
      </p:pic>
    </p:spTree>
    <p:extLst>
      <p:ext uri="{BB962C8B-B14F-4D97-AF65-F5344CB8AC3E}">
        <p14:creationId xmlns:p14="http://schemas.microsoft.com/office/powerpoint/2010/main" val="1945853796"/>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2FA40B-D0E2-5746-A3D8-9149A00ED7AA}" type="slidenum">
              <a:rPr lang="en-US" smtClean="0"/>
              <a:pPr/>
              <a:t>‹#›</a:t>
            </a:fld>
            <a:endParaRPr lang="en-US"/>
          </a:p>
        </p:txBody>
      </p:sp>
      <p:pic>
        <p:nvPicPr>
          <p:cNvPr id="7" name="Picture 6"/>
          <p:cNvPicPr>
            <a:picLocks noChangeAspect="1"/>
          </p:cNvPicPr>
          <p:nvPr userDrawn="1"/>
        </p:nvPicPr>
        <p:blipFill>
          <a:blip r:embed="rId2">
            <a:extLst>
              <a:ext uri="{BEBA8EAE-BF5A-486C-A8C5-ECC9F3942E4B}">
                <a14:imgProps xmlns:a14="http://schemas.microsoft.com/office/drawing/2010/main">
                  <a14:imgLayer r:embed="rId3">
                    <a14:imgEffect>
                      <a14:brightnessContrast bright="28000"/>
                    </a14:imgEffect>
                  </a14:imgLayer>
                </a14:imgProps>
              </a:ext>
              <a:ext uri="{28A0092B-C50C-407E-A947-70E740481C1C}">
                <a14:useLocalDpi xmlns:a14="http://schemas.microsoft.com/office/drawing/2010/main" val="0"/>
              </a:ext>
            </a:extLst>
          </a:blip>
          <a:stretch>
            <a:fillRect/>
          </a:stretch>
        </p:blipFill>
        <p:spPr>
          <a:xfrm>
            <a:off x="36095" y="228600"/>
            <a:ext cx="1692442" cy="1259890"/>
          </a:xfrm>
          <a:prstGeom prst="rect">
            <a:avLst/>
          </a:prstGeom>
        </p:spPr>
      </p:pic>
    </p:spTree>
    <p:extLst>
      <p:ext uri="{BB962C8B-B14F-4D97-AF65-F5344CB8AC3E}">
        <p14:creationId xmlns:p14="http://schemas.microsoft.com/office/powerpoint/2010/main" val="3333335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69C24B-8AC4-4649-8C5D-C9ABF9BA833B}" type="slidenum">
              <a:rPr lang="en-US" smtClean="0"/>
              <a:pPr/>
              <a:t>‹#›</a:t>
            </a:fld>
            <a:endParaRPr lang="en-US"/>
          </a:p>
        </p:txBody>
      </p:sp>
      <p:pic>
        <p:nvPicPr>
          <p:cNvPr id="7" name="Picture 6"/>
          <p:cNvPicPr>
            <a:picLocks noChangeAspect="1"/>
          </p:cNvPicPr>
          <p:nvPr userDrawn="1"/>
        </p:nvPicPr>
        <p:blipFill>
          <a:blip r:embed="rId2">
            <a:extLst>
              <a:ext uri="{BEBA8EAE-BF5A-486C-A8C5-ECC9F3942E4B}">
                <a14:imgProps xmlns:a14="http://schemas.microsoft.com/office/drawing/2010/main">
                  <a14:imgLayer r:embed="rId3">
                    <a14:imgEffect>
                      <a14:brightnessContrast bright="28000"/>
                    </a14:imgEffect>
                  </a14:imgLayer>
                </a14:imgProps>
              </a:ext>
              <a:ext uri="{28A0092B-C50C-407E-A947-70E740481C1C}">
                <a14:useLocalDpi xmlns:a14="http://schemas.microsoft.com/office/drawing/2010/main" val="0"/>
              </a:ext>
            </a:extLst>
          </a:blip>
          <a:stretch>
            <a:fillRect/>
          </a:stretch>
        </p:blipFill>
        <p:spPr>
          <a:xfrm>
            <a:off x="36095" y="228600"/>
            <a:ext cx="1692442" cy="1259890"/>
          </a:xfrm>
          <a:prstGeom prst="rect">
            <a:avLst/>
          </a:prstGeom>
        </p:spPr>
      </p:pic>
    </p:spTree>
    <p:extLst>
      <p:ext uri="{BB962C8B-B14F-4D97-AF65-F5344CB8AC3E}">
        <p14:creationId xmlns:p14="http://schemas.microsoft.com/office/powerpoint/2010/main" val="1040134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B3A97D-E058-4347-98A3-25ACC5C2803F}" type="slidenum">
              <a:rPr lang="en-US" smtClean="0"/>
              <a:pPr/>
              <a:t>‹#›</a:t>
            </a:fld>
            <a:endParaRPr lang="en-US"/>
          </a:p>
        </p:txBody>
      </p:sp>
      <p:pic>
        <p:nvPicPr>
          <p:cNvPr id="7" name="Picture 6"/>
          <p:cNvPicPr>
            <a:picLocks noChangeAspect="1"/>
          </p:cNvPicPr>
          <p:nvPr userDrawn="1"/>
        </p:nvPicPr>
        <p:blipFill>
          <a:blip r:embed="rId2">
            <a:extLst>
              <a:ext uri="{BEBA8EAE-BF5A-486C-A8C5-ECC9F3942E4B}">
                <a14:imgProps xmlns:a14="http://schemas.microsoft.com/office/drawing/2010/main">
                  <a14:imgLayer r:embed="rId3">
                    <a14:imgEffect>
                      <a14:brightnessContrast bright="28000"/>
                    </a14:imgEffect>
                  </a14:imgLayer>
                </a14:imgProps>
              </a:ext>
              <a:ext uri="{28A0092B-C50C-407E-A947-70E740481C1C}">
                <a14:useLocalDpi xmlns:a14="http://schemas.microsoft.com/office/drawing/2010/main" val="0"/>
              </a:ext>
            </a:extLst>
          </a:blip>
          <a:stretch>
            <a:fillRect/>
          </a:stretch>
        </p:blipFill>
        <p:spPr>
          <a:xfrm>
            <a:off x="36095" y="228600"/>
            <a:ext cx="1692442" cy="1259890"/>
          </a:xfrm>
          <a:prstGeom prst="rect">
            <a:avLst/>
          </a:prstGeom>
        </p:spPr>
      </p:pic>
    </p:spTree>
    <p:extLst>
      <p:ext uri="{BB962C8B-B14F-4D97-AF65-F5344CB8AC3E}">
        <p14:creationId xmlns:p14="http://schemas.microsoft.com/office/powerpoint/2010/main" val="2666727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A6DD52-B65D-2745-95FF-4AABEB51055F}" type="slidenum">
              <a:rPr lang="en-US" smtClean="0"/>
              <a:pPr/>
              <a:t>‹#›</a:t>
            </a:fld>
            <a:endParaRPr lang="en-US"/>
          </a:p>
        </p:txBody>
      </p:sp>
      <p:pic>
        <p:nvPicPr>
          <p:cNvPr id="7" name="Picture 6"/>
          <p:cNvPicPr>
            <a:picLocks noChangeAspect="1"/>
          </p:cNvPicPr>
          <p:nvPr userDrawn="1"/>
        </p:nvPicPr>
        <p:blipFill>
          <a:blip r:embed="rId2">
            <a:extLst>
              <a:ext uri="{BEBA8EAE-BF5A-486C-A8C5-ECC9F3942E4B}">
                <a14:imgProps xmlns:a14="http://schemas.microsoft.com/office/drawing/2010/main">
                  <a14:imgLayer r:embed="rId3">
                    <a14:imgEffect>
                      <a14:brightnessContrast bright="28000"/>
                    </a14:imgEffect>
                  </a14:imgLayer>
                </a14:imgProps>
              </a:ext>
              <a:ext uri="{28A0092B-C50C-407E-A947-70E740481C1C}">
                <a14:useLocalDpi xmlns:a14="http://schemas.microsoft.com/office/drawing/2010/main" val="0"/>
              </a:ext>
            </a:extLst>
          </a:blip>
          <a:stretch>
            <a:fillRect/>
          </a:stretch>
        </p:blipFill>
        <p:spPr>
          <a:xfrm>
            <a:off x="36095" y="228600"/>
            <a:ext cx="1692442" cy="1259890"/>
          </a:xfrm>
          <a:prstGeom prst="rect">
            <a:avLst/>
          </a:prstGeom>
        </p:spPr>
      </p:pic>
    </p:spTree>
    <p:extLst>
      <p:ext uri="{BB962C8B-B14F-4D97-AF65-F5344CB8AC3E}">
        <p14:creationId xmlns:p14="http://schemas.microsoft.com/office/powerpoint/2010/main" val="740352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D968FA-C622-B24E-90B1-AA1F687089F1}" type="slidenum">
              <a:rPr lang="en-US" smtClean="0"/>
              <a:pPr/>
              <a:t>‹#›</a:t>
            </a:fld>
            <a:endParaRPr lang="en-US"/>
          </a:p>
        </p:txBody>
      </p:sp>
      <p:pic>
        <p:nvPicPr>
          <p:cNvPr id="8" name="Picture 7"/>
          <p:cNvPicPr>
            <a:picLocks noChangeAspect="1"/>
          </p:cNvPicPr>
          <p:nvPr userDrawn="1"/>
        </p:nvPicPr>
        <p:blipFill>
          <a:blip r:embed="rId2">
            <a:extLst>
              <a:ext uri="{BEBA8EAE-BF5A-486C-A8C5-ECC9F3942E4B}">
                <a14:imgProps xmlns:a14="http://schemas.microsoft.com/office/drawing/2010/main">
                  <a14:imgLayer r:embed="rId3">
                    <a14:imgEffect>
                      <a14:brightnessContrast bright="28000"/>
                    </a14:imgEffect>
                  </a14:imgLayer>
                </a14:imgProps>
              </a:ext>
              <a:ext uri="{28A0092B-C50C-407E-A947-70E740481C1C}">
                <a14:useLocalDpi xmlns:a14="http://schemas.microsoft.com/office/drawing/2010/main" val="0"/>
              </a:ext>
            </a:extLst>
          </a:blip>
          <a:stretch>
            <a:fillRect/>
          </a:stretch>
        </p:blipFill>
        <p:spPr>
          <a:xfrm>
            <a:off x="36095" y="228600"/>
            <a:ext cx="1692442" cy="1259890"/>
          </a:xfrm>
          <a:prstGeom prst="rect">
            <a:avLst/>
          </a:prstGeom>
        </p:spPr>
      </p:pic>
    </p:spTree>
    <p:extLst>
      <p:ext uri="{BB962C8B-B14F-4D97-AF65-F5344CB8AC3E}">
        <p14:creationId xmlns:p14="http://schemas.microsoft.com/office/powerpoint/2010/main" val="2165977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FA5E4A-AD53-0843-A6C6-D4095C8CCF06}" type="slidenum">
              <a:rPr lang="en-US" smtClean="0"/>
              <a:pPr/>
              <a:t>‹#›</a:t>
            </a:fld>
            <a:endParaRPr lang="en-US"/>
          </a:p>
        </p:txBody>
      </p:sp>
      <p:pic>
        <p:nvPicPr>
          <p:cNvPr id="10" name="Picture 9"/>
          <p:cNvPicPr>
            <a:picLocks noChangeAspect="1"/>
          </p:cNvPicPr>
          <p:nvPr userDrawn="1"/>
        </p:nvPicPr>
        <p:blipFill>
          <a:blip r:embed="rId2">
            <a:extLst>
              <a:ext uri="{BEBA8EAE-BF5A-486C-A8C5-ECC9F3942E4B}">
                <a14:imgProps xmlns:a14="http://schemas.microsoft.com/office/drawing/2010/main">
                  <a14:imgLayer r:embed="rId3">
                    <a14:imgEffect>
                      <a14:brightnessContrast bright="28000"/>
                    </a14:imgEffect>
                  </a14:imgLayer>
                </a14:imgProps>
              </a:ext>
              <a:ext uri="{28A0092B-C50C-407E-A947-70E740481C1C}">
                <a14:useLocalDpi xmlns:a14="http://schemas.microsoft.com/office/drawing/2010/main" val="0"/>
              </a:ext>
            </a:extLst>
          </a:blip>
          <a:stretch>
            <a:fillRect/>
          </a:stretch>
        </p:blipFill>
        <p:spPr>
          <a:xfrm>
            <a:off x="36095" y="228600"/>
            <a:ext cx="1692442" cy="1259890"/>
          </a:xfrm>
          <a:prstGeom prst="rect">
            <a:avLst/>
          </a:prstGeom>
        </p:spPr>
      </p:pic>
    </p:spTree>
    <p:extLst>
      <p:ext uri="{BB962C8B-B14F-4D97-AF65-F5344CB8AC3E}">
        <p14:creationId xmlns:p14="http://schemas.microsoft.com/office/powerpoint/2010/main" val="1739929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3A6690-49A6-7A4D-B2B1-26C8A70FBB9B}" type="slidenum">
              <a:rPr lang="en-US" smtClean="0"/>
              <a:pPr/>
              <a:t>‹#›</a:t>
            </a:fld>
            <a:endParaRPr lang="en-US"/>
          </a:p>
        </p:txBody>
      </p:sp>
      <p:pic>
        <p:nvPicPr>
          <p:cNvPr id="6" name="Picture 5"/>
          <p:cNvPicPr>
            <a:picLocks noChangeAspect="1"/>
          </p:cNvPicPr>
          <p:nvPr userDrawn="1"/>
        </p:nvPicPr>
        <p:blipFill>
          <a:blip r:embed="rId2">
            <a:extLst>
              <a:ext uri="{BEBA8EAE-BF5A-486C-A8C5-ECC9F3942E4B}">
                <a14:imgProps xmlns:a14="http://schemas.microsoft.com/office/drawing/2010/main">
                  <a14:imgLayer r:embed="rId3">
                    <a14:imgEffect>
                      <a14:brightnessContrast bright="28000"/>
                    </a14:imgEffect>
                  </a14:imgLayer>
                </a14:imgProps>
              </a:ext>
              <a:ext uri="{28A0092B-C50C-407E-A947-70E740481C1C}">
                <a14:useLocalDpi xmlns:a14="http://schemas.microsoft.com/office/drawing/2010/main" val="0"/>
              </a:ext>
            </a:extLst>
          </a:blip>
          <a:stretch>
            <a:fillRect/>
          </a:stretch>
        </p:blipFill>
        <p:spPr>
          <a:xfrm>
            <a:off x="36095" y="228600"/>
            <a:ext cx="1692442" cy="1259890"/>
          </a:xfrm>
          <a:prstGeom prst="rect">
            <a:avLst/>
          </a:prstGeom>
        </p:spPr>
      </p:pic>
    </p:spTree>
    <p:extLst>
      <p:ext uri="{BB962C8B-B14F-4D97-AF65-F5344CB8AC3E}">
        <p14:creationId xmlns:p14="http://schemas.microsoft.com/office/powerpoint/2010/main" val="131648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87E393-2226-604C-AFDD-3DC991E195FE}" type="slidenum">
              <a:rPr lang="en-US" smtClean="0"/>
              <a:pPr/>
              <a:t>‹#›</a:t>
            </a:fld>
            <a:endParaRPr lang="en-US"/>
          </a:p>
        </p:txBody>
      </p:sp>
      <p:pic>
        <p:nvPicPr>
          <p:cNvPr id="5" name="Picture 4"/>
          <p:cNvPicPr>
            <a:picLocks noChangeAspect="1"/>
          </p:cNvPicPr>
          <p:nvPr userDrawn="1"/>
        </p:nvPicPr>
        <p:blipFill>
          <a:blip r:embed="rId2">
            <a:extLst>
              <a:ext uri="{BEBA8EAE-BF5A-486C-A8C5-ECC9F3942E4B}">
                <a14:imgProps xmlns:a14="http://schemas.microsoft.com/office/drawing/2010/main">
                  <a14:imgLayer r:embed="rId3">
                    <a14:imgEffect>
                      <a14:brightnessContrast bright="28000"/>
                    </a14:imgEffect>
                  </a14:imgLayer>
                </a14:imgProps>
              </a:ext>
              <a:ext uri="{28A0092B-C50C-407E-A947-70E740481C1C}">
                <a14:useLocalDpi xmlns:a14="http://schemas.microsoft.com/office/drawing/2010/main" val="0"/>
              </a:ext>
            </a:extLst>
          </a:blip>
          <a:stretch>
            <a:fillRect/>
          </a:stretch>
        </p:blipFill>
        <p:spPr>
          <a:xfrm>
            <a:off x="36095" y="228600"/>
            <a:ext cx="1692442" cy="1259890"/>
          </a:xfrm>
          <a:prstGeom prst="rect">
            <a:avLst/>
          </a:prstGeom>
        </p:spPr>
      </p:pic>
    </p:spTree>
    <p:extLst>
      <p:ext uri="{BB962C8B-B14F-4D97-AF65-F5344CB8AC3E}">
        <p14:creationId xmlns:p14="http://schemas.microsoft.com/office/powerpoint/2010/main" val="11975080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32A153-4C1E-1849-AC61-B029892F4047}" type="slidenum">
              <a:rPr lang="en-US" smtClean="0"/>
              <a:pPr/>
              <a:t>‹#›</a:t>
            </a:fld>
            <a:endParaRPr lang="en-US"/>
          </a:p>
        </p:txBody>
      </p:sp>
      <p:pic>
        <p:nvPicPr>
          <p:cNvPr id="8" name="Picture 7"/>
          <p:cNvPicPr>
            <a:picLocks noChangeAspect="1"/>
          </p:cNvPicPr>
          <p:nvPr userDrawn="1"/>
        </p:nvPicPr>
        <p:blipFill>
          <a:blip r:embed="rId2">
            <a:extLst>
              <a:ext uri="{BEBA8EAE-BF5A-486C-A8C5-ECC9F3942E4B}">
                <a14:imgProps xmlns:a14="http://schemas.microsoft.com/office/drawing/2010/main">
                  <a14:imgLayer r:embed="rId3">
                    <a14:imgEffect>
                      <a14:brightnessContrast bright="28000"/>
                    </a14:imgEffect>
                  </a14:imgLayer>
                </a14:imgProps>
              </a:ext>
              <a:ext uri="{28A0092B-C50C-407E-A947-70E740481C1C}">
                <a14:useLocalDpi xmlns:a14="http://schemas.microsoft.com/office/drawing/2010/main" val="0"/>
              </a:ext>
            </a:extLst>
          </a:blip>
          <a:stretch>
            <a:fillRect/>
          </a:stretch>
        </p:blipFill>
        <p:spPr>
          <a:xfrm>
            <a:off x="36095" y="228600"/>
            <a:ext cx="1692442" cy="1259890"/>
          </a:xfrm>
          <a:prstGeom prst="rect">
            <a:avLst/>
          </a:prstGeom>
        </p:spPr>
      </p:pic>
    </p:spTree>
    <p:extLst>
      <p:ext uri="{BB962C8B-B14F-4D97-AF65-F5344CB8AC3E}">
        <p14:creationId xmlns:p14="http://schemas.microsoft.com/office/powerpoint/2010/main" val="574876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5FF174-6D5E-474F-A735-6762711C5647}" type="slidenum">
              <a:rPr lang="en-US" smtClean="0"/>
              <a:pPr/>
              <a:t>‹#›</a:t>
            </a:fld>
            <a:endParaRPr lang="en-US"/>
          </a:p>
        </p:txBody>
      </p:sp>
      <p:pic>
        <p:nvPicPr>
          <p:cNvPr id="8" name="Picture 7"/>
          <p:cNvPicPr>
            <a:picLocks noChangeAspect="1"/>
          </p:cNvPicPr>
          <p:nvPr userDrawn="1"/>
        </p:nvPicPr>
        <p:blipFill>
          <a:blip r:embed="rId2">
            <a:extLst>
              <a:ext uri="{BEBA8EAE-BF5A-486C-A8C5-ECC9F3942E4B}">
                <a14:imgProps xmlns:a14="http://schemas.microsoft.com/office/drawing/2010/main">
                  <a14:imgLayer r:embed="rId3">
                    <a14:imgEffect>
                      <a14:brightnessContrast bright="28000"/>
                    </a14:imgEffect>
                  </a14:imgLayer>
                </a14:imgProps>
              </a:ext>
              <a:ext uri="{28A0092B-C50C-407E-A947-70E740481C1C}">
                <a14:useLocalDpi xmlns:a14="http://schemas.microsoft.com/office/drawing/2010/main" val="0"/>
              </a:ext>
            </a:extLst>
          </a:blip>
          <a:stretch>
            <a:fillRect/>
          </a:stretch>
        </p:blipFill>
        <p:spPr>
          <a:xfrm>
            <a:off x="36095" y="228600"/>
            <a:ext cx="1692442" cy="1259890"/>
          </a:xfrm>
          <a:prstGeom prst="rect">
            <a:avLst/>
          </a:prstGeom>
        </p:spPr>
      </p:pic>
    </p:spTree>
    <p:extLst>
      <p:ext uri="{BB962C8B-B14F-4D97-AF65-F5344CB8AC3E}">
        <p14:creationId xmlns:p14="http://schemas.microsoft.com/office/powerpoint/2010/main" val="403391526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4FCEEE-9DC8-B543-AC3A-75A414BF23B6}" type="slidenum">
              <a:rPr lang="en-US" smtClean="0"/>
              <a:pPr/>
              <a:t>‹#›</a:t>
            </a:fld>
            <a:endParaRPr lang="en-US"/>
          </a:p>
        </p:txBody>
      </p:sp>
      <p:sp>
        <p:nvSpPr>
          <p:cNvPr id="8" name="Slide Number Placeholder 5"/>
          <p:cNvSpPr txBox="1">
            <a:spLocks/>
          </p:cNvSpPr>
          <p:nvPr userDrawn="1"/>
        </p:nvSpPr>
        <p:spPr>
          <a:xfrm>
            <a:off x="7162800" y="6324600"/>
            <a:ext cx="1905000" cy="381000"/>
          </a:xfrm>
          <a:prstGeom prst="rect">
            <a:avLst/>
          </a:prstGeom>
        </p:spPr>
        <p:txBody>
          <a:bodyPr/>
          <a:ls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a:lstStyle>
          <a:p>
            <a:pPr algn="r"/>
            <a:fld id="{D1BDE677-1155-BB43-9B9C-3DC847B90C0D}" type="slidenum">
              <a:rPr lang="en-US" smtClean="0"/>
              <a:pPr algn="r"/>
              <a:t>‹#›</a:t>
            </a:fld>
            <a:endParaRPr lang="en-US" dirty="0"/>
          </a:p>
        </p:txBody>
      </p:sp>
    </p:spTree>
    <p:extLst>
      <p:ext uri="{BB962C8B-B14F-4D97-AF65-F5344CB8AC3E}">
        <p14:creationId xmlns:p14="http://schemas.microsoft.com/office/powerpoint/2010/main" val="98848089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4" Type="http://schemas.openxmlformats.org/officeDocument/2006/relationships/image" Target="../media/image2.png"/><Relationship Id="rId1" Type="http://schemas.openxmlformats.org/officeDocument/2006/relationships/tags" Target="../tags/tag2.xml"/><Relationship Id="rId2"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 Id="rId3" Type="http://schemas.openxmlformats.org/officeDocument/2006/relationships/image" Target="../media/image7.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4" Type="http://schemas.openxmlformats.org/officeDocument/2006/relationships/oleObject" Target="../embeddings/oleObject1.bin"/><Relationship Id="rId5" Type="http://schemas.openxmlformats.org/officeDocument/2006/relationships/image" Target="../media/image8.emf"/><Relationship Id="rId1" Type="http://schemas.openxmlformats.org/officeDocument/2006/relationships/vmlDrawing" Target="../drawings/vmlDrawing1.vml"/><Relationship Id="rId2"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9.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 Id="rId3"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685800" y="304800"/>
            <a:ext cx="7772400" cy="2819400"/>
          </a:xfrm>
          <a:effectLst>
            <a:outerShdw blurRad="63500" dist="35921" dir="2700000" algn="ctr" rotWithShape="0">
              <a:schemeClr val="bg2">
                <a:alpha val="74998"/>
              </a:schemeClr>
            </a:outerShdw>
          </a:effectLst>
        </p:spPr>
        <p:txBody>
          <a:bodyPr/>
          <a:lstStyle/>
          <a:p>
            <a:r>
              <a:rPr lang="en-US" sz="4400" b="1" dirty="0">
                <a:effectLst>
                  <a:outerShdw blurRad="38100" dist="38100" dir="2700000" algn="tl">
                    <a:srgbClr val="DDDDDD"/>
                  </a:outerShdw>
                </a:effectLst>
              </a:rPr>
              <a:t>Software Maintenance and Evolution</a:t>
            </a:r>
            <a:r>
              <a:rPr lang="en-US" sz="3600" b="1" dirty="0">
                <a:effectLst>
                  <a:outerShdw blurRad="38100" dist="38100" dir="2700000" algn="tl">
                    <a:srgbClr val="DDDDDD"/>
                  </a:outerShdw>
                </a:effectLst>
              </a:rPr>
              <a:t/>
            </a:r>
            <a:br>
              <a:rPr lang="en-US" sz="3600" b="1" dirty="0">
                <a:effectLst>
                  <a:outerShdw blurRad="38100" dist="38100" dir="2700000" algn="tl">
                    <a:srgbClr val="DDDDDD"/>
                  </a:outerShdw>
                </a:effectLst>
              </a:rPr>
            </a:br>
            <a:r>
              <a:rPr lang="en-US" sz="3600" b="1" i="1" dirty="0">
                <a:effectLst>
                  <a:outerShdw blurRad="38100" dist="38100" dir="2700000" algn="tl">
                    <a:srgbClr val="DDDDDD"/>
                  </a:outerShdw>
                </a:effectLst>
              </a:rPr>
              <a:t>CSSE 575: </a:t>
            </a:r>
            <a:r>
              <a:rPr lang="en-US" sz="3600" b="1" i="1" dirty="0" smtClean="0">
                <a:effectLst>
                  <a:outerShdw blurRad="38100" dist="38100" dir="2700000" algn="tl">
                    <a:srgbClr val="DDDDDD"/>
                  </a:outerShdw>
                </a:effectLst>
              </a:rPr>
              <a:t>Session </a:t>
            </a:r>
            <a:r>
              <a:rPr lang="en-US" sz="3600" b="1" i="1" dirty="0">
                <a:effectLst>
                  <a:outerShdw blurRad="38100" dist="38100" dir="2700000" algn="tl">
                    <a:srgbClr val="DDDDDD"/>
                  </a:outerShdw>
                </a:effectLst>
              </a:rPr>
              <a:t>1, Part </a:t>
            </a:r>
            <a:r>
              <a:rPr lang="en-US" sz="3600" b="1" i="1" dirty="0" smtClean="0">
                <a:effectLst>
                  <a:outerShdw blurRad="38100" dist="38100" dir="2700000" algn="tl">
                    <a:srgbClr val="DDDDDD"/>
                  </a:outerShdw>
                </a:effectLst>
              </a:rPr>
              <a:t>2</a:t>
            </a:r>
            <a:r>
              <a:rPr lang="en-US" sz="3600" b="1" i="1" dirty="0">
                <a:effectLst>
                  <a:outerShdw blurRad="38100" dist="38100" dir="2700000" algn="tl">
                    <a:srgbClr val="DDDDDD"/>
                  </a:outerShdw>
                </a:effectLst>
              </a:rPr>
              <a:t/>
            </a:r>
            <a:br>
              <a:rPr lang="en-US" sz="3600" b="1" i="1" dirty="0">
                <a:effectLst>
                  <a:outerShdw blurRad="38100" dist="38100" dir="2700000" algn="tl">
                    <a:srgbClr val="DDDDDD"/>
                  </a:outerShdw>
                </a:effectLst>
              </a:rPr>
            </a:br>
            <a:r>
              <a:rPr lang="en-US" sz="3600" b="1" i="1" dirty="0" smtClean="0">
                <a:effectLst>
                  <a:outerShdw blurRad="38100" dist="38100" dir="2700000" algn="tl">
                    <a:srgbClr val="DDDDDD"/>
                  </a:outerShdw>
                </a:effectLst>
              </a:rPr>
              <a:t>Software Change</a:t>
            </a:r>
            <a:endParaRPr lang="en-US" sz="3600" b="1" i="1" dirty="0">
              <a:effectLst>
                <a:outerShdw blurRad="38100" dist="38100" dir="2700000" algn="tl">
                  <a:srgbClr val="DDDDDD"/>
                </a:outerShdw>
              </a:effectLst>
            </a:endParaRPr>
          </a:p>
        </p:txBody>
      </p:sp>
      <p:sp>
        <p:nvSpPr>
          <p:cNvPr id="8195" name="Rectangle 3"/>
          <p:cNvSpPr>
            <a:spLocks noGrp="1" noChangeArrowheads="1"/>
          </p:cNvSpPr>
          <p:nvPr>
            <p:ph type="subTitle" idx="1"/>
          </p:nvPr>
        </p:nvSpPr>
        <p:spPr>
          <a:xfrm>
            <a:off x="1371600" y="3733800"/>
            <a:ext cx="6400800" cy="2057400"/>
          </a:xfrm>
        </p:spPr>
        <p:txBody>
          <a:bodyPr>
            <a:normAutofit/>
          </a:bodyPr>
          <a:lstStyle/>
          <a:p>
            <a:r>
              <a:rPr lang="en-US" sz="2800" dirty="0">
                <a:solidFill>
                  <a:schemeClr val="tx1"/>
                </a:solidFill>
                <a:ea typeface="ＭＳ Ｐゴシック"/>
                <a:cs typeface="ＭＳ Ｐゴシック"/>
              </a:rPr>
              <a:t>Steve Chenoweth</a:t>
            </a:r>
          </a:p>
          <a:p>
            <a:r>
              <a:rPr lang="en-US" sz="2800" dirty="0">
                <a:solidFill>
                  <a:schemeClr val="tx1"/>
                </a:solidFill>
                <a:ea typeface="ＭＳ Ｐゴシック"/>
                <a:cs typeface="ＭＳ Ｐゴシック"/>
              </a:rPr>
              <a:t>Office Phone: (812) 877-8974</a:t>
            </a:r>
          </a:p>
          <a:p>
            <a:r>
              <a:rPr lang="en-US" sz="2800" dirty="0">
                <a:solidFill>
                  <a:schemeClr val="tx1"/>
                </a:solidFill>
                <a:ea typeface="ＭＳ Ｐゴシック"/>
                <a:cs typeface="ＭＳ Ｐゴシック"/>
              </a:rPr>
              <a:t>Cell: (937) 657-3885</a:t>
            </a:r>
            <a:br>
              <a:rPr lang="en-US" sz="2800" dirty="0">
                <a:solidFill>
                  <a:schemeClr val="tx1"/>
                </a:solidFill>
                <a:ea typeface="ＭＳ Ｐゴシック"/>
                <a:cs typeface="ＭＳ Ｐゴシック"/>
              </a:rPr>
            </a:br>
            <a:r>
              <a:rPr lang="en-US" sz="2800" dirty="0">
                <a:solidFill>
                  <a:schemeClr val="tx1"/>
                </a:solidFill>
                <a:ea typeface="ＭＳ Ｐゴシック"/>
                <a:cs typeface="ＭＳ Ｐゴシック"/>
              </a:rPr>
              <a:t>Email: chenowet@rose-hulman.edu</a:t>
            </a:r>
          </a:p>
        </p:txBody>
      </p:sp>
      <p:pic>
        <p:nvPicPr>
          <p:cNvPr id="8202" name="Picture 10" descr="rose4"/>
          <p:cNvPicPr>
            <a:picLocks noChangeAspect="1" noChangeArrowheads="1"/>
          </p:cNvPicPr>
          <p:nvPr/>
        </p:nvPicPr>
        <p:blipFill>
          <a:blip r:embed="rId4"/>
          <a:srcRect l="12895" t="22858"/>
          <a:stretch>
            <a:fillRect/>
          </a:stretch>
        </p:blipFill>
        <p:spPr bwMode="auto">
          <a:xfrm>
            <a:off x="6527800" y="6376988"/>
            <a:ext cx="2616200" cy="434975"/>
          </a:xfrm>
          <a:prstGeom prst="rect">
            <a:avLst/>
          </a:prstGeom>
          <a:noFill/>
        </p:spPr>
      </p:pic>
    </p:spTree>
    <p:custDataLst>
      <p:tags r:id="rId1"/>
    </p:custData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idx="4294967295"/>
          </p:nvPr>
        </p:nvSpPr>
        <p:spPr>
          <a:xfrm>
            <a:off x="685800" y="533400"/>
            <a:ext cx="7772400" cy="533400"/>
          </a:xfrm>
        </p:spPr>
        <p:txBody>
          <a:bodyPr>
            <a:normAutofit fontScale="90000"/>
          </a:bodyPr>
          <a:lstStyle/>
          <a:p>
            <a:pPr eaLnBrk="1" hangingPunct="1"/>
            <a:r>
              <a:rPr lang="en-US" dirty="0">
                <a:effectLst>
                  <a:outerShdw blurRad="38100" dist="38100" dir="2700000" algn="tl">
                    <a:srgbClr val="DDDDDD"/>
                  </a:outerShdw>
                </a:effectLst>
              </a:rPr>
              <a:t>Percentage of Maintenance Costs</a:t>
            </a:r>
          </a:p>
        </p:txBody>
      </p:sp>
      <p:sp>
        <p:nvSpPr>
          <p:cNvPr id="49155" name="Rectangle 3"/>
          <p:cNvSpPr>
            <a:spLocks noGrp="1" noChangeArrowheads="1"/>
          </p:cNvSpPr>
          <p:nvPr>
            <p:ph type="body" idx="4294967295"/>
          </p:nvPr>
        </p:nvSpPr>
        <p:spPr>
          <a:xfrm>
            <a:off x="0" y="1676400"/>
            <a:ext cx="7772400" cy="5257800"/>
          </a:xfrm>
        </p:spPr>
        <p:txBody>
          <a:bodyPr/>
          <a:lstStyle/>
          <a:p>
            <a:pPr eaLnBrk="1" hangingPunct="1">
              <a:spcAft>
                <a:spcPts val="1800"/>
              </a:spcAft>
            </a:pPr>
            <a:r>
              <a:rPr lang="en-US" sz="2400" dirty="0" smtClean="0">
                <a:effectLst>
                  <a:outerShdw blurRad="38100" dist="38100" dir="2700000" algn="tl">
                    <a:srgbClr val="DDDDDD"/>
                  </a:outerShdw>
                </a:effectLst>
              </a:rPr>
              <a:t>“Full</a:t>
            </a:r>
            <a:r>
              <a:rPr lang="en-US" sz="2400" dirty="0">
                <a:effectLst>
                  <a:outerShdw blurRad="38100" dist="38100" dir="2700000" algn="tl">
                    <a:srgbClr val="DDDDDD"/>
                  </a:outerShdw>
                </a:effectLst>
              </a:rPr>
              <a:t>” maintenance costs (i.e. all four change categories)</a:t>
            </a:r>
            <a:r>
              <a:rPr lang="en-US" sz="2400" dirty="0" smtClean="0">
                <a:effectLst>
                  <a:outerShdw blurRad="38100" dist="38100" dir="2700000" algn="tl">
                    <a:srgbClr val="DDDDDD"/>
                  </a:outerShdw>
                </a:effectLst>
              </a:rPr>
              <a:t> can be </a:t>
            </a:r>
            <a:r>
              <a:rPr lang="en-US" sz="2400" dirty="0">
                <a:effectLst>
                  <a:outerShdw blurRad="38100" dist="38100" dir="2700000" algn="tl">
                    <a:srgbClr val="DDDDDD"/>
                  </a:outerShdw>
                </a:effectLst>
              </a:rPr>
              <a:t>49% to 75%</a:t>
            </a:r>
            <a:r>
              <a:rPr lang="en-US" sz="2400" dirty="0" smtClean="0">
                <a:effectLst>
                  <a:outerShdw blurRad="38100" dist="38100" dir="2700000" algn="tl">
                    <a:srgbClr val="DDDDDD"/>
                  </a:outerShdw>
                </a:effectLst>
              </a:rPr>
              <a:t> of </a:t>
            </a:r>
            <a:r>
              <a:rPr lang="en-US" sz="2400" dirty="0">
                <a:effectLst>
                  <a:outerShdw blurRad="38100" dist="38100" dir="2700000" algn="tl">
                    <a:srgbClr val="DDDDDD"/>
                  </a:outerShdw>
                </a:effectLst>
              </a:rPr>
              <a:t>total software </a:t>
            </a:r>
            <a:r>
              <a:rPr lang="en-US" sz="2400" dirty="0" smtClean="0">
                <a:effectLst>
                  <a:outerShdw blurRad="38100" dist="38100" dir="2700000" algn="tl">
                    <a:srgbClr val="DDDDDD"/>
                  </a:outerShdw>
                </a:effectLst>
              </a:rPr>
              <a:t>costs</a:t>
            </a:r>
            <a:br>
              <a:rPr lang="en-US" sz="2400" dirty="0" smtClean="0">
                <a:effectLst>
                  <a:outerShdw blurRad="38100" dist="38100" dir="2700000" algn="tl">
                    <a:srgbClr val="DDDDDD"/>
                  </a:outerShdw>
                </a:effectLst>
              </a:rPr>
            </a:br>
            <a:endParaRPr lang="en-US" sz="2400" dirty="0" smtClean="0">
              <a:effectLst>
                <a:outerShdw blurRad="38100" dist="38100" dir="2700000" algn="tl">
                  <a:srgbClr val="DDDDDD"/>
                </a:outerShdw>
              </a:effectLst>
            </a:endParaRPr>
          </a:p>
          <a:p>
            <a:pPr eaLnBrk="1" hangingPunct="1">
              <a:spcAft>
                <a:spcPts val="1800"/>
              </a:spcAft>
            </a:pPr>
            <a:r>
              <a:rPr lang="en-US" sz="2400" dirty="0">
                <a:effectLst>
                  <a:outerShdw blurRad="38100" dist="38100" dir="2700000" algn="tl">
                    <a:srgbClr val="DDDDDD"/>
                  </a:outerShdw>
                </a:effectLst>
              </a:rPr>
              <a:t>Tom </a:t>
            </a:r>
            <a:r>
              <a:rPr lang="en-US" sz="2400" dirty="0" err="1">
                <a:effectLst>
                  <a:outerShdw blurRad="38100" dist="38100" dir="2700000" algn="tl">
                    <a:srgbClr val="DDDDDD"/>
                  </a:outerShdw>
                </a:effectLst>
              </a:rPr>
              <a:t>Pigoski</a:t>
            </a:r>
            <a:r>
              <a:rPr lang="en-US" sz="2400" dirty="0" smtClean="0">
                <a:effectLst>
                  <a:outerShdw blurRad="38100" dist="38100" dir="2700000" algn="tl">
                    <a:srgbClr val="DDDDDD"/>
                  </a:outerShdw>
                </a:effectLst>
              </a:rPr>
              <a:t> estimated </a:t>
            </a:r>
            <a:r>
              <a:rPr lang="en-US" sz="2400" dirty="0">
                <a:effectLst>
                  <a:outerShdw blurRad="38100" dist="38100" dir="2700000" algn="tl">
                    <a:srgbClr val="DDDDDD"/>
                  </a:outerShdw>
                </a:effectLst>
              </a:rPr>
              <a:t/>
            </a:r>
            <a:br>
              <a:rPr lang="en-US" sz="2400" dirty="0">
                <a:effectLst>
                  <a:outerShdw blurRad="38100" dist="38100" dir="2700000" algn="tl">
                    <a:srgbClr val="DDDDDD"/>
                  </a:outerShdw>
                </a:effectLst>
              </a:rPr>
            </a:br>
            <a:r>
              <a:rPr lang="en-US" sz="2400" dirty="0">
                <a:effectLst>
                  <a:outerShdw blurRad="38100" dist="38100" dir="2700000" algn="tl">
                    <a:srgbClr val="DDDDDD"/>
                  </a:outerShdw>
                </a:effectLst>
              </a:rPr>
              <a:t>such maintenance costs as </a:t>
            </a:r>
            <a:br>
              <a:rPr lang="en-US" sz="2400" dirty="0">
                <a:effectLst>
                  <a:outerShdw blurRad="38100" dist="38100" dir="2700000" algn="tl">
                    <a:srgbClr val="DDDDDD"/>
                  </a:outerShdw>
                </a:effectLst>
              </a:rPr>
            </a:br>
            <a:r>
              <a:rPr lang="en-US" sz="2400" dirty="0">
                <a:effectLst>
                  <a:outerShdw blurRad="38100" dist="38100" dir="2700000" algn="tl">
                    <a:srgbClr val="DDDDDD"/>
                  </a:outerShdw>
                </a:effectLst>
              </a:rPr>
              <a:t>much as 95% of the total</a:t>
            </a:r>
            <a:r>
              <a:rPr lang="en-US" sz="2400" dirty="0" smtClean="0">
                <a:effectLst>
                  <a:outerShdw blurRad="38100" dist="38100" dir="2700000" algn="tl">
                    <a:srgbClr val="DDDDDD"/>
                  </a:outerShdw>
                </a:effectLst>
              </a:rPr>
              <a:t>!</a:t>
            </a:r>
            <a:br>
              <a:rPr lang="en-US" sz="2400" dirty="0" smtClean="0">
                <a:effectLst>
                  <a:outerShdw blurRad="38100" dist="38100" dir="2700000" algn="tl">
                    <a:srgbClr val="DDDDDD"/>
                  </a:outerShdw>
                </a:effectLst>
              </a:rPr>
            </a:br>
            <a:endParaRPr lang="en-US" sz="2400" dirty="0" smtClean="0">
              <a:effectLst>
                <a:outerShdw blurRad="38100" dist="38100" dir="2700000" algn="tl">
                  <a:srgbClr val="DDDDDD"/>
                </a:outerShdw>
              </a:effectLst>
            </a:endParaRPr>
          </a:p>
          <a:p>
            <a:pPr eaLnBrk="1" hangingPunct="1">
              <a:spcAft>
                <a:spcPts val="1800"/>
              </a:spcAft>
            </a:pPr>
            <a:r>
              <a:rPr lang="en-US" sz="2400" dirty="0">
                <a:effectLst>
                  <a:outerShdw blurRad="38100" dist="38100" dir="2700000" algn="tl">
                    <a:srgbClr val="DDDDDD"/>
                  </a:outerShdw>
                </a:effectLst>
              </a:rPr>
              <a:t>After the initial release of a </a:t>
            </a:r>
            <a:br>
              <a:rPr lang="en-US" sz="2400" dirty="0">
                <a:effectLst>
                  <a:outerShdw blurRad="38100" dist="38100" dir="2700000" algn="tl">
                    <a:srgbClr val="DDDDDD"/>
                  </a:outerShdw>
                </a:effectLst>
              </a:rPr>
            </a:br>
            <a:r>
              <a:rPr lang="en-US" sz="2400" dirty="0">
                <a:effectLst>
                  <a:outerShdw blurRad="38100" dist="38100" dir="2700000" algn="tl">
                    <a:srgbClr val="DDDDDD"/>
                  </a:outerShdw>
                </a:effectLst>
              </a:rPr>
              <a:t>software product, 10-15% of development costs should be allocated per year for full </a:t>
            </a:r>
            <a:r>
              <a:rPr lang="en-US" sz="2400" dirty="0" smtClean="0">
                <a:effectLst>
                  <a:outerShdw blurRad="38100" dist="38100" dir="2700000" algn="tl">
                    <a:srgbClr val="DDDDDD"/>
                  </a:outerShdw>
                </a:effectLst>
              </a:rPr>
              <a:t>maintenance</a:t>
            </a:r>
            <a:endParaRPr lang="en-US" sz="2400" dirty="0">
              <a:effectLst>
                <a:outerShdw blurRad="38100" dist="38100" dir="2700000" algn="tl">
                  <a:srgbClr val="DDDDDD"/>
                </a:outerShdw>
              </a:effectLst>
            </a:endParaRPr>
          </a:p>
        </p:txBody>
      </p:sp>
      <p:pic>
        <p:nvPicPr>
          <p:cNvPr id="612357" name="Picture 5"/>
          <p:cNvPicPr>
            <a:picLocks noChangeAspect="1" noChangeArrowheads="1"/>
          </p:cNvPicPr>
          <p:nvPr/>
        </p:nvPicPr>
        <p:blipFill>
          <a:blip r:embed="rId3"/>
          <a:srcRect/>
          <a:stretch>
            <a:fillRect/>
          </a:stretch>
        </p:blipFill>
        <p:spPr bwMode="auto">
          <a:xfrm>
            <a:off x="5029200" y="2514600"/>
            <a:ext cx="3657600" cy="2651125"/>
          </a:xfrm>
          <a:prstGeom prst="rect">
            <a:avLst/>
          </a:prstGeom>
          <a:noFill/>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9155">
                                            <p:txEl>
                                              <p:pRg st="1" end="1"/>
                                            </p:txEl>
                                          </p:spTgt>
                                        </p:tgtEl>
                                        <p:attrNameLst>
                                          <p:attrName>style.visibility</p:attrName>
                                        </p:attrNameLst>
                                      </p:cBhvr>
                                      <p:to>
                                        <p:strVal val="visible"/>
                                      </p:to>
                                    </p:set>
                                    <p:animEffect transition="in" filter="fade">
                                      <p:cBhvr>
                                        <p:cTn id="7" dur="1000"/>
                                        <p:tgtEl>
                                          <p:spTgt spid="4915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9155">
                                            <p:txEl>
                                              <p:pRg st="2" end="2"/>
                                            </p:txEl>
                                          </p:spTgt>
                                        </p:tgtEl>
                                        <p:attrNameLst>
                                          <p:attrName>style.visibility</p:attrName>
                                        </p:attrNameLst>
                                      </p:cBhvr>
                                      <p:to>
                                        <p:strVal val="visible"/>
                                      </p:to>
                                    </p:set>
                                    <p:animEffect transition="in" filter="fade">
                                      <p:cBhvr>
                                        <p:cTn id="12" dur="1000"/>
                                        <p:tgtEl>
                                          <p:spTgt spid="491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idx="4294967295"/>
          </p:nvPr>
        </p:nvSpPr>
        <p:spPr>
          <a:xfrm>
            <a:off x="0" y="533400"/>
            <a:ext cx="7772400" cy="533400"/>
          </a:xfrm>
        </p:spPr>
        <p:txBody>
          <a:bodyPr>
            <a:normAutofit fontScale="90000"/>
          </a:bodyPr>
          <a:lstStyle/>
          <a:p>
            <a:pPr eaLnBrk="1" hangingPunct="1"/>
            <a:r>
              <a:rPr lang="en-US" dirty="0">
                <a:effectLst>
                  <a:outerShdw blurRad="38100" dist="38100" dir="2700000" algn="tl">
                    <a:srgbClr val="DDDDDD"/>
                  </a:outerShdw>
                </a:effectLst>
              </a:rPr>
              <a:t>Cost Breakdown by Change Type</a:t>
            </a:r>
          </a:p>
        </p:txBody>
      </p:sp>
      <p:graphicFrame>
        <p:nvGraphicFramePr>
          <p:cNvPr id="613382" name="Object 6"/>
          <p:cNvGraphicFramePr>
            <a:graphicFrameLocks noChangeAspect="1"/>
          </p:cNvGraphicFramePr>
          <p:nvPr>
            <p:extLst>
              <p:ext uri="{D42A27DB-BD31-4B8C-83A1-F6EECF244321}">
                <p14:modId xmlns:p14="http://schemas.microsoft.com/office/powerpoint/2010/main" val="1700385841"/>
              </p:ext>
            </p:extLst>
          </p:nvPr>
        </p:nvGraphicFramePr>
        <p:xfrm>
          <a:off x="304800" y="1799643"/>
          <a:ext cx="8153400" cy="4829757"/>
        </p:xfrm>
        <a:graphic>
          <a:graphicData uri="http://schemas.openxmlformats.org/presentationml/2006/ole">
            <mc:AlternateContent xmlns:mc="http://schemas.openxmlformats.org/markup-compatibility/2006">
              <mc:Choice xmlns:v="urn:schemas-microsoft-com:vml" Requires="v">
                <p:oleObj spid="_x0000_s487438" name="Chart" r:id="rId4" imgW="10287000" imgH="6100628" progId="MSGraph.Chart.8">
                  <p:embed followColorScheme="full"/>
                </p:oleObj>
              </mc:Choice>
              <mc:Fallback>
                <p:oleObj name="Chart" r:id="rId4" imgW="10287000" imgH="6100628" progId="MSGraph.Chart.8">
                  <p:embed followColorScheme="full"/>
                  <p:pic>
                    <p:nvPicPr>
                      <p:cNvPr id="0" name="Picture 2"/>
                      <p:cNvPicPr>
                        <a:picLocks noChangeAspect="1" noChangeArrowheads="1"/>
                      </p:cNvPicPr>
                      <p:nvPr/>
                    </p:nvPicPr>
                    <p:blipFill>
                      <a:blip r:embed="rId5"/>
                      <a:srcRect/>
                      <a:stretch>
                        <a:fillRect/>
                      </a:stretch>
                    </p:blipFill>
                    <p:spPr bwMode="auto">
                      <a:xfrm>
                        <a:off x="304800" y="1799643"/>
                        <a:ext cx="8153400" cy="4829757"/>
                      </a:xfrm>
                      <a:prstGeom prst="rect">
                        <a:avLst/>
                      </a:prstGeom>
                      <a:noFill/>
                      <a:ln>
                        <a:noFill/>
                      </a:ln>
                      <a:effec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63" name="Rectangle 3"/>
          <p:cNvSpPr>
            <a:spLocks noGrp="1" noChangeArrowheads="1"/>
          </p:cNvSpPr>
          <p:nvPr>
            <p:ph type="title"/>
          </p:nvPr>
        </p:nvSpPr>
        <p:spPr>
          <a:xfrm>
            <a:off x="1066800" y="-76200"/>
            <a:ext cx="8229600" cy="1143000"/>
          </a:xfrm>
          <a:noFill/>
          <a:ln/>
        </p:spPr>
        <p:txBody>
          <a:bodyPr lIns="90840" tIns="44623" rIns="90840" bIns="44623" anchor="b"/>
          <a:lstStyle/>
          <a:p>
            <a:pPr algn="l"/>
            <a:r>
              <a:rPr lang="en-GB" dirty="0"/>
              <a:t>Maintenance Costs</a:t>
            </a:r>
          </a:p>
        </p:txBody>
      </p:sp>
      <p:sp>
        <p:nvSpPr>
          <p:cNvPr id="604162" name="Rectangle 2"/>
          <p:cNvSpPr>
            <a:spLocks noGrp="1" noChangeArrowheads="1"/>
          </p:cNvSpPr>
          <p:nvPr>
            <p:ph idx="1"/>
          </p:nvPr>
        </p:nvSpPr>
        <p:spPr>
          <a:xfrm>
            <a:off x="381000" y="1606550"/>
            <a:ext cx="8413750" cy="5251450"/>
          </a:xfrm>
          <a:noFill/>
          <a:ln/>
        </p:spPr>
        <p:txBody>
          <a:bodyPr lIns="90840" tIns="44623" rIns="90840" bIns="44623">
            <a:normAutofit lnSpcReduction="10000"/>
          </a:bodyPr>
          <a:lstStyle/>
          <a:p>
            <a:pPr>
              <a:spcAft>
                <a:spcPct val="30000"/>
              </a:spcAft>
            </a:pPr>
            <a:r>
              <a:rPr lang="en-GB" dirty="0"/>
              <a:t>Usually greater than development costs</a:t>
            </a:r>
          </a:p>
          <a:p>
            <a:pPr lvl="1">
              <a:spcAft>
                <a:spcPct val="30000"/>
              </a:spcAft>
            </a:pPr>
            <a:r>
              <a:rPr lang="en-GB" dirty="0"/>
              <a:t>Often </a:t>
            </a:r>
            <a:r>
              <a:rPr lang="en-US" dirty="0"/>
              <a:t>between 49% and 75% total life cycle cost</a:t>
            </a:r>
            <a:r>
              <a:rPr lang="en-GB" dirty="0"/>
              <a:t> </a:t>
            </a:r>
          </a:p>
          <a:p>
            <a:pPr>
              <a:spcAft>
                <a:spcPct val="30000"/>
              </a:spcAft>
            </a:pPr>
            <a:r>
              <a:rPr lang="en-GB" dirty="0"/>
              <a:t>Increases as software is changed over time</a:t>
            </a:r>
          </a:p>
          <a:p>
            <a:pPr lvl="1">
              <a:spcAft>
                <a:spcPct val="30000"/>
              </a:spcAft>
            </a:pPr>
            <a:r>
              <a:rPr lang="en-GB" dirty="0"/>
              <a:t>Maintenance corrupts the software structure and </a:t>
            </a:r>
            <a:br>
              <a:rPr lang="en-GB" dirty="0"/>
            </a:br>
            <a:r>
              <a:rPr lang="en-GB" dirty="0"/>
              <a:t>makes further maintenance more difficult</a:t>
            </a:r>
          </a:p>
          <a:p>
            <a:pPr lvl="1">
              <a:spcAft>
                <a:spcPct val="30000"/>
              </a:spcAft>
            </a:pPr>
            <a:r>
              <a:rPr lang="en-GB" dirty="0"/>
              <a:t>People leave project for newer development</a:t>
            </a:r>
          </a:p>
          <a:p>
            <a:pPr>
              <a:spcAft>
                <a:spcPct val="30000"/>
              </a:spcAft>
            </a:pPr>
            <a:r>
              <a:rPr lang="en-GB" dirty="0"/>
              <a:t>Aging software can have high support costs</a:t>
            </a:r>
          </a:p>
          <a:p>
            <a:pPr lvl="1">
              <a:spcAft>
                <a:spcPct val="30000"/>
              </a:spcAft>
            </a:pPr>
            <a:r>
              <a:rPr lang="en-GB" dirty="0"/>
              <a:t>Technical support increases as a function of the number of defects</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04162">
                                            <p:txEl>
                                              <p:pRg st="0" end="0"/>
                                            </p:txEl>
                                          </p:spTgt>
                                        </p:tgtEl>
                                        <p:attrNameLst>
                                          <p:attrName>style.visibility</p:attrName>
                                        </p:attrNameLst>
                                      </p:cBhvr>
                                      <p:to>
                                        <p:strVal val="visible"/>
                                      </p:to>
                                    </p:set>
                                    <p:animEffect transition="in" filter="fade">
                                      <p:cBhvr>
                                        <p:cTn id="7" dur="1000"/>
                                        <p:tgtEl>
                                          <p:spTgt spid="60416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04162">
                                            <p:txEl>
                                              <p:pRg st="1" end="1"/>
                                            </p:txEl>
                                          </p:spTgt>
                                        </p:tgtEl>
                                        <p:attrNameLst>
                                          <p:attrName>style.visibility</p:attrName>
                                        </p:attrNameLst>
                                      </p:cBhvr>
                                      <p:to>
                                        <p:strVal val="visible"/>
                                      </p:to>
                                    </p:set>
                                    <p:animEffect transition="in" filter="fade">
                                      <p:cBhvr>
                                        <p:cTn id="10" dur="1000"/>
                                        <p:tgtEl>
                                          <p:spTgt spid="60416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04162">
                                            <p:txEl>
                                              <p:pRg st="2" end="2"/>
                                            </p:txEl>
                                          </p:spTgt>
                                        </p:tgtEl>
                                        <p:attrNameLst>
                                          <p:attrName>style.visibility</p:attrName>
                                        </p:attrNameLst>
                                      </p:cBhvr>
                                      <p:to>
                                        <p:strVal val="visible"/>
                                      </p:to>
                                    </p:set>
                                    <p:animEffect transition="in" filter="fade">
                                      <p:cBhvr>
                                        <p:cTn id="15" dur="1000"/>
                                        <p:tgtEl>
                                          <p:spTgt spid="604162">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604162">
                                            <p:txEl>
                                              <p:pRg st="3" end="3"/>
                                            </p:txEl>
                                          </p:spTgt>
                                        </p:tgtEl>
                                        <p:attrNameLst>
                                          <p:attrName>style.visibility</p:attrName>
                                        </p:attrNameLst>
                                      </p:cBhvr>
                                      <p:to>
                                        <p:strVal val="visible"/>
                                      </p:to>
                                    </p:set>
                                    <p:animEffect transition="in" filter="fade">
                                      <p:cBhvr>
                                        <p:cTn id="18" dur="1000"/>
                                        <p:tgtEl>
                                          <p:spTgt spid="604162">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604162">
                                            <p:txEl>
                                              <p:pRg st="4" end="4"/>
                                            </p:txEl>
                                          </p:spTgt>
                                        </p:tgtEl>
                                        <p:attrNameLst>
                                          <p:attrName>style.visibility</p:attrName>
                                        </p:attrNameLst>
                                      </p:cBhvr>
                                      <p:to>
                                        <p:strVal val="visible"/>
                                      </p:to>
                                    </p:set>
                                    <p:animEffect transition="in" filter="fade">
                                      <p:cBhvr>
                                        <p:cTn id="21" dur="1000"/>
                                        <p:tgtEl>
                                          <p:spTgt spid="604162">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604162">
                                            <p:txEl>
                                              <p:pRg st="5" end="5"/>
                                            </p:txEl>
                                          </p:spTgt>
                                        </p:tgtEl>
                                        <p:attrNameLst>
                                          <p:attrName>style.visibility</p:attrName>
                                        </p:attrNameLst>
                                      </p:cBhvr>
                                      <p:to>
                                        <p:strVal val="visible"/>
                                      </p:to>
                                    </p:set>
                                    <p:animEffect transition="in" filter="fade">
                                      <p:cBhvr>
                                        <p:cTn id="26" dur="1000"/>
                                        <p:tgtEl>
                                          <p:spTgt spid="604162">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604162">
                                            <p:txEl>
                                              <p:pRg st="6" end="6"/>
                                            </p:txEl>
                                          </p:spTgt>
                                        </p:tgtEl>
                                        <p:attrNameLst>
                                          <p:attrName>style.visibility</p:attrName>
                                        </p:attrNameLst>
                                      </p:cBhvr>
                                      <p:to>
                                        <p:strVal val="visible"/>
                                      </p:to>
                                    </p:set>
                                    <p:animEffect transition="in" filter="fade">
                                      <p:cBhvr>
                                        <p:cTn id="29" dur="1000"/>
                                        <p:tgtEl>
                                          <p:spTgt spid="60416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6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8019" name="Rectangle 3"/>
          <p:cNvSpPr>
            <a:spLocks noGrp="1" noChangeArrowheads="1"/>
          </p:cNvSpPr>
          <p:nvPr>
            <p:ph type="title"/>
          </p:nvPr>
        </p:nvSpPr>
        <p:spPr>
          <a:noFill/>
          <a:ln/>
        </p:spPr>
        <p:txBody>
          <a:bodyPr lIns="90840" tIns="44623" rIns="90840" bIns="44623" anchor="b"/>
          <a:lstStyle/>
          <a:p>
            <a:r>
              <a:rPr lang="en-GB" dirty="0"/>
              <a:t>Some Maintenance Cost Factors</a:t>
            </a:r>
          </a:p>
        </p:txBody>
      </p:sp>
      <p:sp>
        <p:nvSpPr>
          <p:cNvPr id="598018" name="Rectangle 2"/>
          <p:cNvSpPr>
            <a:spLocks noGrp="1" noChangeArrowheads="1"/>
          </p:cNvSpPr>
          <p:nvPr>
            <p:ph idx="1"/>
          </p:nvPr>
        </p:nvSpPr>
        <p:spPr>
          <a:xfrm>
            <a:off x="762000" y="1752600"/>
            <a:ext cx="8075613" cy="4953000"/>
          </a:xfrm>
          <a:noFill/>
          <a:ln/>
        </p:spPr>
        <p:txBody>
          <a:bodyPr lIns="90840" tIns="44623" rIns="90840" bIns="44623"/>
          <a:lstStyle/>
          <a:p>
            <a:pPr marL="488950" indent="-488950" defTabSz="962025">
              <a:lnSpc>
                <a:spcPct val="90000"/>
              </a:lnSpc>
              <a:spcAft>
                <a:spcPts val="4800"/>
              </a:spcAft>
            </a:pPr>
            <a:r>
              <a:rPr lang="en-GB" dirty="0"/>
              <a:t>Team stability</a:t>
            </a:r>
            <a:endParaRPr lang="en-GB" dirty="0" smtClean="0"/>
          </a:p>
          <a:p>
            <a:pPr marL="488950" indent="-488950" defTabSz="962025">
              <a:lnSpc>
                <a:spcPct val="90000"/>
              </a:lnSpc>
              <a:spcAft>
                <a:spcPts val="4800"/>
              </a:spcAft>
            </a:pPr>
            <a:r>
              <a:rPr lang="en-GB" dirty="0" smtClean="0"/>
              <a:t>Contractual </a:t>
            </a:r>
            <a:r>
              <a:rPr lang="en-GB" dirty="0"/>
              <a:t>responsibility</a:t>
            </a:r>
            <a:endParaRPr lang="en-GB" dirty="0" smtClean="0"/>
          </a:p>
          <a:p>
            <a:pPr marL="488950" indent="-488950" defTabSz="962025">
              <a:lnSpc>
                <a:spcPct val="90000"/>
              </a:lnSpc>
              <a:spcAft>
                <a:spcPts val="4800"/>
              </a:spcAft>
            </a:pPr>
            <a:r>
              <a:rPr lang="en-GB" dirty="0" smtClean="0"/>
              <a:t>Staff </a:t>
            </a:r>
            <a:r>
              <a:rPr lang="en-GB" dirty="0"/>
              <a:t>skills</a:t>
            </a:r>
            <a:endParaRPr lang="en-GB" dirty="0" smtClean="0"/>
          </a:p>
          <a:p>
            <a:pPr marL="488950" indent="-488950" defTabSz="962025">
              <a:lnSpc>
                <a:spcPct val="90000"/>
              </a:lnSpc>
              <a:spcAft>
                <a:spcPts val="4800"/>
              </a:spcAft>
            </a:pPr>
            <a:r>
              <a:rPr lang="en-GB" dirty="0" smtClean="0"/>
              <a:t>Program </a:t>
            </a:r>
            <a:r>
              <a:rPr lang="en-GB" dirty="0"/>
              <a:t>age and </a:t>
            </a:r>
            <a:r>
              <a:rPr lang="en-GB" dirty="0" smtClean="0"/>
              <a:t>structure</a:t>
            </a:r>
            <a:endParaRPr lang="en-GB" dirty="0"/>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98018">
                                            <p:txEl>
                                              <p:pRg st="0" end="0"/>
                                            </p:txEl>
                                          </p:spTgt>
                                        </p:tgtEl>
                                        <p:attrNameLst>
                                          <p:attrName>style.visibility</p:attrName>
                                        </p:attrNameLst>
                                      </p:cBhvr>
                                      <p:to>
                                        <p:strVal val="visible"/>
                                      </p:to>
                                    </p:set>
                                    <p:animEffect transition="in" filter="fade">
                                      <p:cBhvr>
                                        <p:cTn id="7" dur="1000"/>
                                        <p:tgtEl>
                                          <p:spTgt spid="59801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98018">
                                            <p:txEl>
                                              <p:pRg st="1" end="1"/>
                                            </p:txEl>
                                          </p:spTgt>
                                        </p:tgtEl>
                                        <p:attrNameLst>
                                          <p:attrName>style.visibility</p:attrName>
                                        </p:attrNameLst>
                                      </p:cBhvr>
                                      <p:to>
                                        <p:strVal val="visible"/>
                                      </p:to>
                                    </p:set>
                                    <p:animEffect transition="in" filter="fade">
                                      <p:cBhvr>
                                        <p:cTn id="12" dur="1000"/>
                                        <p:tgtEl>
                                          <p:spTgt spid="59801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98018">
                                            <p:txEl>
                                              <p:pRg st="2" end="2"/>
                                            </p:txEl>
                                          </p:spTgt>
                                        </p:tgtEl>
                                        <p:attrNameLst>
                                          <p:attrName>style.visibility</p:attrName>
                                        </p:attrNameLst>
                                      </p:cBhvr>
                                      <p:to>
                                        <p:strVal val="visible"/>
                                      </p:to>
                                    </p:set>
                                    <p:animEffect transition="in" filter="fade">
                                      <p:cBhvr>
                                        <p:cTn id="17" dur="1000"/>
                                        <p:tgtEl>
                                          <p:spTgt spid="59801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98018">
                                            <p:txEl>
                                              <p:pRg st="3" end="3"/>
                                            </p:txEl>
                                          </p:spTgt>
                                        </p:tgtEl>
                                        <p:attrNameLst>
                                          <p:attrName>style.visibility</p:attrName>
                                        </p:attrNameLst>
                                      </p:cBhvr>
                                      <p:to>
                                        <p:strVal val="visible"/>
                                      </p:to>
                                    </p:set>
                                    <p:animEffect transition="in" filter="fade">
                                      <p:cBhvr>
                                        <p:cTn id="22" dur="1000"/>
                                        <p:tgtEl>
                                          <p:spTgt spid="59801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8018"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8229600" cy="1143000"/>
          </a:xfrm>
        </p:spPr>
        <p:txBody>
          <a:bodyPr/>
          <a:lstStyle/>
          <a:p>
            <a:pPr algn="l"/>
            <a:r>
              <a:rPr lang="en-US" dirty="0" smtClean="0"/>
              <a:t>What is Refactoring?</a:t>
            </a:r>
            <a:endParaRPr lang="en-US" dirty="0"/>
          </a:p>
        </p:txBody>
      </p:sp>
      <p:sp>
        <p:nvSpPr>
          <p:cNvPr id="3" name="Content Placeholder 2"/>
          <p:cNvSpPr>
            <a:spLocks noGrp="1"/>
          </p:cNvSpPr>
          <p:nvPr>
            <p:ph idx="1"/>
          </p:nvPr>
        </p:nvSpPr>
        <p:spPr>
          <a:xfrm>
            <a:off x="685800" y="1600200"/>
            <a:ext cx="8153400" cy="5486400"/>
          </a:xfrm>
        </p:spPr>
        <p:txBody>
          <a:bodyPr>
            <a:normAutofit/>
          </a:bodyPr>
          <a:lstStyle/>
          <a:p>
            <a:r>
              <a:rPr lang="en-US" sz="2800" dirty="0" smtClean="0"/>
              <a:t>A disciplined technique for restructuring existing code, altering internal structure </a:t>
            </a:r>
            <a:r>
              <a:rPr lang="en-US" sz="2800" dirty="0" err="1" smtClean="0"/>
              <a:t>w</a:t>
            </a:r>
            <a:r>
              <a:rPr lang="en-US" sz="2800" dirty="0" smtClean="0"/>
              <a:t>/out changing external behavior</a:t>
            </a:r>
          </a:p>
          <a:p>
            <a:r>
              <a:rPr lang="en-US" sz="2800" dirty="0" smtClean="0"/>
              <a:t>A series of small behavior preserving transformations, each doing little, but together can produce a significant restructuring </a:t>
            </a:r>
          </a:p>
          <a:p>
            <a:r>
              <a:rPr lang="en-US" sz="2800" dirty="0" smtClean="0"/>
              <a:t>Each refactoring is small, so less likely to go wrong. The system is kept fully working after each refactoring, reducing the chance of a system getting broken</a:t>
            </a:r>
          </a:p>
          <a:p>
            <a:pPr>
              <a:buNone/>
            </a:pPr>
            <a:endParaRPr lang="en-US" sz="28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Refactoring is a “system”</a:t>
            </a:r>
            <a:endParaRPr lang="en-US" dirty="0"/>
          </a:p>
        </p:txBody>
      </p:sp>
      <p:sp>
        <p:nvSpPr>
          <p:cNvPr id="3" name="Content Placeholder 2"/>
          <p:cNvSpPr>
            <a:spLocks noGrp="1"/>
          </p:cNvSpPr>
          <p:nvPr>
            <p:ph idx="1"/>
          </p:nvPr>
        </p:nvSpPr>
        <p:spPr/>
        <p:txBody>
          <a:bodyPr>
            <a:normAutofit lnSpcReduction="10000"/>
          </a:bodyPr>
          <a:lstStyle/>
          <a:p>
            <a:r>
              <a:rPr lang="en-US" dirty="0" smtClean="0"/>
              <a:t>Uses the disciplined approach of not making meaningful changes at the same time…</a:t>
            </a:r>
          </a:p>
          <a:p>
            <a:r>
              <a:rPr lang="en-US" dirty="0" smtClean="0"/>
              <a:t>If all in the same “module,” a unit test can verify this did no </a:t>
            </a:r>
            <a:br>
              <a:rPr lang="en-US" dirty="0" smtClean="0"/>
            </a:br>
            <a:r>
              <a:rPr lang="en-US" dirty="0" smtClean="0"/>
              <a:t>damage.</a:t>
            </a:r>
          </a:p>
          <a:p>
            <a:r>
              <a:rPr lang="en-US" dirty="0" smtClean="0"/>
              <a:t>It separates the job of </a:t>
            </a:r>
            <a:br>
              <a:rPr lang="en-US" dirty="0" smtClean="0"/>
            </a:br>
            <a:r>
              <a:rPr lang="en-US" dirty="0" smtClean="0"/>
              <a:t>getting functionality </a:t>
            </a:r>
            <a:br>
              <a:rPr lang="en-US" dirty="0" smtClean="0"/>
            </a:br>
            <a:r>
              <a:rPr lang="en-US" dirty="0" smtClean="0"/>
              <a:t>correct from making it </a:t>
            </a:r>
            <a:br>
              <a:rPr lang="en-US" dirty="0" smtClean="0"/>
            </a:br>
            <a:r>
              <a:rPr lang="en-US" dirty="0" smtClean="0"/>
              <a:t>maintainable.</a:t>
            </a:r>
            <a:endParaRPr lang="en-US" dirty="0"/>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0" y="3433482"/>
            <a:ext cx="3810000" cy="225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663491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talk about this in 2 courses!</a:t>
            </a:r>
            <a:endParaRPr lang="en-US" dirty="0"/>
          </a:p>
        </p:txBody>
      </p:sp>
      <p:sp>
        <p:nvSpPr>
          <p:cNvPr id="3" name="Content Placeholder 2"/>
          <p:cNvSpPr>
            <a:spLocks noGrp="1"/>
          </p:cNvSpPr>
          <p:nvPr>
            <p:ph idx="1"/>
          </p:nvPr>
        </p:nvSpPr>
        <p:spPr/>
        <p:txBody>
          <a:bodyPr/>
          <a:lstStyle/>
          <a:p>
            <a:r>
              <a:rPr lang="en-US" dirty="0" smtClean="0"/>
              <a:t>In our “Software construction” course, because it is integral to initial building of software.</a:t>
            </a:r>
          </a:p>
          <a:p>
            <a:pPr lvl="1"/>
            <a:r>
              <a:rPr lang="en-US" dirty="0" smtClean="0"/>
              <a:t>In “Extreme programming,” for example, the refactoring enables incremental development.</a:t>
            </a:r>
          </a:p>
          <a:p>
            <a:pPr lvl="1"/>
            <a:r>
              <a:rPr lang="en-US" dirty="0" smtClean="0"/>
              <a:t>Maybe half the time is spent cleaning up code after the first try at functionality?</a:t>
            </a:r>
          </a:p>
          <a:p>
            <a:r>
              <a:rPr lang="en-US" dirty="0" smtClean="0"/>
              <a:t>In this course, because it is at the heart of keeping a system maintainable.</a:t>
            </a:r>
            <a:endParaRPr lang="en-US" dirty="0"/>
          </a:p>
        </p:txBody>
      </p:sp>
    </p:spTree>
    <p:extLst>
      <p:ext uri="{BB962C8B-B14F-4D97-AF65-F5344CB8AC3E}">
        <p14:creationId xmlns:p14="http://schemas.microsoft.com/office/powerpoint/2010/main" val="37644319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Slight repetition</a:t>
            </a:r>
            <a:endParaRPr lang="en-US" dirty="0"/>
          </a:p>
        </p:txBody>
      </p:sp>
      <p:sp>
        <p:nvSpPr>
          <p:cNvPr id="3" name="Content Placeholder 2"/>
          <p:cNvSpPr>
            <a:spLocks noGrp="1"/>
          </p:cNvSpPr>
          <p:nvPr>
            <p:ph idx="1"/>
          </p:nvPr>
        </p:nvSpPr>
        <p:spPr/>
        <p:txBody>
          <a:bodyPr/>
          <a:lstStyle/>
          <a:p>
            <a:r>
              <a:rPr lang="en-US" dirty="0" smtClean="0"/>
              <a:t>In the first 2 weeks, we’ll discuss some of the common topics, but with a slant toward maintenance.</a:t>
            </a:r>
          </a:p>
          <a:p>
            <a:r>
              <a:rPr lang="en-US" dirty="0" smtClean="0"/>
              <a:t>Week 3 is new stuff, at the end of Fowler’s book, on “big </a:t>
            </a:r>
            <a:r>
              <a:rPr lang="en-US" dirty="0" err="1" smtClean="0"/>
              <a:t>refactorings</a:t>
            </a:r>
            <a:r>
              <a:rPr lang="en-US" dirty="0" smtClean="0"/>
              <a:t>.”</a:t>
            </a:r>
            <a:endParaRPr lang="en-US" dirty="0"/>
          </a:p>
        </p:txBody>
      </p:sp>
    </p:spTree>
    <p:extLst>
      <p:ext uri="{BB962C8B-B14F-4D97-AF65-F5344CB8AC3E}">
        <p14:creationId xmlns:p14="http://schemas.microsoft.com/office/powerpoint/2010/main" val="23442429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28600"/>
            <a:ext cx="8229600" cy="1143000"/>
          </a:xfrm>
        </p:spPr>
        <p:txBody>
          <a:bodyPr>
            <a:normAutofit/>
          </a:bodyPr>
          <a:lstStyle/>
          <a:p>
            <a:pPr algn="l"/>
            <a:r>
              <a:rPr lang="en-US" sz="4000" dirty="0" smtClean="0"/>
              <a:t>Super Simple </a:t>
            </a:r>
            <a:r>
              <a:rPr lang="en-US" sz="4000" dirty="0" smtClean="0"/>
              <a:t>Refactoring Example</a:t>
            </a:r>
            <a:endParaRPr lang="en-US" sz="4000" dirty="0"/>
          </a:p>
        </p:txBody>
      </p:sp>
      <p:sp>
        <p:nvSpPr>
          <p:cNvPr id="3" name="Content Placeholder 2"/>
          <p:cNvSpPr>
            <a:spLocks noGrp="1"/>
          </p:cNvSpPr>
          <p:nvPr>
            <p:ph idx="1"/>
          </p:nvPr>
        </p:nvSpPr>
        <p:spPr/>
        <p:txBody>
          <a:bodyPr>
            <a:normAutofit fontScale="92500" lnSpcReduction="10000"/>
          </a:bodyPr>
          <a:lstStyle/>
          <a:p>
            <a:r>
              <a:rPr lang="en-US" dirty="0" smtClean="0"/>
              <a:t>Using any number other than zero in functional code is a road to disaster. </a:t>
            </a:r>
          </a:p>
          <a:p>
            <a:r>
              <a:rPr lang="en-US" dirty="0" smtClean="0"/>
              <a:t>Not clear why that value</a:t>
            </a:r>
          </a:p>
          <a:p>
            <a:r>
              <a:rPr lang="en-US" dirty="0" smtClean="0"/>
              <a:t>Harder to change the value when rules change.</a:t>
            </a:r>
          </a:p>
          <a:p>
            <a:endParaRPr lang="en-US" dirty="0" smtClean="0"/>
          </a:p>
          <a:p>
            <a:pPr>
              <a:buNone/>
            </a:pPr>
            <a:r>
              <a:rPr lang="en-US" sz="2400" dirty="0" smtClean="0">
                <a:latin typeface="Courier"/>
                <a:cs typeface="Courier"/>
              </a:rPr>
              <a:t>	</a:t>
            </a:r>
            <a:r>
              <a:rPr lang="en-US" dirty="0" smtClean="0">
                <a:solidFill>
                  <a:srgbClr val="800000"/>
                </a:solidFill>
                <a:latin typeface="+mj-lt"/>
                <a:cs typeface="Courier"/>
              </a:rPr>
              <a:t>Instead of writing</a:t>
            </a:r>
            <a:endParaRPr lang="en-US" sz="2400" dirty="0" smtClean="0">
              <a:solidFill>
                <a:srgbClr val="800000"/>
              </a:solidFill>
              <a:latin typeface="+mj-lt"/>
              <a:cs typeface="Courier"/>
            </a:endParaRPr>
          </a:p>
          <a:p>
            <a:pPr>
              <a:buNone/>
            </a:pPr>
            <a:r>
              <a:rPr lang="en-US" sz="2400" dirty="0" smtClean="0">
                <a:latin typeface="Courier"/>
                <a:cs typeface="Courier"/>
              </a:rPr>
              <a:t>		Feet := Miles * 5280;</a:t>
            </a:r>
          </a:p>
          <a:p>
            <a:pPr>
              <a:buNone/>
            </a:pPr>
            <a:endParaRPr lang="en-US" sz="2400" dirty="0" smtClean="0">
              <a:latin typeface="Courier"/>
              <a:cs typeface="Courier"/>
            </a:endParaRPr>
          </a:p>
          <a:p>
            <a:pPr>
              <a:buNone/>
            </a:pPr>
            <a:r>
              <a:rPr lang="en-US" sz="2400" dirty="0" smtClean="0">
                <a:latin typeface="Courier"/>
                <a:cs typeface="Courier"/>
              </a:rPr>
              <a:t>	const	FEET_PER_MILE = 5280;</a:t>
            </a:r>
          </a:p>
          <a:p>
            <a:pPr>
              <a:buNone/>
            </a:pPr>
            <a:r>
              <a:rPr lang="en-US" sz="2400" dirty="0" smtClean="0">
                <a:latin typeface="Courier"/>
                <a:cs typeface="Courier"/>
              </a:rPr>
              <a:t>			Feet := Miles * FEET_PER_MILE;</a:t>
            </a:r>
            <a:endParaRPr lang="en-US" sz="2400" dirty="0">
              <a:latin typeface="Courier"/>
              <a:cs typeface="Courier"/>
            </a:endParaRPr>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exercise, just to test that</a:t>
            </a:r>
            <a:endParaRPr lang="en-US" dirty="0"/>
          </a:p>
        </p:txBody>
      </p:sp>
      <p:sp>
        <p:nvSpPr>
          <p:cNvPr id="3" name="Content Placeholder 2"/>
          <p:cNvSpPr>
            <a:spLocks noGrp="1"/>
          </p:cNvSpPr>
          <p:nvPr>
            <p:ph idx="1"/>
          </p:nvPr>
        </p:nvSpPr>
        <p:spPr/>
        <p:txBody>
          <a:bodyPr/>
          <a:lstStyle/>
          <a:p>
            <a:r>
              <a:rPr lang="en-US" dirty="0" smtClean="0"/>
              <a:t>Write maintainable code, to convert the American way of keeping track of a car’s gas mileage, to the European way, namely:</a:t>
            </a:r>
          </a:p>
          <a:p>
            <a:endParaRPr lang="en-US" dirty="0"/>
          </a:p>
          <a:p>
            <a:pPr marL="0" indent="0">
              <a:buNone/>
            </a:pPr>
            <a:r>
              <a:rPr lang="en-US" dirty="0" smtClean="0"/>
              <a:t>	Mpg </a:t>
            </a:r>
            <a:r>
              <a:rPr lang="en-US" dirty="0" smtClean="0">
                <a:sym typeface="Wingdings" panose="05000000000000000000" pitchFamily="2" charset="2"/>
              </a:rPr>
              <a:t> liters per 100 km.</a:t>
            </a:r>
          </a:p>
          <a:p>
            <a:pPr marL="0" indent="0">
              <a:buNone/>
            </a:pPr>
            <a:endParaRPr lang="en-US" dirty="0">
              <a:sym typeface="Wingdings" panose="05000000000000000000" pitchFamily="2" charset="2"/>
            </a:endParaRPr>
          </a:p>
          <a:p>
            <a:r>
              <a:rPr lang="en-US" dirty="0" err="1" smtClean="0">
                <a:sym typeface="Wingdings" panose="05000000000000000000" pitchFamily="2" charset="2"/>
              </a:rPr>
              <a:t>Pseudocode</a:t>
            </a:r>
            <a:r>
              <a:rPr lang="en-US" dirty="0" smtClean="0">
                <a:sym typeface="Wingdings" panose="05000000000000000000" pitchFamily="2" charset="2"/>
              </a:rPr>
              <a:t> is ok, if you prefer…</a:t>
            </a:r>
            <a:endParaRPr lang="en-US" dirty="0"/>
          </a:p>
        </p:txBody>
      </p:sp>
    </p:spTree>
    <p:extLst>
      <p:ext uri="{BB962C8B-B14F-4D97-AF65-F5344CB8AC3E}">
        <p14:creationId xmlns:p14="http://schemas.microsoft.com/office/powerpoint/2010/main" val="1735428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4178" name="Rectangle 2"/>
          <p:cNvSpPr>
            <a:spLocks noGrp="1" noChangeArrowheads="1"/>
          </p:cNvSpPr>
          <p:nvPr>
            <p:ph type="title"/>
          </p:nvPr>
        </p:nvSpPr>
        <p:spPr>
          <a:xfrm>
            <a:off x="0" y="533400"/>
            <a:ext cx="9144000" cy="533400"/>
          </a:xfrm>
        </p:spPr>
        <p:txBody>
          <a:bodyPr>
            <a:normAutofit fontScale="90000"/>
          </a:bodyPr>
          <a:lstStyle/>
          <a:p>
            <a:pPr algn="ctr"/>
            <a:r>
              <a:rPr lang="en-US" dirty="0"/>
              <a:t>Learning </a:t>
            </a:r>
            <a:r>
              <a:rPr lang="en-US" dirty="0" smtClean="0"/>
              <a:t>Outcomes: Change Types</a:t>
            </a:r>
            <a:endParaRPr lang="en-US" dirty="0"/>
          </a:p>
        </p:txBody>
      </p:sp>
      <p:sp>
        <p:nvSpPr>
          <p:cNvPr id="434179" name="Rectangle 3"/>
          <p:cNvSpPr>
            <a:spLocks noGrp="1" noChangeArrowheads="1"/>
          </p:cNvSpPr>
          <p:nvPr>
            <p:ph sz="half" idx="1"/>
          </p:nvPr>
        </p:nvSpPr>
        <p:spPr>
          <a:xfrm>
            <a:off x="152400" y="1663700"/>
            <a:ext cx="4495800" cy="5118100"/>
          </a:xfrm>
        </p:spPr>
        <p:txBody>
          <a:bodyPr/>
          <a:lstStyle/>
          <a:p>
            <a:pPr>
              <a:lnSpc>
                <a:spcPct val="90000"/>
              </a:lnSpc>
              <a:buNone/>
            </a:pPr>
            <a:r>
              <a:rPr lang="en-US" sz="3200" dirty="0" smtClean="0"/>
              <a:t>	Classify the different types of software changes and maintenance categories.</a:t>
            </a:r>
            <a:endParaRPr lang="en-US" sz="3200" dirty="0"/>
          </a:p>
        </p:txBody>
      </p:sp>
      <p:pic>
        <p:nvPicPr>
          <p:cNvPr id="11" name="Picture 10"/>
          <p:cNvPicPr>
            <a:picLocks noChangeAspect="1"/>
          </p:cNvPicPr>
          <p:nvPr/>
        </p:nvPicPr>
        <p:blipFill>
          <a:blip r:embed="rId3"/>
          <a:stretch>
            <a:fillRect/>
          </a:stretch>
        </p:blipFill>
        <p:spPr>
          <a:xfrm>
            <a:off x="4724400" y="1524000"/>
            <a:ext cx="3657600" cy="2407920"/>
          </a:xfrm>
          <a:prstGeom prst="rect">
            <a:avLst/>
          </a:prstGeom>
          <a:scene3d>
            <a:camera prst="orthographicFront"/>
            <a:lightRig rig="threePt" dir="t"/>
          </a:scene3d>
          <a:sp3d>
            <a:bevelT/>
          </a:sp3d>
        </p:spPr>
      </p:pic>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450" name="Rectangle 2"/>
          <p:cNvSpPr>
            <a:spLocks noGrp="1" noChangeArrowheads="1"/>
          </p:cNvSpPr>
          <p:nvPr>
            <p:ph type="title"/>
          </p:nvPr>
        </p:nvSpPr>
        <p:spPr>
          <a:xfrm>
            <a:off x="1066800" y="533400"/>
            <a:ext cx="7848600" cy="533400"/>
          </a:xfrm>
        </p:spPr>
        <p:txBody>
          <a:bodyPr>
            <a:noAutofit/>
          </a:bodyPr>
          <a:lstStyle/>
          <a:p>
            <a:r>
              <a:rPr lang="en-US" sz="3200" dirty="0" smtClean="0"/>
              <a:t>Context for Change: Complexity </a:t>
            </a:r>
            <a:r>
              <a:rPr lang="en-US" sz="3200" dirty="0"/>
              <a:t>on the Rise</a:t>
            </a:r>
          </a:p>
        </p:txBody>
      </p:sp>
      <p:sp>
        <p:nvSpPr>
          <p:cNvPr id="616451" name="Rectangle 3"/>
          <p:cNvSpPr>
            <a:spLocks noGrp="1" noChangeArrowheads="1"/>
          </p:cNvSpPr>
          <p:nvPr>
            <p:ph idx="1"/>
          </p:nvPr>
        </p:nvSpPr>
        <p:spPr>
          <a:xfrm>
            <a:off x="304800" y="1752600"/>
            <a:ext cx="8610600" cy="5257800"/>
          </a:xfrm>
        </p:spPr>
        <p:txBody>
          <a:bodyPr>
            <a:normAutofit/>
          </a:bodyPr>
          <a:lstStyle/>
          <a:p>
            <a:r>
              <a:rPr lang="en-US" sz="2800" dirty="0"/>
              <a:t>Software</a:t>
            </a:r>
            <a:r>
              <a:rPr lang="en-US" sz="2800" dirty="0" smtClean="0"/>
              <a:t> landscape </a:t>
            </a:r>
            <a:r>
              <a:rPr lang="en-US" sz="2800" dirty="0"/>
              <a:t>littered with new stuff</a:t>
            </a:r>
            <a:r>
              <a:rPr lang="en-US" sz="2800" dirty="0" smtClean="0"/>
              <a:t> </a:t>
            </a:r>
            <a:br>
              <a:rPr lang="en-US" sz="2800" dirty="0" smtClean="0"/>
            </a:br>
            <a:endParaRPr lang="en-US" sz="2800" dirty="0" smtClean="0"/>
          </a:p>
          <a:p>
            <a:r>
              <a:rPr lang="en-US" sz="2800" dirty="0" smtClean="0"/>
              <a:t>Pushing </a:t>
            </a:r>
            <a:r>
              <a:rPr lang="en-US" sz="2800" dirty="0"/>
              <a:t>software towards more diversity, distribution, and </a:t>
            </a:r>
            <a:r>
              <a:rPr lang="en-US" sz="2800" dirty="0" smtClean="0"/>
              <a:t>complexity</a:t>
            </a:r>
            <a:br>
              <a:rPr lang="en-US" sz="2800" dirty="0" smtClean="0"/>
            </a:br>
            <a:endParaRPr lang="en-US" sz="2800" dirty="0" smtClean="0"/>
          </a:p>
          <a:p>
            <a:r>
              <a:rPr lang="en-US" sz="2800" dirty="0"/>
              <a:t>Software risks linked with size and complexity</a:t>
            </a:r>
          </a:p>
          <a:p>
            <a:pPr lvl="1"/>
            <a:r>
              <a:rPr lang="en-US" sz="2400" dirty="0"/>
              <a:t>Complexity is changing -- increasingly it’s in the number and intricacy of the interactions</a:t>
            </a:r>
          </a:p>
          <a:p>
            <a:pPr lvl="1"/>
            <a:r>
              <a:rPr lang="en-US" sz="2400" dirty="0"/>
              <a:t>Can’t fit it all in the engineer’s head</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6451">
                                            <p:txEl>
                                              <p:pRg st="1" end="1"/>
                                            </p:txEl>
                                          </p:spTgt>
                                        </p:tgtEl>
                                        <p:attrNameLst>
                                          <p:attrName>style.visibility</p:attrName>
                                        </p:attrNameLst>
                                      </p:cBhvr>
                                      <p:to>
                                        <p:strVal val="visible"/>
                                      </p:to>
                                    </p:set>
                                    <p:anim calcmode="lin" valueType="num">
                                      <p:cBhvr additive="base">
                                        <p:cTn id="7" dur="500" fill="hold"/>
                                        <p:tgtEl>
                                          <p:spTgt spid="616451">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1645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16451">
                                            <p:txEl>
                                              <p:pRg st="2" end="2"/>
                                            </p:txEl>
                                          </p:spTgt>
                                        </p:tgtEl>
                                        <p:attrNameLst>
                                          <p:attrName>style.visibility</p:attrName>
                                        </p:attrNameLst>
                                      </p:cBhvr>
                                      <p:to>
                                        <p:strVal val="visible"/>
                                      </p:to>
                                    </p:set>
                                    <p:anim calcmode="lin" valueType="num">
                                      <p:cBhvr additive="base">
                                        <p:cTn id="13" dur="500" fill="hold"/>
                                        <p:tgtEl>
                                          <p:spTgt spid="616451">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16451">
                                            <p:txEl>
                                              <p:pRg st="2" end="2"/>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616451">
                                            <p:txEl>
                                              <p:pRg st="3" end="3"/>
                                            </p:txEl>
                                          </p:spTgt>
                                        </p:tgtEl>
                                        <p:attrNameLst>
                                          <p:attrName>style.visibility</p:attrName>
                                        </p:attrNameLst>
                                      </p:cBhvr>
                                      <p:to>
                                        <p:strVal val="visible"/>
                                      </p:to>
                                    </p:set>
                                    <p:anim calcmode="lin" valueType="num">
                                      <p:cBhvr additive="base">
                                        <p:cTn id="17" dur="500" fill="hold"/>
                                        <p:tgtEl>
                                          <p:spTgt spid="616451">
                                            <p:txEl>
                                              <p:pRg st="3" end="3"/>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616451">
                                            <p:txEl>
                                              <p:pRg st="3" end="3"/>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616451">
                                            <p:txEl>
                                              <p:pRg st="4" end="4"/>
                                            </p:txEl>
                                          </p:spTgt>
                                        </p:tgtEl>
                                        <p:attrNameLst>
                                          <p:attrName>style.visibility</p:attrName>
                                        </p:attrNameLst>
                                      </p:cBhvr>
                                      <p:to>
                                        <p:strVal val="visible"/>
                                      </p:to>
                                    </p:set>
                                    <p:anim calcmode="lin" valueType="num">
                                      <p:cBhvr additive="base">
                                        <p:cTn id="21" dur="500" fill="hold"/>
                                        <p:tgtEl>
                                          <p:spTgt spid="616451">
                                            <p:txEl>
                                              <p:pRg st="4" end="4"/>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61645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645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82" name="Rectangle 2"/>
          <p:cNvSpPr>
            <a:spLocks noGrp="1" noChangeArrowheads="1"/>
          </p:cNvSpPr>
          <p:nvPr>
            <p:ph type="title"/>
          </p:nvPr>
        </p:nvSpPr>
        <p:spPr>
          <a:xfrm>
            <a:off x="838200" y="274638"/>
            <a:ext cx="8229600" cy="1143000"/>
          </a:xfrm>
        </p:spPr>
        <p:txBody>
          <a:bodyPr/>
          <a:lstStyle/>
          <a:p>
            <a:pPr algn="l"/>
            <a:r>
              <a:rPr lang="en-GB" dirty="0"/>
              <a:t>What is Software Change?</a:t>
            </a:r>
          </a:p>
        </p:txBody>
      </p:sp>
      <p:sp>
        <p:nvSpPr>
          <p:cNvPr id="583683" name="Rectangle 3"/>
          <p:cNvSpPr>
            <a:spLocks noGrp="1" noChangeArrowheads="1"/>
          </p:cNvSpPr>
          <p:nvPr>
            <p:ph idx="1"/>
          </p:nvPr>
        </p:nvSpPr>
        <p:spPr>
          <a:xfrm>
            <a:off x="381000" y="1676400"/>
            <a:ext cx="5638800" cy="5486400"/>
          </a:xfrm>
        </p:spPr>
        <p:txBody>
          <a:bodyPr>
            <a:normAutofit/>
          </a:bodyPr>
          <a:lstStyle/>
          <a:p>
            <a:r>
              <a:rPr lang="en-GB" sz="2800" dirty="0" smtClean="0"/>
              <a:t>A </a:t>
            </a:r>
            <a:r>
              <a:rPr lang="en-GB" sz="2800" dirty="0"/>
              <a:t>set of activities that act on a software system to alter its software</a:t>
            </a:r>
            <a:r>
              <a:rPr lang="en-GB" sz="2800" dirty="0" smtClean="0"/>
              <a:t> </a:t>
            </a:r>
            <a:r>
              <a:rPr lang="en-US" sz="2800" dirty="0" smtClean="0"/>
              <a:t>artifacts</a:t>
            </a:r>
          </a:p>
          <a:p>
            <a:pPr lvl="1"/>
            <a:r>
              <a:rPr lang="en-GB" sz="2400" dirty="0" smtClean="0"/>
              <a:t>(</a:t>
            </a:r>
            <a:r>
              <a:rPr lang="en-GB" sz="2400" dirty="0"/>
              <a:t>e.g., requirements, design, code, testing, users, developers)</a:t>
            </a:r>
          </a:p>
          <a:p>
            <a:r>
              <a:rPr lang="en-GB" sz="2800" dirty="0"/>
              <a:t>Change activities at the lowest level are: </a:t>
            </a:r>
          </a:p>
          <a:p>
            <a:pPr lvl="1"/>
            <a:r>
              <a:rPr lang="en-GB" sz="2400" dirty="0"/>
              <a:t>Insertion</a:t>
            </a:r>
          </a:p>
          <a:p>
            <a:pPr lvl="1"/>
            <a:r>
              <a:rPr lang="en-GB" sz="2400" dirty="0"/>
              <a:t>Deletion </a:t>
            </a:r>
          </a:p>
          <a:p>
            <a:pPr lvl="1"/>
            <a:r>
              <a:rPr lang="en-GB" sz="2400" dirty="0"/>
              <a:t>Revision</a:t>
            </a:r>
          </a:p>
        </p:txBody>
      </p:sp>
      <p:pic>
        <p:nvPicPr>
          <p:cNvPr id="583685" name="Picture 5"/>
          <p:cNvPicPr>
            <a:picLocks noChangeAspect="1" noChangeArrowheads="1"/>
          </p:cNvPicPr>
          <p:nvPr/>
        </p:nvPicPr>
        <p:blipFill>
          <a:blip r:embed="rId3"/>
          <a:srcRect/>
          <a:stretch>
            <a:fillRect/>
          </a:stretch>
        </p:blipFill>
        <p:spPr bwMode="auto">
          <a:xfrm>
            <a:off x="6337300" y="1524000"/>
            <a:ext cx="2730500" cy="4114800"/>
          </a:xfrm>
          <a:prstGeom prst="rect">
            <a:avLst/>
          </a:prstGeom>
          <a:noFill/>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83683">
                                            <p:txEl>
                                              <p:pRg st="2" end="2"/>
                                            </p:txEl>
                                          </p:spTgt>
                                        </p:tgtEl>
                                        <p:attrNameLst>
                                          <p:attrName>style.visibility</p:attrName>
                                        </p:attrNameLst>
                                      </p:cBhvr>
                                      <p:to>
                                        <p:strVal val="visible"/>
                                      </p:to>
                                    </p:set>
                                    <p:animEffect transition="in" filter="fade">
                                      <p:cBhvr>
                                        <p:cTn id="7" dur="1000"/>
                                        <p:tgtEl>
                                          <p:spTgt spid="583683">
                                            <p:txEl>
                                              <p:pRg st="2" end="2"/>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83683">
                                            <p:txEl>
                                              <p:pRg st="3" end="3"/>
                                            </p:txEl>
                                          </p:spTgt>
                                        </p:tgtEl>
                                        <p:attrNameLst>
                                          <p:attrName>style.visibility</p:attrName>
                                        </p:attrNameLst>
                                      </p:cBhvr>
                                      <p:to>
                                        <p:strVal val="visible"/>
                                      </p:to>
                                    </p:set>
                                    <p:animEffect transition="in" filter="fade">
                                      <p:cBhvr>
                                        <p:cTn id="10" dur="1000"/>
                                        <p:tgtEl>
                                          <p:spTgt spid="583683">
                                            <p:txEl>
                                              <p:pRg st="3" end="3"/>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83683">
                                            <p:txEl>
                                              <p:pRg st="4" end="4"/>
                                            </p:txEl>
                                          </p:spTgt>
                                        </p:tgtEl>
                                        <p:attrNameLst>
                                          <p:attrName>style.visibility</p:attrName>
                                        </p:attrNameLst>
                                      </p:cBhvr>
                                      <p:to>
                                        <p:strVal val="visible"/>
                                      </p:to>
                                    </p:set>
                                    <p:animEffect transition="in" filter="fade">
                                      <p:cBhvr>
                                        <p:cTn id="13" dur="1000"/>
                                        <p:tgtEl>
                                          <p:spTgt spid="583683">
                                            <p:txEl>
                                              <p:pRg st="4" end="4"/>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83683">
                                            <p:txEl>
                                              <p:pRg st="5" end="5"/>
                                            </p:txEl>
                                          </p:spTgt>
                                        </p:tgtEl>
                                        <p:attrNameLst>
                                          <p:attrName>style.visibility</p:attrName>
                                        </p:attrNameLst>
                                      </p:cBhvr>
                                      <p:to>
                                        <p:strVal val="visible"/>
                                      </p:to>
                                    </p:set>
                                    <p:animEffect transition="in" filter="fade">
                                      <p:cBhvr>
                                        <p:cTn id="16" dur="1000"/>
                                        <p:tgtEl>
                                          <p:spTgt spid="58368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68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152400" y="533400"/>
            <a:ext cx="7772400" cy="533400"/>
          </a:xfrm>
        </p:spPr>
        <p:txBody>
          <a:bodyPr>
            <a:normAutofit fontScale="90000"/>
          </a:bodyPr>
          <a:lstStyle/>
          <a:p>
            <a:pPr eaLnBrk="1" hangingPunct="1"/>
            <a:r>
              <a:rPr lang="en-US" dirty="0">
                <a:effectLst>
                  <a:outerShdw blurRad="38100" dist="38100" dir="2700000" algn="tl">
                    <a:srgbClr val="DDDDDD"/>
                  </a:outerShdw>
                </a:effectLst>
              </a:rPr>
              <a:t>Change Types/Categories</a:t>
            </a:r>
          </a:p>
        </p:txBody>
      </p:sp>
      <p:sp>
        <p:nvSpPr>
          <p:cNvPr id="12291" name="Rectangle 3"/>
          <p:cNvSpPr>
            <a:spLocks noGrp="1" noChangeArrowheads="1"/>
          </p:cNvSpPr>
          <p:nvPr>
            <p:ph type="body" idx="4294967295"/>
          </p:nvPr>
        </p:nvSpPr>
        <p:spPr>
          <a:xfrm>
            <a:off x="304800" y="1524000"/>
            <a:ext cx="7848600" cy="5715000"/>
          </a:xfrm>
        </p:spPr>
        <p:txBody>
          <a:bodyPr/>
          <a:lstStyle/>
          <a:p>
            <a:pPr eaLnBrk="1" hangingPunct="1">
              <a:lnSpc>
                <a:spcPct val="80000"/>
              </a:lnSpc>
              <a:spcAft>
                <a:spcPts val="1800"/>
              </a:spcAft>
            </a:pPr>
            <a:r>
              <a:rPr lang="en-US" sz="2400" i="1" dirty="0">
                <a:solidFill>
                  <a:srgbClr val="800000"/>
                </a:solidFill>
                <a:effectLst>
                  <a:outerShdw blurRad="38100" dist="38100" dir="2700000" algn="tl">
                    <a:srgbClr val="DDDDDD"/>
                  </a:outerShdw>
                </a:effectLst>
              </a:rPr>
              <a:t>Corrective Change</a:t>
            </a:r>
            <a:r>
              <a:rPr lang="en-US" sz="2400" b="0" dirty="0">
                <a:effectLst>
                  <a:outerShdw blurRad="38100" dist="38100" dir="2700000" algn="tl">
                    <a:srgbClr val="DDDDDD"/>
                  </a:outerShdw>
                </a:effectLst>
              </a:rPr>
              <a:t> </a:t>
            </a:r>
            <a:r>
              <a:rPr lang="en-US" sz="2400" dirty="0">
                <a:effectLst>
                  <a:outerShdw blurRad="38100" dist="38100" dir="2700000" algn="tl">
                    <a:srgbClr val="DDDDDD"/>
                  </a:outerShdw>
                </a:effectLst>
              </a:rPr>
              <a:t>– changes to fix errors in design, logic, coding, documentation (does not change requirements specifications)</a:t>
            </a:r>
          </a:p>
          <a:p>
            <a:pPr eaLnBrk="1" hangingPunct="1">
              <a:lnSpc>
                <a:spcPct val="80000"/>
              </a:lnSpc>
              <a:spcAft>
                <a:spcPts val="1800"/>
              </a:spcAft>
            </a:pPr>
            <a:r>
              <a:rPr lang="en-US" sz="2400" i="1" dirty="0">
                <a:solidFill>
                  <a:srgbClr val="800000"/>
                </a:solidFill>
                <a:effectLst>
                  <a:outerShdw blurRad="38100" dist="38100" dir="2700000" algn="tl">
                    <a:srgbClr val="DDDDDD"/>
                  </a:outerShdw>
                </a:effectLst>
              </a:rPr>
              <a:t>Adaptive Change</a:t>
            </a:r>
            <a:r>
              <a:rPr lang="en-US" sz="2400" dirty="0">
                <a:effectLst>
                  <a:outerShdw blurRad="38100" dist="38100" dir="2700000" algn="tl">
                    <a:srgbClr val="DDDDDD"/>
                  </a:outerShdw>
                </a:effectLst>
              </a:rPr>
              <a:t> – changes for use in a new environment – most common, your component vendors require moving to a new version</a:t>
            </a:r>
          </a:p>
          <a:p>
            <a:pPr eaLnBrk="1" hangingPunct="1">
              <a:lnSpc>
                <a:spcPct val="80000"/>
              </a:lnSpc>
              <a:spcAft>
                <a:spcPts val="1800"/>
              </a:spcAft>
            </a:pPr>
            <a:r>
              <a:rPr lang="en-US" sz="2400" i="1" dirty="0">
                <a:solidFill>
                  <a:srgbClr val="800000"/>
                </a:solidFill>
                <a:effectLst>
                  <a:outerShdw blurRad="38100" dist="38100" dir="2700000" algn="tl">
                    <a:srgbClr val="DDDDDD"/>
                  </a:outerShdw>
                </a:effectLst>
              </a:rPr>
              <a:t>Perfective Change</a:t>
            </a:r>
            <a:r>
              <a:rPr lang="en-US" sz="2400" dirty="0">
                <a:effectLst>
                  <a:outerShdw blurRad="38100" dist="38100" dir="2700000" algn="tl">
                    <a:srgbClr val="DDDDDD"/>
                  </a:outerShdw>
                </a:effectLst>
              </a:rPr>
              <a:t> – changes to meet new or different customer needs/requirements – most common, additional features/capabilities</a:t>
            </a:r>
          </a:p>
          <a:p>
            <a:pPr eaLnBrk="1" hangingPunct="1">
              <a:lnSpc>
                <a:spcPct val="80000"/>
              </a:lnSpc>
              <a:spcAft>
                <a:spcPts val="1800"/>
              </a:spcAft>
            </a:pPr>
            <a:r>
              <a:rPr lang="en-US" sz="2400" i="1" dirty="0">
                <a:solidFill>
                  <a:srgbClr val="800000"/>
                </a:solidFill>
                <a:effectLst>
                  <a:outerShdw blurRad="38100" dist="38100" dir="2700000" algn="tl">
                    <a:srgbClr val="DDDDDD"/>
                  </a:outerShdw>
                </a:effectLst>
              </a:rPr>
              <a:t>Preventative </a:t>
            </a:r>
            <a:r>
              <a:rPr lang="en-US" sz="2400" i="1" dirty="0" smtClean="0">
                <a:solidFill>
                  <a:srgbClr val="800000"/>
                </a:solidFill>
                <a:effectLst>
                  <a:outerShdw blurRad="38100" dist="38100" dir="2700000" algn="tl">
                    <a:srgbClr val="DDDDDD"/>
                  </a:outerShdw>
                </a:effectLst>
              </a:rPr>
              <a:t>(preventive) Change</a:t>
            </a:r>
            <a:r>
              <a:rPr lang="en-US" sz="2400" dirty="0" smtClean="0">
                <a:effectLst>
                  <a:outerShdw blurRad="38100" dist="38100" dir="2700000" algn="tl">
                    <a:srgbClr val="DDDDDD"/>
                  </a:outerShdw>
                </a:effectLst>
              </a:rPr>
              <a:t> </a:t>
            </a:r>
            <a:r>
              <a:rPr lang="en-US" sz="2400" dirty="0">
                <a:effectLst>
                  <a:outerShdw blurRad="38100" dist="38100" dir="2700000" algn="tl">
                    <a:srgbClr val="DDDDDD"/>
                  </a:outerShdw>
                </a:effectLst>
              </a:rPr>
              <a:t>(special case of corrective) – change to fix errors before they occur (this term is not universally used) </a:t>
            </a:r>
          </a:p>
          <a:p>
            <a:pPr lvl="1" eaLnBrk="1" hangingPunct="1">
              <a:lnSpc>
                <a:spcPct val="80000"/>
              </a:lnSpc>
              <a:spcAft>
                <a:spcPts val="1800"/>
              </a:spcAft>
            </a:pPr>
            <a:r>
              <a:rPr lang="en-US" sz="2000" dirty="0">
                <a:effectLst>
                  <a:outerShdw blurRad="38100" dist="38100" dir="2700000" algn="tl">
                    <a:srgbClr val="DDDDDD"/>
                  </a:outerShdw>
                </a:effectLst>
              </a:rPr>
              <a:t>e.g., you know some customers will move to</a:t>
            </a:r>
            <a:r>
              <a:rPr lang="en-US" sz="2000" dirty="0" smtClean="0">
                <a:effectLst>
                  <a:outerShdw blurRad="38100" dist="38100" dir="2700000" algn="tl">
                    <a:srgbClr val="DDDDDD"/>
                  </a:outerShdw>
                </a:effectLst>
              </a:rPr>
              <a:t> </a:t>
            </a:r>
            <a:r>
              <a:rPr lang="en-US" sz="2000" dirty="0" err="1" smtClean="0">
                <a:effectLst>
                  <a:outerShdw blurRad="38100" dist="38100" dir="2700000" algn="tl">
                    <a:srgbClr val="DDDDDD"/>
                  </a:outerShdw>
                </a:effectLst>
              </a:rPr>
              <a:t>MacOS</a:t>
            </a:r>
            <a:r>
              <a:rPr lang="en-US" sz="2000" dirty="0" smtClean="0">
                <a:effectLst>
                  <a:outerShdw blurRad="38100" dist="38100" dir="2700000" algn="tl">
                    <a:srgbClr val="DDDDDD"/>
                  </a:outerShdw>
                </a:effectLst>
              </a:rPr>
              <a:t>, </a:t>
            </a:r>
            <a:r>
              <a:rPr lang="en-US" sz="2000" dirty="0">
                <a:effectLst>
                  <a:outerShdw blurRad="38100" dist="38100" dir="2700000" algn="tl">
                    <a:srgbClr val="DDDDDD"/>
                  </a:outerShdw>
                </a:effectLst>
              </a:rPr>
              <a:t>fix your app so it will work </a:t>
            </a:r>
            <a:r>
              <a:rPr lang="en-US" sz="2000" dirty="0" smtClean="0">
                <a:effectLst>
                  <a:outerShdw blurRad="38100" dist="38100" dir="2700000" algn="tl">
                    <a:srgbClr val="DDDDDD"/>
                  </a:outerShdw>
                </a:effectLst>
              </a:rPr>
              <a:t>there</a:t>
            </a:r>
            <a:endParaRPr lang="en-US" sz="2000" dirty="0">
              <a:effectLst>
                <a:outerShdw blurRad="38100" dist="38100" dir="2700000" algn="tl">
                  <a:srgbClr val="DDDDDD"/>
                </a:outerShdw>
              </a:effectLst>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animEffect transition="in" filter="fade">
                                      <p:cBhvr>
                                        <p:cTn id="7" dur="1000"/>
                                        <p:tgtEl>
                                          <p:spTgt spid="12291">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291">
                                            <p:txEl>
                                              <p:pRg st="2" end="2"/>
                                            </p:txEl>
                                          </p:spTgt>
                                        </p:tgtEl>
                                        <p:attrNameLst>
                                          <p:attrName>style.visibility</p:attrName>
                                        </p:attrNameLst>
                                      </p:cBhvr>
                                      <p:to>
                                        <p:strVal val="visible"/>
                                      </p:to>
                                    </p:set>
                                    <p:animEffect transition="in" filter="fade">
                                      <p:cBhvr>
                                        <p:cTn id="12" dur="1000"/>
                                        <p:tgtEl>
                                          <p:spTgt spid="1229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291">
                                            <p:txEl>
                                              <p:pRg st="3" end="3"/>
                                            </p:txEl>
                                          </p:spTgt>
                                        </p:tgtEl>
                                        <p:attrNameLst>
                                          <p:attrName>style.visibility</p:attrName>
                                        </p:attrNameLst>
                                      </p:cBhvr>
                                      <p:to>
                                        <p:strVal val="visible"/>
                                      </p:to>
                                    </p:set>
                                    <p:animEffect transition="in" filter="fade">
                                      <p:cBhvr>
                                        <p:cTn id="17" dur="1000"/>
                                        <p:tgtEl>
                                          <p:spTgt spid="12291">
                                            <p:txEl>
                                              <p:pRg st="3" end="3"/>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2291">
                                            <p:txEl>
                                              <p:pRg st="4" end="4"/>
                                            </p:txEl>
                                          </p:spTgt>
                                        </p:tgtEl>
                                        <p:attrNameLst>
                                          <p:attrName>style.visibility</p:attrName>
                                        </p:attrNameLst>
                                      </p:cBhvr>
                                      <p:to>
                                        <p:strVal val="visible"/>
                                      </p:to>
                                    </p:set>
                                    <p:animEffect transition="in" filter="fade">
                                      <p:cBhvr>
                                        <p:cTn id="20" dur="1000"/>
                                        <p:tgtEl>
                                          <p:spTgt spid="1229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ChangeArrowheads="1"/>
          </p:cNvSpPr>
          <p:nvPr>
            <p:ph type="title"/>
          </p:nvPr>
        </p:nvSpPr>
        <p:spPr>
          <a:xfrm>
            <a:off x="762000" y="457200"/>
            <a:ext cx="8001000" cy="533400"/>
          </a:xfrm>
        </p:spPr>
        <p:txBody>
          <a:bodyPr>
            <a:noAutofit/>
          </a:bodyPr>
          <a:lstStyle/>
          <a:p>
            <a:pPr algn="l"/>
            <a:r>
              <a:rPr lang="en-GB" sz="3600" dirty="0"/>
              <a:t>Where Change can Occur in the System </a:t>
            </a:r>
          </a:p>
        </p:txBody>
      </p:sp>
      <p:sp>
        <p:nvSpPr>
          <p:cNvPr id="584707" name="Rectangle 3"/>
          <p:cNvSpPr>
            <a:spLocks noGrp="1" noChangeArrowheads="1"/>
          </p:cNvSpPr>
          <p:nvPr>
            <p:ph idx="1"/>
          </p:nvPr>
        </p:nvSpPr>
        <p:spPr>
          <a:xfrm>
            <a:off x="457200" y="1600200"/>
            <a:ext cx="8229600" cy="5486400"/>
          </a:xfrm>
        </p:spPr>
        <p:txBody>
          <a:bodyPr/>
          <a:lstStyle/>
          <a:p>
            <a:pPr>
              <a:lnSpc>
                <a:spcPct val="80000"/>
              </a:lnSpc>
              <a:spcAft>
                <a:spcPts val="2400"/>
              </a:spcAft>
            </a:pPr>
            <a:r>
              <a:rPr lang="en-GB" dirty="0"/>
              <a:t>Lowest Level: Source Code</a:t>
            </a:r>
            <a:endParaRPr lang="en-GB" dirty="0" smtClean="0"/>
          </a:p>
          <a:p>
            <a:pPr>
              <a:lnSpc>
                <a:spcPct val="80000"/>
              </a:lnSpc>
              <a:spcAft>
                <a:spcPts val="2400"/>
              </a:spcAft>
            </a:pPr>
            <a:r>
              <a:rPr lang="en-GB" dirty="0" smtClean="0"/>
              <a:t>Testing Level: Test cases, Plans, suites, ...</a:t>
            </a:r>
          </a:p>
          <a:p>
            <a:pPr>
              <a:lnSpc>
                <a:spcPct val="80000"/>
              </a:lnSpc>
              <a:spcAft>
                <a:spcPts val="2400"/>
              </a:spcAft>
            </a:pPr>
            <a:r>
              <a:rPr lang="en-GB" dirty="0" smtClean="0"/>
              <a:t>Design </a:t>
            </a:r>
            <a:r>
              <a:rPr lang="en-GB" dirty="0"/>
              <a:t>Level:</a:t>
            </a:r>
            <a:r>
              <a:rPr lang="en-GB" dirty="0" smtClean="0"/>
              <a:t> Architecture, components, ...</a:t>
            </a:r>
          </a:p>
          <a:p>
            <a:pPr>
              <a:lnSpc>
                <a:spcPct val="80000"/>
              </a:lnSpc>
              <a:spcAft>
                <a:spcPts val="2400"/>
              </a:spcAft>
            </a:pPr>
            <a:r>
              <a:rPr lang="en-GB" dirty="0" smtClean="0"/>
              <a:t>Requirements </a:t>
            </a:r>
            <a:r>
              <a:rPr lang="en-GB" dirty="0"/>
              <a:t>Level:</a:t>
            </a:r>
            <a:r>
              <a:rPr lang="en-GB" dirty="0" smtClean="0"/>
              <a:t> </a:t>
            </a:r>
            <a:r>
              <a:rPr lang="en-GB" dirty="0" smtClean="0"/>
              <a:t>Specs</a:t>
            </a:r>
            <a:r>
              <a:rPr lang="en-GB" dirty="0" smtClean="0"/>
              <a:t>, analysis models, </a:t>
            </a:r>
            <a:r>
              <a:rPr lang="en-US" dirty="0" smtClean="0"/>
              <a:t>…</a:t>
            </a:r>
            <a:endParaRPr lang="en-GB" dirty="0" smtClean="0"/>
          </a:p>
          <a:p>
            <a:pPr>
              <a:lnSpc>
                <a:spcPct val="80000"/>
              </a:lnSpc>
              <a:spcAft>
                <a:spcPts val="2400"/>
              </a:spcAft>
            </a:pPr>
            <a:r>
              <a:rPr lang="en-GB" dirty="0" smtClean="0"/>
              <a:t>Developer </a:t>
            </a:r>
            <a:r>
              <a:rPr lang="en-GB" dirty="0"/>
              <a:t>Level:</a:t>
            </a:r>
            <a:r>
              <a:rPr lang="en-GB" dirty="0" smtClean="0"/>
              <a:t> Team, process, plans, </a:t>
            </a:r>
            <a:r>
              <a:rPr lang="en-US" dirty="0" smtClean="0"/>
              <a:t>…</a:t>
            </a:r>
            <a:endParaRPr lang="en-GB" dirty="0" smtClean="0"/>
          </a:p>
          <a:p>
            <a:pPr>
              <a:lnSpc>
                <a:spcPct val="80000"/>
              </a:lnSpc>
              <a:spcAft>
                <a:spcPts val="2400"/>
              </a:spcAft>
            </a:pPr>
            <a:r>
              <a:rPr lang="en-GB" dirty="0" smtClean="0"/>
              <a:t>Business </a:t>
            </a:r>
            <a:r>
              <a:rPr lang="en-GB" dirty="0"/>
              <a:t>Level:</a:t>
            </a:r>
            <a:r>
              <a:rPr lang="en-GB" dirty="0" smtClean="0"/>
              <a:t> Business case, management support, </a:t>
            </a:r>
            <a:r>
              <a:rPr lang="en-US" dirty="0" smtClean="0"/>
              <a:t>…</a:t>
            </a:r>
            <a:endParaRPr lang="en-GB" dirty="0"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8470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8470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8470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8470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8470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470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2"/>
          <p:cNvSpPr>
            <a:spLocks noGrp="1" noChangeArrowheads="1"/>
          </p:cNvSpPr>
          <p:nvPr>
            <p:ph type="title"/>
          </p:nvPr>
        </p:nvSpPr>
        <p:spPr>
          <a:xfrm>
            <a:off x="838200" y="274638"/>
            <a:ext cx="8229600" cy="1143000"/>
          </a:xfrm>
        </p:spPr>
        <p:txBody>
          <a:bodyPr>
            <a:normAutofit/>
          </a:bodyPr>
          <a:lstStyle/>
          <a:p>
            <a:pPr algn="l"/>
            <a:r>
              <a:rPr lang="en-GB" sz="4000" dirty="0"/>
              <a:t>Origins of a Change</a:t>
            </a:r>
          </a:p>
        </p:txBody>
      </p:sp>
      <p:sp>
        <p:nvSpPr>
          <p:cNvPr id="585731" name="Rectangle 3"/>
          <p:cNvSpPr>
            <a:spLocks noGrp="1" noChangeArrowheads="1"/>
          </p:cNvSpPr>
          <p:nvPr>
            <p:ph idx="1"/>
          </p:nvPr>
        </p:nvSpPr>
        <p:spPr>
          <a:xfrm>
            <a:off x="381000" y="1676400"/>
            <a:ext cx="7010400" cy="5257800"/>
          </a:xfrm>
        </p:spPr>
        <p:txBody>
          <a:bodyPr/>
          <a:lstStyle/>
          <a:p>
            <a:pPr>
              <a:spcAft>
                <a:spcPts val="4800"/>
              </a:spcAft>
            </a:pPr>
            <a:r>
              <a:rPr lang="en-GB" dirty="0"/>
              <a:t>What motivation is there for change?</a:t>
            </a:r>
            <a:endParaRPr lang="en-GB" dirty="0" smtClean="0"/>
          </a:p>
          <a:p>
            <a:pPr>
              <a:spcAft>
                <a:spcPts val="4800"/>
              </a:spcAft>
            </a:pPr>
            <a:r>
              <a:rPr lang="en-GB" dirty="0" smtClean="0"/>
              <a:t>What </a:t>
            </a:r>
            <a:r>
              <a:rPr lang="en-GB" dirty="0"/>
              <a:t>are the causes of a change?</a:t>
            </a:r>
            <a:endParaRPr lang="en-GB" dirty="0" smtClean="0"/>
          </a:p>
          <a:p>
            <a:pPr>
              <a:spcAft>
                <a:spcPts val="4800"/>
              </a:spcAft>
            </a:pPr>
            <a:r>
              <a:rPr lang="en-GB" dirty="0" smtClean="0"/>
              <a:t>What </a:t>
            </a:r>
            <a:r>
              <a:rPr lang="en-GB" dirty="0"/>
              <a:t>classes are there of change</a:t>
            </a:r>
            <a:r>
              <a:rPr lang="en-GB" dirty="0" smtClean="0"/>
              <a:t>?</a:t>
            </a:r>
            <a:endParaRPr lang="en-GB" dirty="0"/>
          </a:p>
        </p:txBody>
      </p:sp>
      <p:pic>
        <p:nvPicPr>
          <p:cNvPr id="585733" name="Picture 5" descr="DNA"/>
          <p:cNvPicPr>
            <a:picLocks noChangeAspect="1" noChangeArrowheads="1"/>
          </p:cNvPicPr>
          <p:nvPr/>
        </p:nvPicPr>
        <p:blipFill>
          <a:blip r:embed="rId3"/>
          <a:srcRect/>
          <a:stretch>
            <a:fillRect/>
          </a:stretch>
        </p:blipFill>
        <p:spPr bwMode="auto">
          <a:xfrm>
            <a:off x="7227888" y="1219200"/>
            <a:ext cx="1687512" cy="4267200"/>
          </a:xfrm>
          <a:prstGeom prst="rect">
            <a:avLst/>
          </a:prstGeom>
          <a:noFill/>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857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8573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573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idx="4294967295"/>
          </p:nvPr>
        </p:nvSpPr>
        <p:spPr>
          <a:xfrm>
            <a:off x="228600" y="762000"/>
            <a:ext cx="8915400" cy="533400"/>
          </a:xfrm>
        </p:spPr>
        <p:txBody>
          <a:bodyPr/>
          <a:lstStyle/>
          <a:p>
            <a:pPr eaLnBrk="1" hangingPunct="1"/>
            <a:r>
              <a:rPr lang="en-US" sz="2800" dirty="0" smtClean="0">
                <a:effectLst>
                  <a:outerShdw blurRad="38100" dist="38100" dir="2700000" algn="tl">
                    <a:srgbClr val="DDDDDD"/>
                  </a:outerShdw>
                </a:effectLst>
              </a:rPr>
              <a:t>Case </a:t>
            </a:r>
            <a:r>
              <a:rPr lang="en-US" sz="2800" dirty="0">
                <a:effectLst>
                  <a:outerShdw blurRad="38100" dist="38100" dir="2700000" algn="tl">
                    <a:srgbClr val="DDDDDD"/>
                  </a:outerShdw>
                </a:effectLst>
              </a:rPr>
              <a:t>Study </a:t>
            </a:r>
            <a:r>
              <a:rPr lang="en-US" sz="2800" dirty="0" smtClean="0">
                <a:effectLst>
                  <a:outerShdw blurRad="38100" dist="38100" dir="2700000" algn="tl">
                    <a:srgbClr val="DDDDDD"/>
                  </a:outerShdw>
                </a:effectLst>
              </a:rPr>
              <a:t>– Need </a:t>
            </a:r>
            <a:r>
              <a:rPr lang="en-US" sz="2800" dirty="0">
                <a:effectLst>
                  <a:outerShdw blurRad="38100" dist="38100" dir="2700000" algn="tl">
                    <a:srgbClr val="DDDDDD"/>
                  </a:outerShdw>
                </a:effectLst>
              </a:rPr>
              <a:t>to Support </a:t>
            </a:r>
            <a:r>
              <a:rPr lang="en-US" sz="2800" dirty="0" smtClean="0">
                <a:effectLst>
                  <a:outerShdw blurRad="38100" dist="38100" dir="2700000" algn="tl">
                    <a:srgbClr val="DDDDDD"/>
                  </a:outerShdw>
                </a:effectLst>
              </a:rPr>
              <a:t>an Obsolete </a:t>
            </a:r>
            <a:r>
              <a:rPr lang="en-US" sz="2800" dirty="0">
                <a:effectLst>
                  <a:outerShdw blurRad="38100" dist="38100" dir="2700000" algn="tl">
                    <a:srgbClr val="DDDDDD"/>
                  </a:outerShdw>
                </a:effectLst>
              </a:rPr>
              <a:t>System</a:t>
            </a:r>
          </a:p>
        </p:txBody>
      </p:sp>
      <p:sp>
        <p:nvSpPr>
          <p:cNvPr id="56323" name="Rectangle 3"/>
          <p:cNvSpPr>
            <a:spLocks noGrp="1" noChangeArrowheads="1"/>
          </p:cNvSpPr>
          <p:nvPr>
            <p:ph type="body" sz="half" idx="4294967295"/>
          </p:nvPr>
        </p:nvSpPr>
        <p:spPr>
          <a:xfrm>
            <a:off x="0" y="1433513"/>
            <a:ext cx="4419600" cy="5257800"/>
          </a:xfrm>
        </p:spPr>
        <p:txBody>
          <a:bodyPr/>
          <a:lstStyle/>
          <a:p>
            <a:pPr marL="0" indent="228600" eaLnBrk="1" hangingPunct="1">
              <a:lnSpc>
                <a:spcPct val="90000"/>
              </a:lnSpc>
              <a:buFont typeface="Wingdings" charset="2"/>
              <a:buNone/>
            </a:pPr>
            <a:r>
              <a:rPr lang="en-US" sz="1600" dirty="0">
                <a:effectLst>
                  <a:outerShdw blurRad="38100" dist="38100" dir="2700000" algn="tl">
                    <a:srgbClr val="DDDDDD"/>
                  </a:outerShdw>
                </a:effectLst>
              </a:rPr>
              <a:t>At the research institute attached to the ACME Health Clinic, the payroll system was computerized in the 1960’s.  The maximum salary with which the system could cope was a factor of hardware and memory restrictions.  There was no allowance for salaries above this maximum.  Should a calculation yield a higher figure, the number would “flip over” and become a large negative number.  After a decade of inflation this maximum salary, which had been considered far above the amount to which the senior director could aspire, was barely above the average starting salary for a technician.  A firm of consultants was called in and given two tasks.  One was to develop a new up-to-date system and the other was to see that all wages were paid correctly and on time.</a:t>
            </a:r>
          </a:p>
          <a:p>
            <a:pPr marL="0" indent="228600" eaLnBrk="1" hangingPunct="1">
              <a:lnSpc>
                <a:spcPct val="90000"/>
              </a:lnSpc>
              <a:buFont typeface="Wingdings" charset="2"/>
              <a:buNone/>
            </a:pPr>
            <a:r>
              <a:rPr lang="en-US" sz="1600" dirty="0">
                <a:effectLst>
                  <a:outerShdw blurRad="38100" dist="38100" dir="2700000" algn="tl">
                    <a:srgbClr val="DDDDDD"/>
                  </a:outerShdw>
                </a:effectLst>
              </a:rPr>
              <a:t>This situation demonstrates the different priorities that can face software maintainers.  The long-term solution was obviously the development of a new system.  The upkeep of the old system was, in a sense, a dead-end tasks.  The system, no matter how much</a:t>
            </a:r>
          </a:p>
        </p:txBody>
      </p:sp>
      <p:sp>
        <p:nvSpPr>
          <p:cNvPr id="56324" name="Rectangle 4"/>
          <p:cNvSpPr>
            <a:spLocks noGrp="1" noChangeArrowheads="1"/>
          </p:cNvSpPr>
          <p:nvPr>
            <p:ph type="body" sz="half" idx="4294967295"/>
          </p:nvPr>
        </p:nvSpPr>
        <p:spPr>
          <a:xfrm>
            <a:off x="4953000" y="1209675"/>
            <a:ext cx="4191000" cy="5572125"/>
          </a:xfrm>
        </p:spPr>
        <p:txBody>
          <a:bodyPr/>
          <a:lstStyle/>
          <a:p>
            <a:pPr marL="0" indent="233363" eaLnBrk="1" hangingPunct="1">
              <a:lnSpc>
                <a:spcPct val="90000"/>
              </a:lnSpc>
              <a:buFont typeface="Wingdings" charset="2"/>
              <a:buNone/>
            </a:pPr>
            <a:r>
              <a:rPr lang="en-US" sz="1600" dirty="0" smtClean="0">
                <a:effectLst>
                  <a:outerShdw blurRad="38100" dist="38100" dir="2700000" algn="tl">
                    <a:srgbClr val="DDDDDD"/>
                  </a:outerShdw>
                </a:effectLst>
              </a:rPr>
              <a:t/>
            </a:r>
            <a:br>
              <a:rPr lang="en-US" sz="1600" dirty="0" smtClean="0">
                <a:effectLst>
                  <a:outerShdw blurRad="38100" dist="38100" dir="2700000" algn="tl">
                    <a:srgbClr val="DDDDDD"/>
                  </a:outerShdw>
                </a:effectLst>
              </a:rPr>
            </a:br>
            <a:r>
              <a:rPr lang="en-US" sz="1600" dirty="0" smtClean="0">
                <a:effectLst>
                  <a:outerShdw blurRad="38100" dist="38100" dir="2700000" algn="tl">
                    <a:srgbClr val="DDDDDD"/>
                  </a:outerShdw>
                </a:effectLst>
              </a:rPr>
              <a:t>resource was put into it, would be taken out of service at the first possible opportunity.  In fact, resource given to the old system was resource taken from the new one and would delay implementation.  Despite this, top priority had to be given to keeping the old system running and producing accurate results up to the moment that the new system was up and running and well enough tested to be relied upon.</a:t>
            </a:r>
          </a:p>
          <a:p>
            <a:pPr marL="0" indent="233363" eaLnBrk="1" hangingPunct="1">
              <a:lnSpc>
                <a:spcPct val="90000"/>
              </a:lnSpc>
              <a:buFont typeface="Wingdings" charset="2"/>
              <a:buNone/>
            </a:pPr>
            <a:r>
              <a:rPr lang="en-US" sz="1600" dirty="0" smtClean="0">
                <a:effectLst>
                  <a:outerShdw blurRad="38100" dist="38100" dir="2700000" algn="tl">
                    <a:srgbClr val="DDDDDD"/>
                  </a:outerShdw>
                </a:effectLst>
              </a:rPr>
              <a:t>The balance to be struck was the expenditure of as little as possible resource on the old system while giving adequate resource to the development of the new; too little resource and wages would not be paid; too much and the project would run out of money before the new system was ready.</a:t>
            </a:r>
          </a:p>
          <a:p>
            <a:pPr marL="0" indent="233363" eaLnBrk="1" hangingPunct="1">
              <a:lnSpc>
                <a:spcPct val="90000"/>
              </a:lnSpc>
              <a:buFont typeface="Wingdings" charset="2"/>
              <a:buNone/>
            </a:pPr>
            <a:r>
              <a:rPr lang="en-US" sz="1600" dirty="0" smtClean="0">
                <a:effectLst>
                  <a:outerShdw blurRad="38100" dist="38100" dir="2700000" algn="tl">
                    <a:srgbClr val="DDDDDD"/>
                  </a:outerShdw>
                </a:effectLst>
              </a:rPr>
              <a:t>The consultants did their job, all wages were paid on time and the new system ran relatively smoothly for many years until superseded by new advances in both hardware and software technology.</a:t>
            </a:r>
            <a:endParaRPr lang="en-US" sz="1600" dirty="0">
              <a:effectLst>
                <a:outerShdw blurRad="38100" dist="38100" dir="2700000" algn="tl">
                  <a:srgbClr val="DDDDDD"/>
                </a:outerShdw>
              </a:effectLst>
            </a:endParaRP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ctrTitle" idx="4294967295"/>
          </p:nvPr>
        </p:nvSpPr>
        <p:spPr>
          <a:xfrm>
            <a:off x="533400" y="457200"/>
            <a:ext cx="6400800" cy="1371600"/>
          </a:xfrm>
        </p:spPr>
        <p:txBody>
          <a:bodyPr/>
          <a:lstStyle/>
          <a:p>
            <a:pPr algn="ctr" eaLnBrk="1" hangingPunct="1"/>
            <a:r>
              <a:rPr lang="en-US" sz="4000" dirty="0">
                <a:effectLst>
                  <a:outerShdw blurRad="38100" dist="38100" dir="2700000" algn="tl">
                    <a:srgbClr val="DDDDDD"/>
                  </a:outerShdw>
                </a:effectLst>
              </a:rPr>
              <a:t>Economic Implications of Software Change</a:t>
            </a:r>
          </a:p>
        </p:txBody>
      </p:sp>
      <p:pic>
        <p:nvPicPr>
          <p:cNvPr id="4884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2133600"/>
            <a:ext cx="4572000"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105387" y="6400800"/>
            <a:ext cx="8505213" cy="307777"/>
          </a:xfrm>
          <a:prstGeom prst="rect">
            <a:avLst/>
          </a:prstGeom>
          <a:noFill/>
        </p:spPr>
        <p:txBody>
          <a:bodyPr wrap="none" rtlCol="0">
            <a:spAutoFit/>
          </a:bodyPr>
          <a:lstStyle/>
          <a:p>
            <a:r>
              <a:rPr lang="en-US" sz="1400" dirty="0"/>
              <a:t>http://atthecenterofitall.business.gwu.edu/2011/02/10/forum-explores-economic-implications-for-egyptian-uprising/</a:t>
            </a:r>
          </a:p>
        </p:txBody>
      </p:sp>
    </p:spTree>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THEME_BG_IMAGE" val=""/>
  <p:tag name="MMPROD_TAG_VCONFIG" val="PD94bWwgdmVyc2lvbj0iMS4wIiBlbmNvZGluZz0iVVRGLTgiPz4NCjxjb25maWd1cmF0aW9uPg0KCTxjb2xvcnM+DQoJCTx1aWNvbG9yIG5hbWU9InByaW1hcnkiIHZhbHVlPSIweDZGODQ4OCIvPg0KCQk8dWljb2xvciBuYW1lPSJnbG93IiB2YWx1ZT0iMHgzNUQzMzQiLz4NCgkJPHVpY29sb3IgbmFtZT0idGV4dCIgdmFsdWU9IjB4RkZGRkZGIi8+DQoJCTx1aWNvbG9yIG5hbWU9ImxpZ2h0IiB2YWx1ZT0iMHg0RTVENjAiLz4NCgkJPHVpY29sb3IgbmFtZT0ic2hhZG93IiB2YWx1ZT0iMHgwMDAwMDAiLz4NCgkJPHVpY29sb3IgbmFtZT0iYmFja2dyb3VuZCIgdmFsdWU9IjB4NzI3OTcx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DQoJCTwhLS0gc3Vic3RpdHV0aW9uOiAlbiA9PSBzbGlkZSBudW1iZXIgLS0+DQoJCTx1aXRleHQgbmFtZT0iVU5OQU1FRFNMSURFVElUTEUiIHZhbHVlPSJTbGlkZSAlbiIvPg0KCQk8IS0tIHN1YnN0aXR1dGlvbjogJW4gPT0gc2xpZGUgbnVtYmVyIC0tPg0KCQk8IS0tIHN1YnN0aXR1dGlvbjogJXQgPT0gdG90YWwgc2xpZGUgY291bnQgLS0+DQoJCTx1aXRleHQgbmFtZT0iU0NSVUJCQVJTVEFUVVNfU0xJREVJTkZPIiB2YWx1ZT0iU2xpZGUgJW4gLyAldCB8ICIvPg0KCQk8dWl0ZXh0IG5hbWU9IlNDUlVCQkFSU1RBVFVTX1NUT1BQRUQiIHZhbHVlPSJTdG9wcGVkIi8+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0gc3Vic3RpdHV0aW9uOiAlcCA9PSBwcmVzZW50YXRpb24gdGl0bGUgLS0+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DQoJCTx1aXRleHQgbmFtZT0iU0hPV1NJREVCQVIiIHZhbHVlPSJTaG93IHNpZGViYXIgdG8gcGFydGljaXBhbnRz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DQoJCTwhLS0gc3Vic3RpdHV0aW9uOiAlbiA9PSBzbGlkZSBudW1iZXIgLS0+DQoJCTx1aXRleHQgbmFtZT0iVU5OQU1FRFNMSURFVElUTEUiIHZhbHVlPSJGb2xpZSAlbiIvPg0KCQk8IS0tIHN1YnN0aXR1dGlvbjogJW4gPT0gc2xpZGUgbnVtYmVyIC0tPg0KCQk8IS0tIHN1YnN0aXR1dGlvbjogJXQgPT0gdG90YWwgc2xpZGUgY291bnQgLS0+DQoJCTx1aXRleHQgbmFtZT0iU0NSVUJCQVJTVEFUVVNfU0xJREVJTkZPIiB2YWx1ZT0iRm9saWUgJW4gLyAldCB8ICIvPg0KCQk8dWl0ZXh0IG5hbWU9IlNDUlVCQkFSU1RBVFVTX1NUT1BQRUQiIHZhbHVlPSJCZWVuZGV0Ii8+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IHN1YnN0aXR1dGlvbjogJXAgPT0gcHJlc2VudGF0aW9uIHRpdGxlIC0tPg0KCQk8IS0tIHN1YnN0aXR1dGlvbjogJXMgPT0gc2xpZGUgdGl0bGUgLS0+DQoJCTwhLS0gc3Vic3RpdHV0aW9uOiAlbiA9PSBzbGlkZSBudW1iZXIgLS0+DQoJCTx1aXRleHQgbmFtZT0iQk9PS01BUksiIHZhbHVlPSJNYWNyb21lZGlhIEJyZWV6ZSAtICVwIi8+DQoJCTwhLS0gc3Vic3RpdHV0aW9uOiAlcCA9PSBwcmVzZW50YXRpb24gdGl0bGUgLS0+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SxmYWxzZSxmYWxzZSx0cnVlIi8+DQoJCTx1aWZvbnQgbmFtZT0iRk9OVF9QUkVTRU5URVJOQU1FIiB2YWx1ZT0iVmVyZGFuYSwxNSxmYWxzZSxmYWxzZSx0cnVlIi8+DQoJCTx1aWZvbnQgbmFtZT0iRk9OVF9QUkVTRU5URVJUSVRMRSIgdmFsdWU9IlZlcmRhbmEsMTEsdHJ1ZSxmYWxzZSx0cnVlIi8+DQoJCTx1aWZvbnQgbmFtZT0iRk9OVF9CSU9CVE4iIHZhbHVlPSJWZXJkYW5hLDk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IHVpdGV4dCAtLT4NCgkJPCEtLSBzdWJzdGl0dXRpb246ICVuID09IHNsaWRlIG51bWJlciAtLT4NCgkJPHVpdGV4dCBuYW1lPSJVTk5BTUVEU0xJREVUSVRMRSIgdmFsdWU9IkRpYXBvc2l0aXZlICVuIi8+DQoJCTwhLS0gc3Vic3RpdHV0aW9uOiAlbiA9PSBzbGlkZSBudW1iZXIgLS0+DQoJCTwhLS0gc3Vic3RpdHV0aW9uOiAldCA9PSB0b3RhbCBzbGlkZSBjb3VudCAtLT4NCgkJPHVpdGV4dCBuYW1lPSJTQ1JVQkJBUlNUQVRVU19TTElERUlORk8iIHZhbHVlPSJEaWFwb3NpdGl2ZSAlbiAvICV0IHwgIi8+DQoJCTx1aXRleHQgbmFtZT0iU0NSVUJCQVJTVEFUVVNfU1RPUFBFRCIgdmFsdWU9IkFycsOqdMOpZSIvPg0KCQk8dWl0ZXh0IG5hbWU9IlNDUlVCQkFSU1RBVFVTX1BMQVlJTkciIHZhbHVlPSJMZWN0dXJlIi8+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DQoJCTwhLS0gc3Vic3RpdHV0aW9uOiAlcCA9PSBjdXJyZW50IHNwZWFrZXIncyB0aXRsZSAtLT4NCgkJPHVpdGV4dCBuYW1lPSJCSU9XSU5fVElUTEUiIHZhbHVlPSJCaW8gOiAlcCIvPg0KCQk8dWl0ZXh0IG5hbWU9IkJJT0JUTl9USVRMRSIgdmFsdWU9IkJpbyA6Ii8+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DQoJCTx1aXRleHQgbmFtZT0iVEFCX1NFQVJDSCIgdmFsdWU9IkNoZXJjaGUiLz4NCgkJPHVpdGV4dCBuYW1lPSJTTElERV9IRUFESU5HIiB2YWx1ZT0iVGl0cmUgZGUgbGEgZGlhcG9zaXRpdmUiLz4NCgkJPHVpdGV4dCBuYW1lPSJEVVJBVElPTl9IRUFESU5HIiB2YWx1ZT0iRHVyw6llIi8+DQoJCTx1aXRleHQgbmFtZT0iU0VBUkNIX0hFQURJTkciIHZhbHVlPSJDaGVyY2hlciBsZSB0ZXh0ZSA6Ii8+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DQoJCTwhLS0gc3Vic3RpdHV0aW9uOiAlbiA9PSBzbGlkZSBudW1iZXIgLS0+DQoJCTx1aXRleHQgbmFtZT0iQk9PS01BUktTTElERSIgdmFsdWU9Ik1hY3JvbWVkaWEgQnJlZXplIC0gJXAgJXMiLz4NCgkJPHVpdGV4dCBuYW1lPSJTSE9XU0lERUJBUiIgdmFsdWU9Ik1vbnRyZXIgbCdlbmNhZHLDqSBhdXggcGFydGljaXBhbnRzIi8+DQoJPC9sYW5ndWFnZT4NCgk8bGFuZ3VhZ2UgaWQ9Imph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DQoJCTx1aXRleHQgbmFtZT0iU0NSVUJCQVJTVEFUVVNfUExBWUlORyIgdmFsdWU9IuWGjeeUn+S4rSIvPg0KCQk8dWl0ZXh0IG5hbWU9IlNDUlVCQkFSU1RBVFVTX05PQVVESU8iIHZhbHVlPSLpn7Plo7DjgarjgZciLz4NCgkJPHVpdGV4dCBuYW1lPSJTQ1JVQkJBUlNUQVRVU19MT0FESU5HIiB2YWx1ZT0i44Ot44O844OJ5LitIi8+DQoJCTx1aXRleHQgbmFtZT0iU0NSVUJCQVJTVEFUVVNfQlVGRkVSSU5HIiB2YWx1ZT0i44OQ44OD44OV44Kh5LitIi8+DQoJCTx1aXRleHQgbmFtZT0iU0NSVUJCQVJTVEFUVVNfUVVFU1RJT04iIHZhbHVlPSLos6rllY/jgavnrZTjgYjjgabkuIvjgZXjgYQiLz4NCgkJPHVpdGV4dCBuYW1lPSJTQ1JVQkJBUlNUQVRVU19SRVZJRVdRVUlaIiB2YWx1ZT0i44Kv44Kk44K644KS44Oq44OT44Ol44O844GX44Gm44GE44G+44GZIi8+DQoJCTwhLS0gc3Vic3RpdHV0aW9uOiAlbSA9PSBtaW51dGVzIHJlbWFpbmluZyAtLT4NCgkJPCEtLSBzdWJzdGl0dXRpb246ICVzID09IHNlY29uZHMgcmVtYWluaW5nIC0tPg0KCQk8dWl0ZXh0IG5hbWU9IkVMQVBTRUQiIHZhbHVlPSLmrovjgoogOiAlbSDliIYgJXMg56eSIi8+DQoJCTx1aXRleHQgbmFtZT0iTk9URk9VTkQiIHZhbHVlPSLkvZXjgoLopovjgaTjgYvjgorjgb7jgZvjgpMiLz4NCgkJPHVpdGV4dCBuYW1lPSJBVFRBQ0hNRU5UUyIgdmFsdWU9Iua3u+S7mCIvPg0KCQk8IS0tIHN1YnN0aXR1dGlvbjogJXAgPT0gY3VycmVudCBzcGVha2VyJ3MgdGl0bGUgLS0+DQoJCTx1aXRleHQgbmFtZT0iQklPV0lOX1RJVExFIiB2YWx1ZT0iQmlvIDogJXAiLz4NCgkJPHVpdGV4dCBuYW1lPSJCSU9CVE5fVElUTEUiIHZhbHVlPSJCaW8iLz4NCgkJPHVpdGV4dCBuYW1lPSJESVZJREVSQlROX1RJVExFIiB2YWx1ZT0ifCIvPg0KCQk8dWl0ZXh0IG5hbWU9IkNPTlRBQ1RCVE5fVElUTEUiIHZhbHVlPSLjgYrllY/jgYTlkIjjgo/jgZsiLz4NCgkJPHVpdGV4dCBuYW1lPSJUQUJfT1VUTElORSIgdmFsdWU9IuOCouOCpuODiOODqeOCpOODsyIvPg0KCQk8dWl0ZXh0IG5hbWU9IlRBQl9USFVNQiIgdmFsdWU9Iuizm+WQpiIvPg0KCQk8dWl0ZXh0IG5hbWU9IlRBQl9OT1RFUyIgdmFsdWU9IuODjuODvOODiCIvPg0KCQk8dWl0ZXh0IG5hbWU9IlRBQl9TRUFSQ0giIHZhbHVlPSLmpJzntKIiLz4NCgkJPHVpdGV4dCBuYW1lPSJTTElERV9IRUFESU5HIiB2YWx1ZT0i44K544Op44Kk44OJ44K/44Kk44OI44OrIi8+DQoJCTx1aXRleHQgbmFtZT0iRFVSQVRJT05fSEVBRElORyIgdmFsdWU9IumVt+OBlSIvPg0KCQk8dWl0ZXh0IG5hbWU9IlNFQVJDSF9IRUFESU5HIiB2YWx1ZT0i44OG44Kt44K544OI5qSc57SiIDogIi8+DQoJCTx1aXRleHQgbmFtZT0iVEhVTUJfSEVBRElORyIgdmFsdWU9IuOCueODqeOCpOODiSIvPg0KCQk8dWl0ZXh0IG5hbWU9IlRIVU1CX0lORk8iIHZhbHVlPSLjgrnjg6njgqTjg4njgr/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DQoJCTwhLS0gc3Vic3RpdHV0aW9uOiAlbiA9PSBzbGlkZSBudW1iZXIgLS0+DQoJCTx1aXRleHQgbmFtZT0iQk9PS01BUksiIHZhbHVlPSJNYWNyb21lZGlhIEJyZWV6ZSAtICVwIi8+DQoJCTwhLS0gc3Vic3RpdHV0aW9uOiAlcCA9PSBwcmVzZW50YXRpb24gdGl0bGUgLS0+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C5Yqg6ICF44Gr6KaL44Gb44KL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0gdWl0ZXh0IC0tPg0KCQk8IS0tIHN1YnN0aXR1dGlvbjogJW4gPT0gc2xpZGUgbnVtYmVyIC0tPg0KCQk8dWl0ZXh0IG5hbWU9IlVOTkFNRURTTElERVRJVExFIiB2YWx1ZT0i7Iqs65287J2065OcICVuIi8+DQoJCTwhLS0gc3Vic3RpdHV0aW9uOiAlbiA9PSBzbGlkZSBudW1iZXIgLS0+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DQoJCTx1aXRleHQgbmFtZT0iU0NSVUJCQVJTVEFUVVNfTk9BVURJTyIgdmFsdWU9IuyYpOuUlOyYpCDsl4bsnYwiLz4NCgkJPHVpdGV4dCBuYW1lPSJTQ1JVQkJBUlNUQVRVU19MT0FESU5HIiB2YWx1ZT0i66Gc65SpIi8+DQoJCTx1aXRleHQgbmFtZT0iU0NSVUJCQVJTVEFUVVNfQlVGRkVSSU5HIiB2YWx1ZT0i67KE7Y2866eBIi8+DQoJCTx1aXRleHQgbmFtZT0iU0NSVUJCQVJTVEFUVVNfUVVFU1RJT04iIHZhbHVlPSLsp4jrrLjsl5Ag64u17ZWY6riwIi8+DQoJCTx1aXRleHQgbmFtZT0iU0NSVUJCQVJTVEFUVVNfUkVWSUVXUVVJWiIgdmFsdWU9IuyniOusuCDri6Tsi5zrs7TquLAiLz4NCgkJPCEtLSBzdWJzdGl0dXRpb246ICVtID09IG1pbnV0ZXMgcmVtYWluaW5nIC0tPg0KCQk8IS0tIHN1YnN0aXR1dGlvbjogJXMgPT0gc2Vjb25kcyByZW1haW5pbmcgLS0+DQoJCTx1aXRleHQgbmFtZT0iRUxBUFNFRCIgdmFsdWU9IiVt67aEICVz7LSIIOuCqOydjCIvPg0KCQk8dWl0ZXh0IG5hbWU9Ik5PVEZPVU5EIiB2YWx1ZT0i7JeG7J2MIi8+DQoJCTx1aXRleHQgbmFtZT0iQVRUQUNITUVOVFMiIHZhbHVlPSLssqjrtoAg7YyM7J28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7Jew65297LKY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DQoJCTwhLS0gc3Vic3RpdHV0aW9uOiAlbiA9PSBzbGlkZSBudW1iZXIgLS0+DQoJCTx1aXRleHQgbmFtZT0iQk9PS01BUktTTElERSIgdmFsdWU9Ik1hY3JvbWVkaWEgQnJlZXplIC0gJXAgJXMiLz4NCgkJPHVpdGV4dCBuYW1lPSJTSE9XU0lERUJBUiIgdmFsdWU9IuywuOyXrOyekOyXkOqyjCDshLjroZwg66eJ64yAIOuztOydtOq4sCIvPg0KCTwvbGFuZ3VhZ2U+DQo8L2NvbmZpZ3VyYXRpb24+DQo="/>
  <p:tag name="MMPROD_UIDATA" val="&lt;database version=&quot;6.0&quot;&gt;&lt;object type=&quot;1&quot; unique_id=&quot;10001&quot;&gt;&lt;property id=&quot;20141&quot; value=&quot;CS5704-Week1-Introduction&quot;/&gt;&lt;property id=&quot;20142&quot; value=&quot;This file contains the introduction of the course and guidelines on how the course will be organized.&quot;/&gt;&lt;property id=&quot;20144&quot; value=&quot;1&quot;/&gt;&lt;property id=&quot;20146&quot; value=&quot;0&quot;/&gt;&lt;property id=&quot;20147&quot; value=&quot;0&quot;/&gt;&lt;property id=&quot;20148&quot; value=&quot;5&quot;/&gt;&lt;property id=&quot;20180&quot; value=&quot;1&quot;/&gt;&lt;property id=&quot;20181&quot; value=&quot;1&quot;/&gt;&lt;property id=&quot;20191&quot; value=&quot;Breeze&quot;/&gt;&lt;property id=&quot;20192&quot; value=&quot;http://breeze.iddl.vt.edu&quot;/&gt;&lt;property id=&quot;20193&quot; value=&quot;0&quot;/&gt;&lt;property id=&quot;20224&quot; value=&quot;C:\Documents and Settings\Shawn Bohner\My Documents\CS5704\Fall2007\CS-5704-Week1&quot;/&gt;&lt;property id=&quot;20250&quot; value=&quot;0&quot;/&gt;&lt;property id=&quot;20251&quot; value=&quot;1&quot;/&gt;&lt;property id=&quot;20259&quot; value=&quot;0&quot;/&gt;&lt;object type=&quot;4&quot; unique_id=&quot;10002&quot;&gt;&lt;/object&gt;&lt;object type=&quot;2&quot; unique_id=&quot;10003&quot;&gt;&lt;object type=&quot;3&quot; unique_id=&quot;10004&quot;&gt;&lt;property id=&quot;20148&quot; value=&quot;5&quot;/&gt;&lt;property id=&quot;20300&quot; value=&quot;Slide 1 - &amp;quot;Software Engineering&amp;#x0D;&amp;#x0A;CS5704: First Week&amp;quot;&quot;/&gt;&lt;property id=&quot;20303&quot; value=&quot;-1&quot;/&gt;&lt;property id=&quot;20307&quot; value=&quot;259&quot;/&gt;&lt;property id=&quot;20309&quot; value=&quot;-1&quot;/&gt;&lt;/object&gt;&lt;object type=&quot;3&quot; unique_id=&quot;10005&quot;&gt;&lt;property id=&quot;20148&quot; value=&quot;5&quot;/&gt;&lt;property id=&quot;20300&quot; value=&quot;Slide 2 - &amp;quot;Agenda&amp;quot;&quot;/&gt;&lt;property id=&quot;20303&quot; value=&quot;-1&quot;/&gt;&lt;property id=&quot;20307&quot; value=&quot;358&quot;/&gt;&lt;property id=&quot;20309&quot; value=&quot;-1&quot;/&gt;&lt;/object&gt;&lt;object type=&quot;3&quot; unique_id=&quot;10006&quot;&gt;&lt;property id=&quot;20148&quot; value=&quot;5&quot;/&gt;&lt;property id=&quot;20300&quot; value=&quot;Slide 3 - &amp;quot;Tentative Fall Semester Timeline&amp;quot;&quot;/&gt;&lt;property id=&quot;20303&quot; value=&quot;-1&quot;/&gt;&lt;property id=&quot;20307&quot; value=&quot;393&quot;/&gt;&lt;property id=&quot;20309&quot; value=&quot;-1&quot;/&gt;&lt;/object&gt;&lt;object type=&quot;3&quot; unique_id=&quot;10007&quot;&gt;&lt;property id=&quot;20148&quot; value=&quot;5&quot;/&gt;&lt;property id=&quot;20300&quot; value=&quot;Slide 4 - &amp;quot;Tentative Structure of CS5704&amp;quot;&quot;/&gt;&lt;property id=&quot;20303&quot; value=&quot;-1&quot;/&gt;&lt;property id=&quot;20307&quot; value=&quot;395&quot;/&gt;&lt;property id=&quot;20309&quot; value=&quot;-1&quot;/&gt;&lt;/object&gt;&lt;object type=&quot;3&quot; unique_id=&quot;10008&quot;&gt;&lt;property id=&quot;20148&quot; value=&quot;5&quot;/&gt;&lt;property id=&quot;20300&quot; value=&quot;Slide 5 - &amp;quot;Guidelines and Expectations&amp;quot;&quot;/&gt;&lt;property id=&quot;20303&quot; value=&quot;-1&quot;/&gt;&lt;property id=&quot;20307&quot; value=&quot;414&quot;/&gt;&lt;property id=&quot;20309&quot; value=&quot;-1&quot;/&gt;&lt;/object&gt;&lt;object type=&quot;3&quot; unique_id=&quot;10009&quot;&gt;&lt;property id=&quot;20148&quot; value=&quot;5&quot;/&gt;&lt;property id=&quot;20300&quot; value=&quot;Slide 6 - &amp;quot;Grading and Evaluation&amp;quot;&quot;/&gt;&lt;property id=&quot;20303&quot; value=&quot;-1&quot;/&gt;&lt;property id=&quot;20307&quot; value=&quot;415&quot;/&gt;&lt;property id=&quot;20309&quot; value=&quot;-1&quot;/&gt;&lt;/object&gt;&lt;object type=&quot;3&quot; unique_id=&quot;10010&quot;&gt;&lt;property id=&quot;20148&quot; value=&quot;5&quot;/&gt;&lt;property id=&quot;20300&quot; value=&quot;Slide 7 - &amp;quot;Late Work&amp;quot;&quot;/&gt;&lt;property id=&quot;20303&quot; value=&quot;-1&quot;/&gt;&lt;property id=&quot;20307&quot; value=&quot;416&quot;/&gt;&lt;property id=&quot;20309&quot; value=&quot;-1&quot;/&gt;&lt;/object&gt;&lt;object type=&quot;3&quot; unique_id=&quot;10011&quot;&gt;&lt;property id=&quot;20148&quot; value=&quot;5&quot;/&gt;&lt;property id=&quot;20300&quot; value=&quot;Slide 8 - &amp;quot;Chapter 1 : Software and Software Engineering&amp;quot;&quot;/&gt;&lt;property id=&quot;20303&quot; value=&quot;-1&quot;/&gt;&lt;property id=&quot;20307&quot; value=&quot;362&quot;/&gt;&lt;property id=&quot;20309&quot; value=&quot;-1&quot;/&gt;&lt;/object&gt;&lt;object type=&quot;3&quot; unique_id=&quot;10012&quot;&gt;&lt;property id=&quot;20148&quot; value=&quot;5&quot;/&gt;&lt;property id=&quot;20300&quot; value=&quot;Slide 9 - &amp;quot;What is Software?&amp;quot;&quot;/&gt;&lt;property id=&quot;20303&quot; value=&quot;-1&quot;/&gt;&lt;property id=&quot;20307&quot; value=&quot;378&quot;/&gt;&lt;property id=&quot;20309&quot; value=&quot;-1&quot;/&gt;&lt;/object&gt;&lt;object type=&quot;3&quot; unique_id=&quot;10013&quot;&gt;&lt;property id=&quot;20148&quot; value=&quot;5&quot;/&gt;&lt;property id=&quot;20300&quot; value=&quot;Slide 10 - &amp;quot;So, What is Software?&amp;quot;&quot;/&gt;&lt;property id=&quot;20303&quot; value=&quot;-1&quot;/&gt;&lt;property id=&quot;20307&quot; value=&quot;337&quot;/&gt;&lt;property id=&quot;20309&quot; value=&quot;-1&quot;/&gt;&lt;/object&gt;&lt;object type=&quot;3&quot; unique_id=&quot;10014&quot;&gt;&lt;property id=&quot;20148&quot; value=&quot;5&quot;/&gt;&lt;property id=&quot;20300&quot; value=&quot;Slide 11 - &amp;quot;Software Doesn’t Wear Out&amp;quot;&quot;/&gt;&lt;property id=&quot;20303&quot; value=&quot;-1&quot;/&gt;&lt;property id=&quot;20307&quot; value=&quot;342&quot;/&gt;&lt;property id=&quot;20309&quot; value=&quot;-1&quot;/&gt;&lt;/object&gt;&lt;object type=&quot;3&quot; unique_id=&quot;10015&quot;&gt;&lt;property id=&quot;20148&quot; value=&quot;5&quot;/&gt;&lt;property id=&quot;20300&quot; value=&quot;Slide 12 - &amp;quot;Software Design Degradation&amp;quot;&quot;/&gt;&lt;property id=&quot;20303&quot; value=&quot;-1&quot;/&gt;&lt;property id=&quot;20307&quot; value=&quot;380&quot;/&gt;&lt;property id=&quot;20309&quot; value=&quot;-1&quot;/&gt;&lt;/object&gt;&lt;object type=&quot;3&quot; unique_id=&quot;10016&quot;&gt;&lt;property id=&quot;20148&quot; value=&quot;5&quot;/&gt;&lt;property id=&quot;20300&quot; value=&quot;Slide 13 - &amp;quot;Information Lose Due to Relentless Change&amp;quot;&quot;/&gt;&lt;property id=&quot;20303&quot; value=&quot;-1&quot;/&gt;&lt;property id=&quot;20307&quot; value=&quot;381&quot;/&gt;&lt;property id=&quot;20309&quot; value=&quot;-1&quot;/&gt;&lt;/object&gt;&lt;object type=&quot;3&quot; unique_id=&quot;10017&quot;&gt;&lt;property id=&quot;20148&quot; value=&quot;5&quot;/&gt;&lt;property id=&quot;20300&quot; value=&quot;Slide 14 - &amp;quot;Wear versus Deterioration&amp;quot;&quot;/&gt;&lt;property id=&quot;20303&quot; value=&quot;-1&quot;/&gt;&lt;property id=&quot;20307&quot; value=&quot;333&quot;/&gt;&lt;property id=&quot;20309&quot; value=&quot;-1&quot;/&gt;&lt;/object&gt;&lt;object type=&quot;3&quot; unique_id=&quot;10018&quot;&gt;&lt;property id=&quot;20148&quot; value=&quot;5&quot;/&gt;&lt;property id=&quot;20300&quot; value=&quot;Slide 15 - &amp;quot;The Cost of Change&amp;quot;&quot;/&gt;&lt;property id=&quot;20303&quot; value=&quot;-1&quot;/&gt;&lt;property id=&quot;20307&quot; value=&quot;334&quot;/&gt;&lt;property id=&quot;20309&quot; value=&quot;-1&quot;/&gt;&lt;/object&gt;&lt;object type=&quot;3&quot; unique_id=&quot;10019&quot;&gt;&lt;property id=&quot;20148&quot; value=&quot;5&quot;/&gt;&lt;property id=&quot;20300&quot; value=&quot;Slide 16 - &amp;quot;Software is Complex&amp;quot;&quot;/&gt;&lt;property id=&quot;20303&quot; value=&quot;-1&quot;/&gt;&lt;property id=&quot;20307&quot; value=&quot;394&quot;/&gt;&lt;property id=&quot;20309&quot; value=&quot;-1&quot;/&gt;&lt;/object&gt;&lt;object type=&quot;3&quot; unique_id=&quot;10020&quot;&gt;&lt;property id=&quot;20148&quot; value=&quot;5&quot;/&gt;&lt;property id=&quot;20300&quot; value=&quot;Slide 17 - &amp;quot;Software “Schizophrenia”&amp;quot;&quot;/&gt;&lt;property id=&quot;20303&quot; value=&quot;-1&quot;/&gt;&lt;property id=&quot;20307&quot; value=&quot;384&quot;/&gt;&lt;property id=&quot;20309&quot; value=&quot;-1&quot;/&gt;&lt;/object&gt;&lt;object type=&quot;3&quot; unique_id=&quot;10021&quot;&gt;&lt;property id=&quot;20148&quot; value=&quot;5&quot;/&gt;&lt;property id=&quot;20300&quot; value=&quot;Slide 18 - &amp;quot;Software—New Categories&amp;quot;&quot;/&gt;&lt;property id=&quot;20303&quot; value=&quot;-1&quot;/&gt;&lt;property id=&quot;20307&quot; value=&quot;396&quot;/&gt;&lt;property id=&quot;20309&quot; value=&quot;-1&quot;/&gt;&lt;/object&gt;&lt;object type=&quot;3&quot; unique_id=&quot;10022&quot;&gt;&lt;property id=&quot;20148&quot; value=&quot;5&quot;/&gt;&lt;property id=&quot;20300&quot; value=&quot;Slide 19 - &amp;quot;Software Evolution&amp;quot;&quot;/&gt;&lt;property id=&quot;20303&quot; value=&quot;-1&quot;/&gt;&lt;property id=&quot;20307&quot; value=&quot;398&quot;/&gt;&lt;property id=&quot;20309&quot; value=&quot;-1&quot;/&gt;&lt;/object&gt;&lt;object type=&quot;3&quot; unique_id=&quot;10023&quot;&gt;&lt;property id=&quot;20148&quot; value=&quot;5&quot;/&gt;&lt;property id=&quot;20300&quot; value=&quot;Slide 20 - &amp;quot;Software Evolution (continued)&amp;quot;&quot;/&gt;&lt;property id=&quot;20303&quot; value=&quot;-1&quot;/&gt;&lt;property id=&quot;20307&quot; value=&quot;418&quot;/&gt;&lt;property id=&quot;20309&quot; value=&quot;-1&quot;/&gt;&lt;/object&gt;&lt;object type=&quot;3&quot; unique_id=&quot;10024&quot;&gt;&lt;property id=&quot;20148&quot; value=&quot;5&quot;/&gt;&lt;property id=&quot;20300&quot; value=&quot;Slide 21 - &amp;quot;Chapter 2: Process—A Generic View&amp;quot;&quot;/&gt;&lt;property id=&quot;20303&quot; value=&quot;-1&quot;/&gt;&lt;property id=&quot;20307&quot; value=&quot;372&quot;/&gt;&lt;property id=&quot;20309&quot; value=&quot;-1&quot;/&gt;&lt;/object&gt;&lt;object type=&quot;3&quot; unique_id=&quot;10025&quot;&gt;&lt;property id=&quot;20148&quot; value=&quot;5&quot;/&gt;&lt;property id=&quot;20300&quot; value=&quot;Slide 22 - &amp;quot;Software Still Stuck in Construction&amp;quot;&quot;/&gt;&lt;property id=&quot;20303&quot; value=&quot;-1&quot;/&gt;&lt;property id=&quot;20307&quot; value=&quot;386&quot;/&gt;&lt;property id=&quot;20309&quot; value=&quot;-1&quot;/&gt;&lt;/object&gt;&lt;object type=&quot;3&quot; unique_id=&quot;10026&quot;&gt;&lt;property id=&quot;20148&quot; value=&quot;5&quot;/&gt;&lt;property id=&quot;20300&quot; value=&quot;Slide 23 - &amp;quot;A Layered Technology&amp;quot;&quot;/&gt;&lt;property id=&quot;20303&quot; value=&quot;-1&quot;/&gt;&lt;property id=&quot;20307&quot; value=&quot;346&quot;/&gt;&lt;property id=&quot;20309&quot; value=&quot;-1&quot;/&gt;&lt;/object&gt;&lt;object type=&quot;3&quot; unique_id=&quot;10027&quot;&gt;&lt;property id=&quot;20148&quot; value=&quot;5&quot;/&gt;&lt;property id=&quot;20300&quot; value=&quot;Slide 24 - &amp;quot;Umbrella Activities &amp;#x0D;&amp;#x0A;(AKA Cross-Life-Cycle Activities)&amp;quot;&quot;/&gt;&lt;property id=&quot;20303&quot; value=&quot;-1&quot;/&gt;&lt;property id=&quot;20307&quot; value=&quot;348&quot;/&gt;&lt;property id=&quot;20309&quot; value=&quot;-1&quot;/&gt;&lt;/object&gt;&lt;object type=&quot;3&quot; unique_id=&quot;10028&quot;&gt;&lt;property id=&quot;20148&quot; value=&quot;5&quot;/&gt;&lt;property id=&quot;20300&quot; value=&quot;Slide 25 - &amp;quot;SEI’s Software Process &amp;#x0D;&amp;#x0A;Capability Maturity Model&amp;quot;&quot;/&gt;&lt;property id=&quot;20303&quot; value=&quot;-1&quot;/&gt;&lt;property id=&quot;20307&quot; value=&quot;374&quot;/&gt;&lt;property id=&quot;20309&quot; value=&quot;-1&quot;/&gt;&lt;/object&gt;&lt;object type=&quot;3&quot; unique_id=&quot;10029&quot;&gt;&lt;property id=&quot;20148&quot; value=&quot;5&quot;/&gt;&lt;property id=&quot;20300&quot; value=&quot;Slide 26 - &amp;quot;Summary of the SEI/CMM Levels&amp;quot;&quot;/&gt;&lt;property id=&quot;20303&quot; value=&quot;-1&quot;/&gt;&lt;property id=&quot;20307&quot; value=&quot;375&quot;/&gt;&lt;property id=&quot;20309&quot; value=&quot;-1&quot;/&gt;&lt;/object&gt;&lt;object type=&quot;3&quot; unique_id=&quot;10030&quot;&gt;&lt;property id=&quot;20148&quot; value=&quot;5&quot;/&gt;&lt;property id=&quot;20300&quot; value=&quot;Slide 27 - &amp;quot;Process Improvement Maturity Levels&amp;quot;&quot;/&gt;&lt;property id=&quot;20303&quot; value=&quot;-1&quot;/&gt;&lt;property id=&quot;20307&quot; value=&quot;390&quot;/&gt;&lt;property id=&quot;20309&quot; value=&quot;-1&quot;/&gt;&lt;/object&gt;&lt;object type=&quot;3&quot; unique_id=&quot;10031&quot;&gt;&lt;property id=&quot;20148&quot; value=&quot;5&quot;/&gt;&lt;property id=&quot;20300&quot; value=&quot;Slide 28 - &amp;quot;More Traction at Upper levels...&amp;quot;&quot;/&gt;&lt;property id=&quot;20303&quot; value=&quot;-1&quot;/&gt;&lt;property id=&quot;20307&quot; value=&quot;391&quot;/&gt;&lt;property id=&quot;20309&quot; value=&quot;-1&quot;/&gt;&lt;/object&gt;&lt;object type=&quot;3&quot; unique_id=&quot;10032&quot;&gt;&lt;property id=&quot;20148&quot; value=&quot;5&quot;/&gt;&lt;property id=&quot;20300&quot; value=&quot;Slide 29 - &amp;quot;The Process Model: Adaptability&amp;quot;&quot;/&gt;&lt;property id=&quot;20303&quot; value=&quot;-1&quot;/&gt;&lt;property id=&quot;20307&quot; value=&quot;400&quot;/&gt;&lt;property id=&quot;20309&quot; value=&quot;-1&quot;/&gt;&lt;/object&gt;&lt;object type=&quot;3&quot; unique_id=&quot;10033&quot;&gt;&lt;property id=&quot;20148&quot; value=&quot;5&quot;/&gt;&lt;property id=&quot;20300&quot; value=&quot;Slide 30 - &amp;quot;The CMMI&amp;quot;&quot;/&gt;&lt;property id=&quot;20303&quot; value=&quot;-1&quot;/&gt;&lt;property id=&quot;20307&quot; value=&quot;401&quot;/&gt;&lt;property id=&quot;20309&quot; value=&quot;-1&quot;/&gt;&lt;/object&gt;&lt;object type=&quot;3&quot; unique_id=&quot;10034&quot;&gt;&lt;property id=&quot;20148&quot; value=&quot;5&quot;/&gt;&lt;property id=&quot;20300&quot; value=&quot;Slide 31 - &amp;quot;Process Patterns&amp;quot;&quot;/&gt;&lt;property id=&quot;20303&quot; value=&quot;-1&quot;/&gt;&lt;property id=&quot;20307&quot; value=&quot;402&quot;/&gt;&lt;property id=&quot;20309&quot; value=&quot;-1&quot;/&gt;&lt;/object&gt;&lt;object type=&quot;3&quot; unique_id=&quot;10035&quot;&gt;&lt;property id=&quot;20148&quot; value=&quot;5&quot;/&gt;&lt;property id=&quot;20300&quot; value=&quot;Slide 32 - &amp;quot;Process Assessment&amp;quot;&quot;/&gt;&lt;property id=&quot;20303&quot; value=&quot;-1&quot;/&gt;&lt;property id=&quot;20307&quot; value=&quot;403&quot;/&gt;&lt;property id=&quot;20309&quot; value=&quot;-1&quot;/&gt;&lt;/object&gt;&lt;object type=&quot;3&quot; unique_id=&quot;10036&quot;&gt;&lt;property id=&quot;20148&quot; value=&quot;5&quot;/&gt;&lt;property id=&quot;20300&quot; value=&quot;Slide 33 - &amp;quot;Assessment and Improvement&amp;quot;&quot;/&gt;&lt;property id=&quot;20303&quot; value=&quot;-1&quot;/&gt;&lt;property id=&quot;20307&quot; value=&quot;404&quot;/&gt;&lt;property id=&quot;20309&quot; value=&quot;-1&quot;/&gt;&lt;/object&gt;&lt;object type=&quot;3&quot; unique_id=&quot;10037&quot;&gt;&lt;property id=&quot;20148&quot; value=&quot;5&quot;/&gt;&lt;property id=&quot;20300&quot; value=&quot;Slide 34 - &amp;quot;Personal Software Process (PSP)&amp;quot;&quot;/&gt;&lt;property id=&quot;20303&quot; value=&quot;-1&quot;/&gt;&lt;property id=&quot;20307&quot; value=&quot;405&quot;/&gt;&lt;property id=&quot;20309&quot; value=&quot;-1&quot;/&gt;&lt;/object&gt;&lt;object type=&quot;3&quot; unique_id=&quot;10038&quot;&gt;&lt;property id=&quot;20148&quot; value=&quot;5&quot;/&gt;&lt;property id=&quot;20300&quot; value=&quot;Slide 35 - &amp;quot;Team Software Process (TSP)&amp;quot;&quot;/&gt;&lt;property id=&quot;20303&quot; value=&quot;-1&quot;/&gt;&lt;property id=&quot;20307&quot; value=&quot;406&quot;/&gt;&lt;property id=&quot;20309&quot; value=&quot;-1&quot;/&gt;&lt;/object&gt;&lt;object type=&quot;3&quot; unique_id=&quot;10039&quot;&gt;&lt;property id=&quot;20148&quot; value=&quot;5&quot;/&gt;&lt;property id=&quot;20300&quot; value=&quot;Slide 36 - &amp;quot;Chapter 3: Prescriptive Process Models&amp;quot;&quot;/&gt;&lt;property id=&quot;20303&quot; value=&quot;-1&quot;/&gt;&lt;property id=&quot;20307&quot; value=&quot;417&quot;/&gt;&lt;property id=&quot;20309&quot; value=&quot;-1&quot;/&gt;&lt;/object&gt;&lt;object type=&quot;3&quot; unique_id=&quot;10040&quot;&gt;&lt;property id=&quot;20148&quot; value=&quot;5&quot;/&gt;&lt;property id=&quot;20300&quot; value=&quot;Slide 37 - &amp;quot;Prescriptive Models&amp;quot;&quot;/&gt;&lt;property id=&quot;20303&quot; value=&quot;-1&quot;/&gt;&lt;property id=&quot;20307&quot; value=&quot;407&quot;/&gt;&lt;property id=&quot;20309&quot; value=&quot;-1&quot;/&gt;&lt;/object&gt;&lt;object type=&quot;3&quot; unique_id=&quot;10041&quot;&gt;&lt;property id=&quot;20148&quot; value=&quot;5&quot;/&gt;&lt;property id=&quot;20300&quot; value=&quot;Slide 38 - &amp;quot;The Linear Model&amp;quot;&quot;/&gt;&lt;property id=&quot;20303&quot; value=&quot;-1&quot;/&gt;&lt;property id=&quot;20307&quot; value=&quot;352&quot;/&gt;&lt;property id=&quot;20309&quot; value=&quot;-1&quot;/&gt;&lt;/object&gt;&lt;object type=&quot;3&quot; unique_id=&quot;10042&quot;&gt;&lt;property id=&quot;20148&quot; value=&quot;5&quot;/&gt;&lt;property id=&quot;20300&quot; value=&quot;Slide 39 - &amp;quot;Rational Unified Process&amp;quot;&quot;/&gt;&lt;property id=&quot;20303&quot; value=&quot;-1&quot;/&gt;&lt;property id=&quot;20307&quot; value=&quot;413&quot;/&gt;&lt;property id=&quot;20309&quot; value=&quot;-1&quot;/&gt;&lt;/object&gt;&lt;object type=&quot;3&quot; unique_id=&quot;10043&quot;&gt;&lt;property id=&quot;20148&quot; value=&quot;5&quot;/&gt;&lt;property id=&quot;20300&quot; value=&quot;Slide 40 - &amp;quot;Iterative Models&amp;quot;&quot;/&gt;&lt;property id=&quot;20303&quot; value=&quot;-1&quot;/&gt;&lt;property id=&quot;20307&quot; value=&quot;411&quot;/&gt;&lt;property id=&quot;20309&quot; value=&quot;-1&quot;/&gt;&lt;/object&gt;&lt;object type=&quot;3&quot; unique_id=&quot;10044&quot;&gt;&lt;property id=&quot;20148&quot; value=&quot;5&quot;/&gt;&lt;property id=&quot;20300&quot; value=&quot;Slide 41 - &amp;quot;The Incremental Model&amp;quot;&quot;/&gt;&lt;property id=&quot;20303&quot; value=&quot;-1&quot;/&gt;&lt;property id=&quot;20307&quot; value=&quot;412&quot;/&gt;&lt;property id=&quot;20309&quot; value=&quot;-1&quot;/&gt;&lt;/object&gt;&lt;object type=&quot;3&quot; unique_id=&quot;10045&quot;&gt;&lt;property id=&quot;20148&quot; value=&quot;5&quot;/&gt;&lt;property id=&quot;20300&quot; value=&quot;Slide 42 - &amp;quot;Iterative and Incremental Models&amp;quot;&quot;/&gt;&lt;property id=&quot;20303&quot; value=&quot;-1&quot;/&gt;&lt;property id=&quot;20307&quot; value=&quot;353&quot;/&gt;&lt;property id=&quot;20309&quot; value=&quot;-1&quot;/&gt;&lt;/object&gt;&lt;object type=&quot;3&quot; unique_id=&quot;10046&quot;&gt;&lt;property id=&quot;20148&quot; value=&quot;5&quot;/&gt;&lt;property id=&quot;20300&quot; value=&quot;Slide 43 - &amp;quot;Evolutionary Models: The Spiral&amp;quot;&quot;/&gt;&lt;property id=&quot;20303&quot; value=&quot;-1&quot;/&gt;&lt;property id=&quot;20307&quot; value=&quot;408&quot;/&gt;&lt;property id=&quot;20309&quot; value=&quot;-1&quot;/&gt;&lt;/object&gt;&lt;object type=&quot;3&quot; unique_id=&quot;10047&quot;&gt;&lt;property id=&quot;20148&quot; value=&quot;5&quot;/&gt;&lt;property id=&quot;20300&quot; value=&quot;Slide 44 - &amp;quot;Evolutionary Models: Concurrent&amp;quot;&quot;/&gt;&lt;property id=&quot;20303&quot; value=&quot;-1&quot;/&gt;&lt;property id=&quot;20307&quot; value=&quot;409&quot;/&gt;&lt;property id=&quot;20309&quot; value=&quot;-1&quot;/&gt;&lt;/object&gt;&lt;object type=&quot;3&quot; unique_id=&quot;10048&quot;&gt;&lt;property id=&quot;20148&quot; value=&quot;5&quot;/&gt;&lt;property id=&quot;20300&quot; value=&quot;Slide 45 - &amp;quot;Still Other Process Models&amp;quot;&quot;/&gt;&lt;property id=&quot;20303&quot; value=&quot;-1&quot;/&gt;&lt;property id=&quot;20307&quot; value=&quot;410&quot;/&gt;&lt;property id=&quot;20309&quot; value=&quot;-1&quot;/&gt;&lt;/object&gt;&lt;object type=&quot;3&quot; unique_id=&quot;10049&quot;&gt;&lt;property id=&quot;20148&quot; value=&quot;5&quot;/&gt;&lt;property id=&quot;20300&quot; value=&quot;Slide 46 - &amp;quot;Homework Assignment for 8/29/07&amp;quot;&quot;/&gt;&lt;property id=&quot;20303&quot; value=&quot;-1&quot;/&gt;&lt;property id=&quot;20307&quot; value=&quot;377&quot;/&gt;&lt;property id=&quot;20309&quot; value=&quot;-1&quot;/&gt;&lt;/object&gt;&lt;/object&gt;&lt;object type=&quot;8&quot; unique_id=&quot;10050&quot;&gt;&lt;/object&gt;&lt;/object&gt;&lt;/database&gt;"/>
</p:tagLst>
</file>

<file path=ppt/tags/tag2.xml><?xml version="1.0" encoding="utf-8"?>
<p:tagLst xmlns:a="http://schemas.openxmlformats.org/drawingml/2006/main" xmlns:r="http://schemas.openxmlformats.org/officeDocument/2006/relationships" xmlns:p="http://schemas.openxmlformats.org/presentationml/2006/main">
  <p:tag name="PPSNARRATION" val="1,2137399327,C:\Documents and Settings\Shawn Bohner\My Documents\CS5704\Fall2007\CS5704-Week1\CS5704-Week1.ppc"/>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1788</TotalTime>
  <Words>1422</Words>
  <Application>Microsoft Macintosh PowerPoint</Application>
  <PresentationFormat>On-screen Show (4:3)</PresentationFormat>
  <Paragraphs>148</Paragraphs>
  <Slides>19</Slides>
  <Notes>15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1" baseType="lpstr">
      <vt:lpstr>Office Theme</vt:lpstr>
      <vt:lpstr>Chart</vt:lpstr>
      <vt:lpstr>Software Maintenance and Evolution CSSE 575: Session 1, Part 2 Software Change</vt:lpstr>
      <vt:lpstr>Learning Outcomes: Change Types</vt:lpstr>
      <vt:lpstr>Context for Change: Complexity on the Rise</vt:lpstr>
      <vt:lpstr>What is Software Change?</vt:lpstr>
      <vt:lpstr>Change Types/Categories</vt:lpstr>
      <vt:lpstr>Where Change can Occur in the System </vt:lpstr>
      <vt:lpstr>Origins of a Change</vt:lpstr>
      <vt:lpstr>Case Study – Need to Support an Obsolete System</vt:lpstr>
      <vt:lpstr>Economic Implications of Software Change</vt:lpstr>
      <vt:lpstr>Percentage of Maintenance Costs</vt:lpstr>
      <vt:lpstr>Cost Breakdown by Change Type</vt:lpstr>
      <vt:lpstr>Maintenance Costs</vt:lpstr>
      <vt:lpstr>Some Maintenance Cost Factors</vt:lpstr>
      <vt:lpstr>What is Refactoring?</vt:lpstr>
      <vt:lpstr>Refactoring is a “system”</vt:lpstr>
      <vt:lpstr>We talk about this in 2 courses!</vt:lpstr>
      <vt:lpstr>Slight repetition</vt:lpstr>
      <vt:lpstr>Super Simple Refactoring Example</vt:lpstr>
      <vt:lpstr>An exercise, just to test that</vt:lpstr>
    </vt:vector>
  </TitlesOfParts>
  <Company>Virginia Tech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Construction and Evolution CS5704: First Class</dc:title>
  <dc:creator>Shawn Bohner</dc:creator>
  <cp:lastModifiedBy>Steve Chenoweth</cp:lastModifiedBy>
  <cp:revision>25</cp:revision>
  <cp:lastPrinted>2010-03-09T15:44:23Z</cp:lastPrinted>
  <dcterms:created xsi:type="dcterms:W3CDTF">2010-03-09T14:30:18Z</dcterms:created>
  <dcterms:modified xsi:type="dcterms:W3CDTF">2016-06-02T09:21:48Z</dcterms:modified>
</cp:coreProperties>
</file>