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9" r:id="rId2"/>
    <p:sldId id="467" r:id="rId3"/>
    <p:sldId id="468" r:id="rId4"/>
    <p:sldId id="469" r:id="rId5"/>
    <p:sldId id="470" r:id="rId6"/>
    <p:sldId id="471" r:id="rId7"/>
    <p:sldId id="472" r:id="rId8"/>
    <p:sldId id="491" r:id="rId9"/>
    <p:sldId id="498" r:id="rId10"/>
    <p:sldId id="497" r:id="rId11"/>
    <p:sldId id="496" r:id="rId12"/>
    <p:sldId id="495" r:id="rId13"/>
    <p:sldId id="494" r:id="rId14"/>
    <p:sldId id="493" r:id="rId15"/>
    <p:sldId id="492" r:id="rId16"/>
    <p:sldId id="475" r:id="rId17"/>
    <p:sldId id="484" r:id="rId18"/>
    <p:sldId id="487" r:id="rId19"/>
    <p:sldId id="393" r:id="rId20"/>
    <p:sldId id="457" r:id="rId21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0476" autoAdjust="0"/>
  </p:normalViewPr>
  <p:slideViewPr>
    <p:cSldViewPr>
      <p:cViewPr varScale="1">
        <p:scale>
          <a:sx n="130" d="100"/>
          <a:sy n="130" d="100"/>
        </p:scale>
        <p:origin x="-3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5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To CSSE 575!  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AFD5D-310D-2F44-B0EA-AAC4DD9E42A3}" type="slidenum">
              <a:rPr lang="en-US"/>
              <a:pPr/>
              <a:t>18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find a</a:t>
            </a:r>
            <a:r>
              <a:rPr lang="en-US" baseline="0" dirty="0" smtClean="0"/>
              <a:t> good Maintenance book…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07889-83E2-4F47-A363-CA0E838929F0}" type="slidenum">
              <a:rPr lang="en-US"/>
              <a:pPr/>
              <a:t>19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0050" y="563563"/>
            <a:ext cx="6496050" cy="4872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6448425"/>
            <a:ext cx="6965950" cy="2552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74" tIns="48287" rIns="96574" bIns="48287">
            <a:prstTxWarp prst="textNoShape">
              <a:avLst/>
            </a:prstTxWarp>
          </a:bodyPr>
          <a:lstStyle/>
          <a:p>
            <a:r>
              <a:rPr lang="en-US" dirty="0" smtClean="0"/>
              <a:t>Open Schedule</a:t>
            </a:r>
            <a:r>
              <a:rPr lang="en-US" baseline="0" dirty="0" smtClean="0"/>
              <a:t> to see more…</a:t>
            </a:r>
            <a:endParaRPr lang="en-US" dirty="0"/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>
            <a:off x="144463" y="5738813"/>
            <a:ext cx="700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134938" y="5786438"/>
            <a:ext cx="7031037" cy="6048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165100" y="5795963"/>
            <a:ext cx="6970713" cy="64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6574" tIns="48287" rIns="96574" bIns="48287">
            <a:prstTxWarp prst="textNoShape">
              <a:avLst/>
            </a:prstTxWarp>
            <a:spAutoFit/>
          </a:bodyPr>
          <a:lstStyle/>
          <a:p>
            <a:pPr defTabSz="966788">
              <a:spcBef>
                <a:spcPct val="20000"/>
              </a:spcBef>
            </a:pPr>
            <a:r>
              <a:rPr lang="en-US" sz="1100" b="1">
                <a:latin typeface="Arial" charset="0"/>
              </a:rPr>
              <a:t>Abbreviations:  </a:t>
            </a:r>
            <a:r>
              <a:rPr lang="en-US" sz="1100">
                <a:latin typeface="Arial" charset="0"/>
              </a:rPr>
              <a:t>Type acronyms/abbreviations here</a:t>
            </a:r>
          </a:p>
          <a:p>
            <a:pPr defTabSz="966788">
              <a:spcBef>
                <a:spcPct val="20000"/>
              </a:spcBef>
            </a:pPr>
            <a:endParaRPr lang="en-US" sz="1100">
              <a:latin typeface="Arial" charset="0"/>
            </a:endParaRPr>
          </a:p>
          <a:p>
            <a:pPr defTabSz="966788">
              <a:spcBef>
                <a:spcPct val="20000"/>
              </a:spcBef>
            </a:pPr>
            <a:r>
              <a:rPr lang="en-US" sz="1100">
                <a:latin typeface="Arial" charset="0"/>
              </a:rPr>
              <a:t> </a:t>
            </a:r>
            <a:endParaRPr lang="en-US" sz="1100" b="1">
              <a:latin typeface="Arial" charset="0"/>
            </a:endParaRP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204788" y="8977313"/>
            <a:ext cx="6970712" cy="257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6574" tIns="48287" rIns="96574" bIns="48287">
            <a:prstTxWarp prst="textNoShape">
              <a:avLst/>
            </a:prstTxWarp>
            <a:spAutoFit/>
          </a:bodyPr>
          <a:lstStyle/>
          <a:p>
            <a:pPr defTabSz="966788">
              <a:spcBef>
                <a:spcPct val="20000"/>
              </a:spcBef>
            </a:pPr>
            <a:r>
              <a:rPr lang="en-US" sz="1100" b="1">
                <a:latin typeface="Arial" charset="0"/>
              </a:rPr>
              <a:t>Research Reference:  </a:t>
            </a:r>
            <a:r>
              <a:rPr lang="en-US" sz="1100">
                <a:latin typeface="Arial" charset="0"/>
              </a:rPr>
              <a:t>Type Delta/research references here</a:t>
            </a:r>
            <a:endParaRPr lang="en-US" sz="1100" b="1">
              <a:latin typeface="Arial" charset="0"/>
            </a:endParaRPr>
          </a:p>
        </p:txBody>
      </p:sp>
      <p:sp>
        <p:nvSpPr>
          <p:cNvPr id="295944" name="Line 8"/>
          <p:cNvSpPr>
            <a:spLocks noChangeShapeType="1"/>
          </p:cNvSpPr>
          <p:nvPr/>
        </p:nvSpPr>
        <p:spPr bwMode="auto">
          <a:xfrm>
            <a:off x="300038" y="9004300"/>
            <a:ext cx="1308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06C23-2C0D-5B40-9C5F-A142580E2DDB}" type="slidenum">
              <a:rPr lang="en-US"/>
              <a:pPr/>
              <a:t>20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4D392-80D0-E544-B103-E9EF29FF1D26}" type="slidenum">
              <a:rPr lang="en-US"/>
              <a:pPr/>
              <a:t>2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class will</a:t>
            </a:r>
            <a:r>
              <a:rPr lang="en-US" baseline="0" dirty="0" smtClean="0"/>
              <a:t> be problem-based, with a lot of things to try – in your problem of choice…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own</a:t>
            </a:r>
            <a:r>
              <a:rPr lang="en-US" baseline="0" dirty="0" smtClean="0"/>
              <a:t> space is evolving… like most software!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8E067-1CBC-484B-820C-7B1FABBC72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F92C7-7C13-764B-880D-A1A95E56EBBA}" type="slidenum">
              <a:rPr lang="en-US"/>
              <a:pPr/>
              <a:t>4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typically</a:t>
            </a:r>
            <a:r>
              <a:rPr lang="en-US" baseline="0" dirty="0" smtClean="0"/>
              <a:t> say the </a:t>
            </a:r>
            <a:r>
              <a:rPr lang="en-US" u="sng" baseline="0" dirty="0" smtClean="0"/>
              <a:t>code </a:t>
            </a:r>
            <a:r>
              <a:rPr lang="en-US" baseline="0" dirty="0" smtClean="0"/>
              <a:t>or the composite of the </a:t>
            </a:r>
            <a:r>
              <a:rPr lang="en-US" u="sng" baseline="0" dirty="0" smtClean="0"/>
              <a:t>software artifacts</a:t>
            </a:r>
            <a:r>
              <a:rPr lang="en-US" baseline="0" dirty="0" smtClean="0"/>
              <a:t>… but this is </a:t>
            </a:r>
            <a:r>
              <a:rPr lang="en-US" b="1" baseline="0" dirty="0" smtClean="0"/>
              <a:t>a narrow mindset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For maintenance and evolution we need something more… something that </a:t>
            </a:r>
            <a:r>
              <a:rPr lang="en-US" b="1" baseline="0" dirty="0" smtClean="0"/>
              <a:t>reflect change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Need a systematic engineering discipline to “</a:t>
            </a:r>
            <a:r>
              <a:rPr lang="en-US" b="1" baseline="0" dirty="0" smtClean="0"/>
              <a:t>ensure maintenance doesn’t eat your software</a:t>
            </a:r>
            <a:r>
              <a:rPr lang="en-US" baseline="0" dirty="0" smtClean="0"/>
              <a:t>”</a:t>
            </a:r>
          </a:p>
          <a:p>
            <a:r>
              <a:rPr lang="en-US" baseline="0" dirty="0" smtClean="0"/>
              <a:t>What are some aspects about software that make it hard to change?  [[intangibility,  Engineering it,  complexity]]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64444-6A2C-024A-A2BB-A750E98F2FCD}" type="slidenum">
              <a:rPr lang="en-US"/>
              <a:pPr/>
              <a:t>5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25" y="1293813"/>
            <a:ext cx="4449763" cy="3336925"/>
          </a:xfrm>
          <a:ln w="12700" cap="flat">
            <a:solidFill>
              <a:schemeClr val="tx1"/>
            </a:solidFill>
          </a:ln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5080000"/>
            <a:ext cx="5886450" cy="3335338"/>
          </a:xfrm>
          <a:ln/>
        </p:spPr>
        <p:txBody>
          <a:bodyPr lIns="97322" tIns="48661" rIns="97322" bIns="48661"/>
          <a:lstStyle/>
          <a:p>
            <a:r>
              <a:rPr lang="en-US" dirty="0" smtClean="0"/>
              <a:t>Why</a:t>
            </a:r>
            <a:r>
              <a:rPr lang="en-US" baseline="0" dirty="0" smtClean="0"/>
              <a:t> does software become obsolete (name two reasons)? </a:t>
            </a:r>
          </a:p>
          <a:p>
            <a:r>
              <a:rPr lang="en-US" baseline="0" dirty="0" smtClean="0"/>
              <a:t>[[New requirements are introduced… Competitors introduce new features… new technology]]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FD2B8-E31D-5543-8E10-E3B649615C65}" type="slidenum">
              <a:rPr lang="en-US"/>
              <a:pPr/>
              <a:t>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25" y="1293813"/>
            <a:ext cx="4449763" cy="3336925"/>
          </a:xfrm>
          <a:ln w="12700" cap="flat">
            <a:solidFill>
              <a:schemeClr val="tx1"/>
            </a:solidFill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5080000"/>
            <a:ext cx="5886450" cy="3335338"/>
          </a:xfrm>
          <a:ln/>
        </p:spPr>
        <p:txBody>
          <a:bodyPr lIns="97322" tIns="48661" rIns="97322" bIns="48661"/>
          <a:lstStyle/>
          <a:p>
            <a:r>
              <a:rPr lang="en-US" dirty="0" smtClean="0"/>
              <a:t>What</a:t>
            </a:r>
            <a:r>
              <a:rPr lang="en-US" baseline="0" dirty="0" smtClean="0"/>
              <a:t> causes the software to deteriorate and degrade? Continuous changes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A7B03-F22E-9F46-8F36-CD17C9E1390F}" type="slidenum">
              <a:rPr lang="en-US"/>
              <a:pPr/>
              <a:t>7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two things</a:t>
            </a:r>
            <a:r>
              <a:rPr lang="en-US" baseline="0" dirty="0" smtClean="0"/>
              <a:t> are lost as changes are made to the software system?  Structure and people…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512B9-F2E8-234F-A986-F4862525862F}" type="slidenum">
              <a:rPr lang="en-US"/>
              <a:pPr/>
              <a:t>17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the</a:t>
            </a:r>
            <a:r>
              <a:rPr lang="en-US" baseline="0" dirty="0" smtClean="0"/>
              <a:t> same as in CSSE 574.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4A8D-BB31-48DA-A08F-31BBF26013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59" y="25503"/>
            <a:ext cx="9178259" cy="68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A40B-D0E2-5746-A3D8-9149A00ED7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C24B-8AC4-4649-8C5D-C9ABF9BA83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162800" y="63246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r"/>
            <a:fld id="{D1BDE677-1155-BB43-9B9C-3DC847B90C0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4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D52-B65D-2745-95FF-4AABEB5105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162800" y="63246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r"/>
            <a:fld id="{D1BDE677-1155-BB43-9B9C-3DC847B90C0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6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68FA-C622-B24E-90B1-AA1F687089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162800" y="63246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r"/>
            <a:fld id="{D1BDE677-1155-BB43-9B9C-3DC847B90C0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4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5E4A-AD53-0843-A6C6-D4095C8CCF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162800" y="63246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r"/>
            <a:fld id="{D1BDE677-1155-BB43-9B9C-3DC847B90C0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6690-49A6-7A4D-B2B1-26C8A70FBB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162800" y="63246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r"/>
            <a:fld id="{D1BDE677-1155-BB43-9B9C-3DC847B90C0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E393-2226-604C-AFDD-3DC991E195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153-4C1E-1849-AC61-B029892F40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F174-6D5E-474F-A735-6762711C56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228600"/>
            <a:ext cx="1692442" cy="12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162800" y="6324600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r"/>
            <a:fld id="{D1BDE677-1155-BB43-9B9C-3DC847B90C0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br>
              <a:rPr lang="en-US" sz="4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</a:t>
            </a: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Session 1, Part 1</a:t>
            </a:r>
            <a:r>
              <a:rPr lang="en-US" sz="4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4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Course Introduction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/>
                <a:cs typeface="ＭＳ Ｐゴシック"/>
              </a:rPr>
              <a:t>Cell: (937) 657-3885</a:t>
            </a:r>
            <a:br>
              <a:rPr lang="en-US" dirty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r>
              <a:rPr lang="en-US" dirty="0">
                <a:solidFill>
                  <a:schemeClr val="tx1"/>
                </a:solidFill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Outcome: Refactor well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 startAt="2"/>
            </a:pPr>
            <a:r>
              <a:rPr lang="en-US" sz="3400" dirty="0" smtClean="0"/>
              <a:t>Use </a:t>
            </a:r>
            <a:r>
              <a:rPr lang="en-US" sz="3400" dirty="0"/>
              <a:t>sophisticated refactoring techniques to resolve design problems in code</a:t>
            </a:r>
            <a:r>
              <a:rPr lang="en-US" sz="3400" dirty="0" smtClean="0"/>
              <a:t>.</a:t>
            </a:r>
          </a:p>
          <a:p>
            <a:pPr marL="514350" lvl="0" indent="-514350">
              <a:buAutoNum type="arabicPeriod" startAt="2"/>
            </a:pPr>
            <a:endParaRPr lang="en-US" sz="3400" dirty="0"/>
          </a:p>
          <a:p>
            <a:pPr marL="400050" lvl="1" indent="0">
              <a:buNone/>
            </a:pPr>
            <a:r>
              <a:rPr lang="en-US" dirty="0" smtClean="0"/>
              <a:t>What are the issues</a:t>
            </a:r>
          </a:p>
          <a:p>
            <a:pPr marL="400050" lvl="1" indent="0">
              <a:buNone/>
            </a:pPr>
            <a:r>
              <a:rPr lang="en-US" dirty="0" smtClean="0"/>
              <a:t>when you move a </a:t>
            </a:r>
          </a:p>
          <a:p>
            <a:pPr marL="400050" lvl="1" indent="0">
              <a:buNone/>
            </a:pPr>
            <a:r>
              <a:rPr lang="en-US" dirty="0" smtClean="0"/>
              <a:t>method to another</a:t>
            </a:r>
          </a:p>
          <a:p>
            <a:pPr marL="400050" lvl="1" indent="0">
              <a:buNone/>
            </a:pPr>
            <a:r>
              <a:rPr lang="en-US" dirty="0" smtClean="0"/>
              <a:t>class? …</a:t>
            </a:r>
          </a:p>
          <a:p>
            <a:pPr marL="514350" lvl="0" indent="-514350">
              <a:buAutoNum type="arabicPeriod" startAt="2"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33482"/>
            <a:ext cx="3810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5602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http://agileinaflash.blogspot.com/2009/02/red-green-refactor.html</a:t>
            </a:r>
          </a:p>
        </p:txBody>
      </p:sp>
    </p:spTree>
    <p:extLst>
      <p:ext uri="{BB962C8B-B14F-4D97-AF65-F5344CB8AC3E}">
        <p14:creationId xmlns:p14="http://schemas.microsoft.com/office/powerpoint/2010/main" val="213765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Outcomes: Use heuristics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 startAt="3"/>
            </a:pPr>
            <a:r>
              <a:rPr lang="en-US" sz="3400" dirty="0" smtClean="0"/>
              <a:t>Apply </a:t>
            </a:r>
            <a:r>
              <a:rPr lang="en-US" sz="3400" dirty="0"/>
              <a:t>heuristics selectively and pragmatically to enhance and modernize existing code</a:t>
            </a:r>
            <a:r>
              <a:rPr lang="en-US" sz="3400" dirty="0" smtClean="0"/>
              <a:t>.</a:t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sz="2800" dirty="0" smtClean="0"/>
              <a:t>“This thing isn’t object-oriented.</a:t>
            </a:r>
            <a:br>
              <a:rPr lang="en-US" sz="2800" dirty="0" smtClean="0"/>
            </a:br>
            <a:r>
              <a:rPr lang="en-US" sz="2800" dirty="0" smtClean="0"/>
              <a:t>  Where do I start?”</a:t>
            </a:r>
          </a:p>
          <a:p>
            <a:r>
              <a:rPr lang="en-US" sz="2800" dirty="0" smtClean="0"/>
              <a:t>“How do I add a feature?”</a:t>
            </a:r>
          </a:p>
          <a:p>
            <a:r>
              <a:rPr lang="en-US" sz="2800" dirty="0" smtClean="0"/>
              <a:t>“I can’t test this method!”</a:t>
            </a:r>
          </a:p>
          <a:p>
            <a:pPr marL="0" lvl="0" indent="0">
              <a:buNone/>
            </a:pPr>
            <a:endParaRPr lang="en-US" sz="3400" dirty="0" smtClean="0"/>
          </a:p>
          <a:p>
            <a:pPr marL="514350" lvl="0" indent="-514350">
              <a:buAutoNum type="arabicPeriod" startAt="3"/>
            </a:pPr>
            <a:endParaRPr lang="en-US" sz="3400" dirty="0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9719"/>
            <a:ext cx="2747518" cy="363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400800"/>
            <a:ext cx="723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http://www.welcometolace.org/publications/view/heuristics-impossibility-made-easy/</a:t>
            </a:r>
          </a:p>
        </p:txBody>
      </p:sp>
    </p:spTree>
    <p:extLst>
      <p:ext uri="{BB962C8B-B14F-4D97-AF65-F5344CB8AC3E}">
        <p14:creationId xmlns:p14="http://schemas.microsoft.com/office/powerpoint/2010/main" val="370741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Outcomes: Around the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400" dirty="0" smtClean="0"/>
              <a:t>4. Use </a:t>
            </a:r>
            <a:r>
              <a:rPr lang="en-US" sz="3400" dirty="0"/>
              <a:t>ancillary tasks such as user </a:t>
            </a:r>
            <a:r>
              <a:rPr lang="en-US" sz="3400" dirty="0" smtClean="0"/>
              <a:t>documentation </a:t>
            </a:r>
            <a:r>
              <a:rPr lang="en-US" sz="3400" dirty="0"/>
              <a:t>to extend system lifetime</a:t>
            </a:r>
            <a:r>
              <a:rPr lang="en-US" sz="3400" dirty="0" smtClean="0"/>
              <a:t>.</a:t>
            </a:r>
          </a:p>
          <a:p>
            <a:pPr marL="0" lvl="0" indent="0">
              <a:buNone/>
            </a:pPr>
            <a:endParaRPr lang="en-US" sz="3400" dirty="0" smtClean="0"/>
          </a:p>
          <a:p>
            <a:pPr marL="400050" lvl="1" indent="0">
              <a:buNone/>
            </a:pPr>
            <a:r>
              <a:rPr lang="en-US" sz="3000" dirty="0" smtClean="0"/>
              <a:t>What documentation</a:t>
            </a:r>
          </a:p>
          <a:p>
            <a:pPr marL="400050" lvl="1" indent="0">
              <a:buNone/>
            </a:pPr>
            <a:r>
              <a:rPr lang="en-US" sz="3000" dirty="0" smtClean="0"/>
              <a:t>changes support</a:t>
            </a:r>
          </a:p>
          <a:p>
            <a:pPr marL="400050" lvl="1" indent="0">
              <a:buNone/>
            </a:pPr>
            <a:r>
              <a:rPr lang="en-US" sz="3000" dirty="0" smtClean="0"/>
              <a:t>system longevity?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JustANoteSno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3352800"/>
            <a:ext cx="370019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Outcomes: Know the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400" dirty="0" smtClean="0"/>
              <a:t>5. Describe </a:t>
            </a:r>
            <a:r>
              <a:rPr lang="en-US" sz="3400" dirty="0"/>
              <a:t>and apply the theory of system evolution</a:t>
            </a:r>
            <a:r>
              <a:rPr lang="en-US" sz="3400" dirty="0" smtClean="0"/>
              <a:t>.</a:t>
            </a:r>
          </a:p>
          <a:p>
            <a:pPr marL="0" lvl="0" indent="0">
              <a:buNone/>
            </a:pPr>
            <a:endParaRPr lang="en-US" sz="3400" dirty="0"/>
          </a:p>
          <a:p>
            <a:pPr marL="400050" lvl="1" indent="0">
              <a:buNone/>
            </a:pPr>
            <a:r>
              <a:rPr lang="en-US" sz="3000" dirty="0" smtClean="0"/>
              <a:t>How do “E Systems”</a:t>
            </a:r>
          </a:p>
          <a:p>
            <a:pPr marL="400050" lvl="1" indent="0">
              <a:buNone/>
            </a:pPr>
            <a:r>
              <a:rPr lang="en-US" sz="3000" dirty="0" smtClean="0"/>
              <a:t>really progress?</a:t>
            </a:r>
          </a:p>
          <a:p>
            <a:pPr marL="0" lvl="0" indent="0">
              <a:buNone/>
            </a:pPr>
            <a:endParaRPr lang="en-US" sz="3400" dirty="0" smtClean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477000"/>
            <a:ext cx="6209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http://www.reclusland.com/compass/2009/01/16/big-brothers-big-sisters/</a:t>
            </a:r>
          </a:p>
        </p:txBody>
      </p:sp>
    </p:spTree>
    <p:extLst>
      <p:ext uri="{BB962C8B-B14F-4D97-AF65-F5344CB8AC3E}">
        <p14:creationId xmlns:p14="http://schemas.microsoft.com/office/powerpoint/2010/main" val="186885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Outcomes: Judge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400" dirty="0" smtClean="0"/>
              <a:t>6. Strategize software change using:</a:t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dirty="0" smtClean="0"/>
              <a:t>Impact </a:t>
            </a:r>
            <a:r>
              <a:rPr lang="en-US" dirty="0"/>
              <a:t>analysis, </a:t>
            </a:r>
            <a:endParaRPr lang="en-US" dirty="0" smtClean="0"/>
          </a:p>
          <a:p>
            <a:r>
              <a:rPr lang="en-US" dirty="0" smtClean="0"/>
              <a:t>statistical </a:t>
            </a:r>
            <a:r>
              <a:rPr lang="en-US" dirty="0"/>
              <a:t>analysis, and </a:t>
            </a:r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dirty="0"/>
              <a:t>source </a:t>
            </a:r>
            <a:r>
              <a:rPr lang="en-US" dirty="0" smtClean="0"/>
              <a:t>analysis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78420"/>
            <a:ext cx="3629025" cy="25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477000"/>
            <a:ext cx="4032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http://www.vorchester.com/vnews/?m=200806</a:t>
            </a:r>
          </a:p>
        </p:txBody>
      </p:sp>
    </p:spTree>
    <p:extLst>
      <p:ext uri="{BB962C8B-B14F-4D97-AF65-F5344CB8AC3E}">
        <p14:creationId xmlns:p14="http://schemas.microsoft.com/office/powerpoint/2010/main" val="3719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Outcomes: Salvage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400" dirty="0" smtClean="0"/>
              <a:t>7. Perform </a:t>
            </a:r>
            <a:r>
              <a:rPr lang="en-US" sz="3400" dirty="0"/>
              <a:t>software modernization approaches such </a:t>
            </a:r>
            <a:r>
              <a:rPr lang="en-US" sz="3400" dirty="0" smtClean="0"/>
              <a:t>as:</a:t>
            </a:r>
            <a:br>
              <a:rPr lang="en-US" sz="3400" dirty="0" smtClean="0"/>
            </a:br>
            <a:endParaRPr lang="en-US" sz="3400" dirty="0" smtClean="0"/>
          </a:p>
          <a:p>
            <a:r>
              <a:rPr lang="en-US" dirty="0" smtClean="0"/>
              <a:t>reverse </a:t>
            </a:r>
            <a:r>
              <a:rPr lang="en-US" dirty="0"/>
              <a:t>engineering, </a:t>
            </a:r>
            <a:endParaRPr lang="en-US" dirty="0" smtClean="0"/>
          </a:p>
          <a:p>
            <a:r>
              <a:rPr lang="en-US" dirty="0" smtClean="0"/>
              <a:t>reengineering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salvaging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 smtClean="0"/>
              <a:t>restructuring.</a:t>
            </a:r>
          </a:p>
          <a:p>
            <a:pPr marL="0" lv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36" y="3200400"/>
            <a:ext cx="304891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477000"/>
            <a:ext cx="4996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http://www.bobbittville.com/VintageAutoSalvage-AR.htm</a:t>
            </a:r>
          </a:p>
        </p:txBody>
      </p:sp>
    </p:spTree>
    <p:extLst>
      <p:ext uri="{BB962C8B-B14F-4D97-AF65-F5344CB8AC3E}">
        <p14:creationId xmlns:p14="http://schemas.microsoft.com/office/powerpoint/2010/main" val="239208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Course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Project-based course – On your project of choice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Your journal will be the main mechanism to record your activities</a:t>
            </a:r>
            <a:br>
              <a:rPr lang="en-US" sz="2000" dirty="0" smtClean="0"/>
            </a:b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Find most material: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http://www.rose-hulman.edu/class/csse/csse575/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Grades and drop boxes will be on Angel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Check email for special course updates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Demanding Course ALERT</a:t>
            </a:r>
            <a:r>
              <a:rPr lang="en-US" sz="2400" dirty="0" smtClean="0"/>
              <a:t>:   9+ hours/week outside of class 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Read the assigned material before class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Grading and Evaluation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r>
              <a:rPr lang="en-US" dirty="0"/>
              <a:t>Examinations (2)                  	</a:t>
            </a:r>
            <a:r>
              <a:rPr lang="en-US" dirty="0" smtClean="0"/>
              <a:t>	30</a:t>
            </a:r>
            <a:r>
              <a:rPr lang="en-US" dirty="0"/>
              <a:t>%		</a:t>
            </a:r>
          </a:p>
          <a:p>
            <a:r>
              <a:rPr lang="en-US" dirty="0" smtClean="0"/>
              <a:t>Project Deliverables – Journals and </a:t>
            </a:r>
            <a:br>
              <a:rPr lang="en-US" dirty="0" smtClean="0"/>
            </a:br>
            <a:r>
              <a:rPr lang="en-US" dirty="0" smtClean="0"/>
              <a:t>working samples		</a:t>
            </a:r>
            <a:r>
              <a:rPr lang="en-US" dirty="0"/>
              <a:t>	</a:t>
            </a:r>
            <a:r>
              <a:rPr lang="en-US" dirty="0" smtClean="0"/>
              <a:t>	50</a:t>
            </a:r>
            <a:r>
              <a:rPr lang="en-US" dirty="0"/>
              <a:t>%		</a:t>
            </a:r>
          </a:p>
          <a:p>
            <a:r>
              <a:rPr lang="en-US" dirty="0" smtClean="0"/>
              <a:t>Project </a:t>
            </a:r>
            <a:r>
              <a:rPr lang="en-US" dirty="0"/>
              <a:t>Mtgs</a:t>
            </a:r>
            <a:r>
              <a:rPr lang="en-US" dirty="0" smtClean="0"/>
              <a:t>., Class Participation,</a:t>
            </a:r>
            <a:br>
              <a:rPr lang="en-US" dirty="0" smtClean="0"/>
            </a:br>
            <a:r>
              <a:rPr lang="en-US" dirty="0" smtClean="0"/>
              <a:t>Final Presentation			 </a:t>
            </a:r>
            <a:r>
              <a:rPr lang="en-US" dirty="0"/>
              <a:t>	20%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703729" y="4876800"/>
            <a:ext cx="7620000" cy="1258806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7200" algn="l"/>
              </a:tabLst>
            </a:pPr>
            <a:r>
              <a:rPr lang="en-US" sz="2000" b="1" dirty="0">
                <a:solidFill>
                  <a:srgbClr val="CC3300"/>
                </a:solidFill>
                <a:latin typeface="Arial" charset="0"/>
              </a:rPr>
              <a:t>Grade Scale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  <a:tabLst>
                <a:tab pos="457200" algn="l"/>
              </a:tabLst>
            </a:pPr>
            <a:r>
              <a:rPr lang="en-US" sz="1800" dirty="0">
                <a:solidFill>
                  <a:srgbClr val="CC3300"/>
                </a:solidFill>
                <a:latin typeface="Arial" charset="0"/>
              </a:rPr>
              <a:t>	The usual point scale will 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apply.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2000" b="1" dirty="0" smtClean="0">
                <a:solidFill>
                  <a:srgbClr val="CC3300"/>
                </a:solidFill>
                <a:latin typeface="Arial" charset="0"/>
              </a:rPr>
              <a:t>Late Work</a:t>
            </a:r>
            <a:endParaRPr lang="en-US" sz="2000" b="1" dirty="0">
              <a:solidFill>
                <a:srgbClr val="CC3300"/>
              </a:solidFill>
              <a:latin typeface="Arial" charset="0"/>
            </a:endParaRPr>
          </a:p>
          <a:p>
            <a:pPr marL="457200" indent="-457200">
              <a:tabLst>
                <a:tab pos="457200" algn="l"/>
              </a:tabLst>
            </a:pPr>
            <a:r>
              <a:rPr lang="en-US" sz="1800" dirty="0">
                <a:solidFill>
                  <a:srgbClr val="CC3300"/>
                </a:solidFill>
                <a:latin typeface="Arial" charset="0"/>
              </a:rPr>
              <a:t>	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Please let me know ahead of time of any special situations!</a:t>
            </a:r>
            <a:endParaRPr lang="en-US" sz="1800" dirty="0">
              <a:solidFill>
                <a:srgbClr val="CC33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Textbooks </a:t>
            </a:r>
            <a:r>
              <a:rPr lang="en-US" dirty="0"/>
              <a:t>and Readings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6019800" cy="4876800"/>
          </a:xfrm>
        </p:spPr>
        <p:txBody>
          <a:bodyPr/>
          <a:lstStyle/>
          <a:p>
            <a:r>
              <a:rPr lang="en-US" sz="2400" i="1" dirty="0" smtClean="0"/>
              <a:t>Refactoring: Improving the Design of Existing Code</a:t>
            </a:r>
            <a:r>
              <a:rPr lang="en-US" sz="2400" dirty="0" smtClean="0"/>
              <a:t>, by Martin Fowler</a:t>
            </a:r>
          </a:p>
          <a:p>
            <a:pPr>
              <a:buNone/>
            </a:pPr>
            <a:r>
              <a:rPr lang="en-US" sz="2400" dirty="0" smtClean="0"/>
              <a:t>	Publisher: Addison-Wesley Professional; 1 edition (July 8, 1999)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Second Book – Still to Pick!  Proposed: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Working Effectively with Legacy Code, by Michael C. Feathers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Readings will also be assigned from two other good textbooks and from relevant papers.</a:t>
            </a:r>
            <a:endParaRPr lang="en-US" sz="2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381000"/>
          </a:xfrm>
        </p:spPr>
        <p:txBody>
          <a:bodyPr/>
          <a:lstStyle/>
          <a:p>
            <a:fld id="{D1BDE677-1155-BB43-9B9C-3DC847B90C0D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447800"/>
            <a:ext cx="1828800" cy="2348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3916680"/>
            <a:ext cx="2331720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752600"/>
            <a:ext cx="738664" cy="162704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800" dirty="0" smtClean="0"/>
              <a:t>Stuff you should</a:t>
            </a:r>
            <a:br>
              <a:rPr lang="en-US" sz="1800" dirty="0" smtClean="0"/>
            </a:br>
            <a:r>
              <a:rPr lang="en-US" sz="1800" dirty="0" smtClean="0"/>
              <a:t>be facile with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536" y="3638663"/>
            <a:ext cx="738664" cy="1695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800" dirty="0" smtClean="0"/>
              <a:t>More complex</a:t>
            </a:r>
          </a:p>
          <a:p>
            <a:pPr algn="ctr"/>
            <a:r>
              <a:rPr lang="en-US" sz="1800" dirty="0" smtClean="0"/>
              <a:t>Code </a:t>
            </a:r>
            <a:r>
              <a:rPr lang="en-US" sz="1800" dirty="0" err="1" smtClean="0"/>
              <a:t>maint</a:t>
            </a:r>
            <a:r>
              <a:rPr lang="en-US" sz="1800" dirty="0" smtClean="0"/>
              <a:t> ideas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4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Tentative</a:t>
            </a:r>
            <a:r>
              <a:rPr lang="en-US" dirty="0" smtClean="0"/>
              <a:t> </a:t>
            </a:r>
            <a:r>
              <a:rPr lang="en-US" dirty="0" smtClean="0"/>
              <a:t>Summer </a:t>
            </a:r>
            <a:r>
              <a:rPr lang="en-US" dirty="0" smtClean="0"/>
              <a:t>Quarter </a:t>
            </a:r>
            <a:r>
              <a:rPr lang="en-US" dirty="0"/>
              <a:t>Timeline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Refactoring is just the first 3 weeks!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67581" y="4724400"/>
            <a:ext cx="800219" cy="5940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4000" dirty="0" smtClean="0">
                <a:sym typeface="Wingdings" pitchFamily="2" charset="2"/>
              </a:rPr>
              <a:t>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1" y="2037649"/>
            <a:ext cx="4965699" cy="482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333047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we’ll get into the special value of this process, for maintenance, right away…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What’s Happening With You?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Software – A Problem of Change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Course Outcomes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Guidelines </a:t>
            </a:r>
            <a:r>
              <a:rPr lang="en-US" dirty="0"/>
              <a:t>and Expectations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Term Schedule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What’s Coming Up Soon?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coming up soon?</a:t>
            </a:r>
            <a:endParaRPr lang="en-US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Journal – Applying what we discuss in class, to your system:</a:t>
            </a:r>
          </a:p>
          <a:p>
            <a:pPr lvl="1"/>
            <a:r>
              <a:rPr lang="en-US" sz="1800" dirty="0" smtClean="0"/>
              <a:t>Describe changes you make to your code</a:t>
            </a:r>
          </a:p>
          <a:p>
            <a:pPr lvl="2"/>
            <a:r>
              <a:rPr lang="en-US" sz="1600" dirty="0" smtClean="0"/>
              <a:t>Include a couple coding examples demonstrating you know how to apply key methods</a:t>
            </a:r>
          </a:p>
          <a:p>
            <a:pPr lvl="1"/>
            <a:r>
              <a:rPr lang="en-US" sz="1800" dirty="0" smtClean="0"/>
              <a:t>Describe related changes to design and testing</a:t>
            </a:r>
          </a:p>
          <a:p>
            <a:pPr lvl="1"/>
            <a:r>
              <a:rPr lang="en-US" sz="1800" dirty="0" smtClean="0"/>
              <a:t>Describe changes made to related documents (e.g., design changes – refactoring often causes these)</a:t>
            </a:r>
          </a:p>
          <a:p>
            <a:pPr lvl="1"/>
            <a:r>
              <a:rPr lang="en-US" sz="1800" dirty="0" smtClean="0"/>
              <a:t>Date entries, turn in cumulative journal each time</a:t>
            </a:r>
          </a:p>
          <a:p>
            <a:pPr lvl="1"/>
            <a:r>
              <a:rPr lang="en-US" sz="1800" dirty="0" smtClean="0"/>
              <a:t>Turn in weekly before class, in Angel drop box</a:t>
            </a:r>
          </a:p>
          <a:p>
            <a:pPr lvl="1"/>
            <a:r>
              <a:rPr lang="en-US" sz="1800" dirty="0" smtClean="0"/>
              <a:t>Maybe 2 -3 pages / week of description + coding examples</a:t>
            </a:r>
          </a:p>
          <a:p>
            <a:r>
              <a:rPr lang="en-US" sz="2400" dirty="0" smtClean="0"/>
              <a:t>In class – Each week, describe in class how you applied / tried to apply the topics from the prior week (to me, or preferably in class, as appropriate)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1091468639_dbb6269dce"/>
          <p:cNvPicPr>
            <a:picLocks noChangeAspect="1" noChangeArrowheads="1"/>
          </p:cNvPicPr>
          <p:nvPr/>
        </p:nvPicPr>
        <p:blipFill>
          <a:blip r:embed="rId3">
            <a:alphaModFix amt="38000"/>
          </a:blip>
          <a:srcRect/>
          <a:stretch>
            <a:fillRect/>
          </a:stretch>
        </p:blipFill>
        <p:spPr bwMode="auto">
          <a:xfrm>
            <a:off x="1295400" y="1600200"/>
            <a:ext cx="6477825" cy="48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764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>
                <a:latin typeface="+mj-lt"/>
              </a:rPr>
              <a:t>Candid shot from the Creation Museum, Hebron, KY</a:t>
            </a:r>
            <a:endParaRPr lang="en-US" sz="1400" i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happening with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7724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you working on?</a:t>
            </a:r>
            <a:endParaRPr lang="en-US" sz="2400" dirty="0"/>
          </a:p>
          <a:p>
            <a:r>
              <a:rPr lang="en-US" sz="2400" dirty="0" smtClean="0"/>
              <a:t>Where’s your project going?</a:t>
            </a:r>
          </a:p>
          <a:p>
            <a:r>
              <a:rPr lang="en-US" sz="2400" dirty="0" smtClean="0"/>
              <a:t>What else interesting are you doing?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Your system maintenance experience</a:t>
            </a:r>
          </a:p>
          <a:p>
            <a:pPr lvl="1"/>
            <a:r>
              <a:rPr lang="en-US" sz="2000" dirty="0" smtClean="0"/>
              <a:t>Oldest system you have made changes to</a:t>
            </a:r>
            <a:br>
              <a:rPr lang="en-US" sz="2000" dirty="0" smtClean="0"/>
            </a:br>
            <a:r>
              <a:rPr lang="en-US" sz="2000" dirty="0" smtClean="0"/>
              <a:t>(either individually or with a team)</a:t>
            </a:r>
          </a:p>
          <a:p>
            <a:pPr lvl="1"/>
            <a:r>
              <a:rPr lang="en-US" sz="2000" dirty="0" smtClean="0"/>
              <a:t>Weirdest software change you’ve done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– A problem of change</a:t>
            </a:r>
            <a:endParaRPr lang="en-US" dirty="0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800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source code and the software artifacts…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Software </a:t>
            </a:r>
            <a:r>
              <a:rPr lang="en-US" dirty="0"/>
              <a:t>is part of a computer system that is intended to </a:t>
            </a:r>
            <a:r>
              <a:rPr lang="en-US" dirty="0">
                <a:solidFill>
                  <a:srgbClr val="990000"/>
                </a:solidFill>
              </a:rPr>
              <a:t>change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Intangible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Engineered,</a:t>
            </a:r>
            <a:br>
              <a:rPr lang="en-US" dirty="0" smtClean="0"/>
            </a:br>
            <a:r>
              <a:rPr lang="en-US" dirty="0"/>
              <a:t>not manufactured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Complex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4648200" y="3315831"/>
            <a:ext cx="4302125" cy="2246769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 is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supposed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change…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otherwise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 would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 in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hardware!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2" grpId="0" build="p" autoUpdateAnimBg="0"/>
      <p:bldP spid="32666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391400" cy="533400"/>
          </a:xfrm>
          <a:noFill/>
          <a:ln/>
        </p:spPr>
        <p:txBody>
          <a:bodyPr lIns="95589" tIns="48577" rIns="95589" bIns="48577" anchor="b">
            <a:normAutofit fontScale="90000"/>
          </a:bodyPr>
          <a:lstStyle/>
          <a:p>
            <a:pPr defTabSz="904875"/>
            <a:r>
              <a:rPr lang="en-US" dirty="0"/>
              <a:t>Software Doesn’t Wear Out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8600" cy="4953000"/>
          </a:xfrm>
          <a:noFill/>
          <a:ln/>
        </p:spPr>
        <p:txBody>
          <a:bodyPr lIns="48577" tIns="25072" rIns="48577" bIns="25072">
            <a:normAutofit fontScale="92500" lnSpcReduction="10000"/>
          </a:bodyPr>
          <a:lstStyle/>
          <a:p>
            <a:pPr marL="482600" indent="-241300" defTabSz="904875">
              <a:spcAft>
                <a:spcPts val="2400"/>
              </a:spcAft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r>
              <a:rPr lang="en-US" dirty="0"/>
              <a:t>Software doesn’t change with 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“wear out” with use! </a:t>
            </a:r>
            <a:r>
              <a:rPr lang="en-US" dirty="0" smtClean="0"/>
              <a:t> </a:t>
            </a:r>
          </a:p>
          <a:p>
            <a:pPr marL="563563" indent="-241300" defTabSz="904875">
              <a:spcAft>
                <a:spcPts val="2400"/>
              </a:spcAft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r>
              <a:rPr lang="en-US" dirty="0"/>
              <a:t>Software “ages” or </a:t>
            </a:r>
            <a:br>
              <a:rPr lang="en-US" dirty="0"/>
            </a:br>
            <a:r>
              <a:rPr lang="en-US" dirty="0"/>
              <a:t>becomes “obsolete” </a:t>
            </a:r>
            <a:br>
              <a:rPr lang="en-US" dirty="0"/>
            </a:br>
            <a:r>
              <a:rPr lang="en-US" dirty="0"/>
              <a:t>with a changing </a:t>
            </a:r>
            <a:br>
              <a:rPr lang="en-US" dirty="0"/>
            </a:br>
            <a:r>
              <a:rPr lang="en-US" dirty="0"/>
              <a:t>environment</a:t>
            </a:r>
          </a:p>
          <a:p>
            <a:pPr marL="563563" indent="-241300" defTabSz="904875">
              <a:spcAft>
                <a:spcPts val="2400"/>
              </a:spcAft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r>
              <a:rPr lang="en-US" dirty="0"/>
              <a:t>Software deteriorates or </a:t>
            </a:r>
            <a:br>
              <a:rPr lang="en-US" dirty="0"/>
            </a:br>
            <a:r>
              <a:rPr lang="en-US" dirty="0"/>
              <a:t>“degrades” with </a:t>
            </a:r>
            <a:br>
              <a:rPr lang="en-US" dirty="0"/>
            </a:br>
            <a:r>
              <a:rPr lang="en-US" dirty="0"/>
              <a:t>continued changes</a:t>
            </a:r>
          </a:p>
          <a:p>
            <a:pPr marL="482600" indent="-241300" defTabSz="904875">
              <a:spcAft>
                <a:spcPts val="2400"/>
              </a:spcAft>
              <a:buFont typeface="Wingdings" charset="2"/>
              <a:buNone/>
              <a:tabLst>
                <a:tab pos="3432175" algn="l"/>
                <a:tab pos="4287838" algn="l"/>
                <a:tab pos="5146675" algn="l"/>
                <a:tab pos="6003925" algn="l"/>
                <a:tab pos="6861175" algn="l"/>
              </a:tabLst>
            </a:pPr>
            <a:endParaRPr lang="en-US" sz="2400" dirty="0"/>
          </a:p>
        </p:txBody>
      </p:sp>
      <p:graphicFrame>
        <p:nvGraphicFramePr>
          <p:cNvPr id="327684" name="Object 4"/>
          <p:cNvGraphicFramePr>
            <a:graphicFrameLocks noChangeAspect="1"/>
          </p:cNvGraphicFramePr>
          <p:nvPr/>
        </p:nvGraphicFramePr>
        <p:xfrm>
          <a:off x="5867400" y="2514600"/>
          <a:ext cx="27432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5" name="Clip" r:id="rId5" imgW="2263366" imgH="2175850" progId="">
                  <p:embed/>
                </p:oleObj>
              </mc:Choice>
              <mc:Fallback>
                <p:oleObj name="Clip" r:id="rId5" imgW="2263366" imgH="217585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14600"/>
                        <a:ext cx="2743200" cy="263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noFill/>
          <a:ln/>
        </p:spPr>
        <p:txBody>
          <a:bodyPr lIns="95589" tIns="48577" rIns="95589" bIns="48577" anchor="b">
            <a:noAutofit/>
          </a:bodyPr>
          <a:lstStyle/>
          <a:p>
            <a:pPr defTabSz="904875"/>
            <a:r>
              <a:rPr lang="en-US" sz="3200" dirty="0" smtClean="0"/>
              <a:t>Problem:  Software Degradation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425" y="1249362"/>
            <a:ext cx="4073525" cy="4999038"/>
            <a:chOff x="222" y="654"/>
            <a:chExt cx="2566" cy="3149"/>
          </a:xfrm>
        </p:grpSpPr>
        <p:sp>
          <p:nvSpPr>
            <p:cNvPr id="329732" name="Rectangle 4"/>
            <p:cNvSpPr>
              <a:spLocks noChangeArrowheads="1"/>
            </p:cNvSpPr>
            <p:nvPr/>
          </p:nvSpPr>
          <p:spPr bwMode="auto">
            <a:xfrm>
              <a:off x="222" y="1632"/>
              <a:ext cx="2566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589" tIns="48577" rIns="95589" bIns="48577">
              <a:prstTxWarp prst="textNoShape">
                <a:avLst/>
              </a:prstTxWarp>
              <a:spAutoFit/>
            </a:bodyPr>
            <a:lstStyle/>
            <a:p>
              <a:pPr defTabSz="1003300"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3366"/>
                  </a:solidFill>
                  <a:latin typeface="Arial" charset="0"/>
                </a:rPr>
                <a:t>The Original Software Design...</a:t>
              </a:r>
              <a:endParaRPr lang="en-US" sz="2000" b="1" dirty="0">
                <a:solidFill>
                  <a:srgbClr val="003366"/>
                </a:solidFill>
                <a:latin typeface="Arial" charset="0"/>
              </a:endParaRPr>
            </a:p>
            <a:p>
              <a:pPr algn="ctr" defTabSz="1003300">
                <a:spcBef>
                  <a:spcPct val="20000"/>
                </a:spcBef>
              </a:pPr>
              <a:endParaRPr lang="en-US" sz="2000" b="1" dirty="0">
                <a:solidFill>
                  <a:srgbClr val="003366"/>
                </a:solidFill>
                <a:latin typeface="Arial" charset="0"/>
              </a:endParaRPr>
            </a:p>
            <a:p>
              <a:pPr defTabSz="1003300">
                <a:spcBef>
                  <a:spcPct val="20000"/>
                </a:spcBef>
              </a:pPr>
              <a:r>
                <a:rPr lang="en-US" sz="2000" b="1" dirty="0">
                  <a:latin typeface="Arial" charset="0"/>
                </a:rPr>
                <a:t>Easy to Understand</a:t>
              </a:r>
            </a:p>
            <a:p>
              <a:pPr defTabSz="1003300"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  <a:p>
              <a:pPr defTabSz="1003300">
                <a:spcBef>
                  <a:spcPct val="20000"/>
                </a:spcBef>
              </a:pPr>
              <a:r>
                <a:rPr lang="en-US" sz="2000" b="1" dirty="0">
                  <a:latin typeface="Arial" charset="0"/>
                </a:rPr>
                <a:t>Components well isolated to facilitate change</a:t>
              </a:r>
            </a:p>
            <a:p>
              <a:pPr defTabSz="1003300"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  <a:p>
              <a:pPr defTabSz="1003300">
                <a:spcBef>
                  <a:spcPct val="20000"/>
                </a:spcBef>
              </a:pPr>
              <a:r>
                <a:rPr lang="en-US" sz="2000" b="1" dirty="0">
                  <a:latin typeface="Arial" charset="0"/>
                </a:rPr>
                <a:t>Isolation supports change validation</a:t>
              </a:r>
            </a:p>
            <a:p>
              <a:pPr defTabSz="1003300">
                <a:lnSpc>
                  <a:spcPct val="60000"/>
                </a:lnSpc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auto">
            <a:xfrm>
              <a:off x="507" y="689"/>
              <a:ext cx="463" cy="9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8" y="360"/>
                </a:cxn>
                <a:cxn ang="0">
                  <a:pos x="468" y="913"/>
                </a:cxn>
                <a:cxn ang="0">
                  <a:pos x="468" y="913"/>
                </a:cxn>
              </a:cxnLst>
              <a:rect l="0" t="0" r="r" b="b"/>
              <a:pathLst>
                <a:path w="469" h="914">
                  <a:moveTo>
                    <a:pt x="0" y="0"/>
                  </a:moveTo>
                  <a:lnTo>
                    <a:pt x="468" y="360"/>
                  </a:lnTo>
                  <a:lnTo>
                    <a:pt x="468" y="913"/>
                  </a:lnTo>
                  <a:lnTo>
                    <a:pt x="468" y="913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auto">
            <a:xfrm>
              <a:off x="1869" y="689"/>
              <a:ext cx="462" cy="902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0" y="360"/>
                </a:cxn>
                <a:cxn ang="0">
                  <a:pos x="0" y="913"/>
                </a:cxn>
                <a:cxn ang="0">
                  <a:pos x="0" y="913"/>
                </a:cxn>
              </a:cxnLst>
              <a:rect l="0" t="0" r="r" b="b"/>
              <a:pathLst>
                <a:path w="468" h="914">
                  <a:moveTo>
                    <a:pt x="467" y="0"/>
                  </a:moveTo>
                  <a:lnTo>
                    <a:pt x="0" y="360"/>
                  </a:lnTo>
                  <a:lnTo>
                    <a:pt x="0" y="913"/>
                  </a:lnTo>
                  <a:lnTo>
                    <a:pt x="0" y="913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5" name="Freeform 7"/>
            <p:cNvSpPr>
              <a:spLocks/>
            </p:cNvSpPr>
            <p:nvPr/>
          </p:nvSpPr>
          <p:spPr bwMode="auto">
            <a:xfrm>
              <a:off x="806" y="677"/>
              <a:ext cx="314" cy="9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7" y="360"/>
                </a:cxn>
                <a:cxn ang="0">
                  <a:pos x="317" y="925"/>
                </a:cxn>
              </a:cxnLst>
              <a:rect l="0" t="0" r="r" b="b"/>
              <a:pathLst>
                <a:path w="318" h="926">
                  <a:moveTo>
                    <a:pt x="0" y="0"/>
                  </a:moveTo>
                  <a:lnTo>
                    <a:pt x="317" y="360"/>
                  </a:lnTo>
                  <a:lnTo>
                    <a:pt x="317" y="925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6" name="Freeform 8"/>
            <p:cNvSpPr>
              <a:spLocks/>
            </p:cNvSpPr>
            <p:nvPr/>
          </p:nvSpPr>
          <p:spPr bwMode="auto">
            <a:xfrm>
              <a:off x="1730" y="677"/>
              <a:ext cx="314" cy="914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0" y="360"/>
                </a:cxn>
                <a:cxn ang="0">
                  <a:pos x="0" y="925"/>
                </a:cxn>
              </a:cxnLst>
              <a:rect l="0" t="0" r="r" b="b"/>
              <a:pathLst>
                <a:path w="318" h="926">
                  <a:moveTo>
                    <a:pt x="317" y="0"/>
                  </a:moveTo>
                  <a:lnTo>
                    <a:pt x="0" y="360"/>
                  </a:lnTo>
                  <a:lnTo>
                    <a:pt x="0" y="925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7" name="Freeform 9"/>
            <p:cNvSpPr>
              <a:spLocks/>
            </p:cNvSpPr>
            <p:nvPr/>
          </p:nvSpPr>
          <p:spPr bwMode="auto">
            <a:xfrm>
              <a:off x="1119" y="654"/>
              <a:ext cx="163" cy="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4" y="360"/>
                </a:cxn>
                <a:cxn ang="0">
                  <a:pos x="164" y="949"/>
                </a:cxn>
              </a:cxnLst>
              <a:rect l="0" t="0" r="r" b="b"/>
              <a:pathLst>
                <a:path w="165" h="950">
                  <a:moveTo>
                    <a:pt x="0" y="0"/>
                  </a:moveTo>
                  <a:lnTo>
                    <a:pt x="164" y="360"/>
                  </a:lnTo>
                  <a:lnTo>
                    <a:pt x="164" y="949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8" name="Freeform 10"/>
            <p:cNvSpPr>
              <a:spLocks/>
            </p:cNvSpPr>
            <p:nvPr/>
          </p:nvSpPr>
          <p:spPr bwMode="auto">
            <a:xfrm>
              <a:off x="1581" y="654"/>
              <a:ext cx="163" cy="93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360"/>
                </a:cxn>
                <a:cxn ang="0">
                  <a:pos x="0" y="949"/>
                </a:cxn>
              </a:cxnLst>
              <a:rect l="0" t="0" r="r" b="b"/>
              <a:pathLst>
                <a:path w="165" h="950">
                  <a:moveTo>
                    <a:pt x="164" y="0"/>
                  </a:moveTo>
                  <a:lnTo>
                    <a:pt x="0" y="360"/>
                  </a:lnTo>
                  <a:lnTo>
                    <a:pt x="0" y="949"/>
                  </a:lnTo>
                </a:path>
              </a:pathLst>
            </a:custGeom>
            <a:noFill/>
            <a:ln w="50800" cap="rnd" cmpd="sng">
              <a:solidFill>
                <a:srgbClr val="FF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9" name="Line 11"/>
            <p:cNvSpPr>
              <a:spLocks noChangeShapeType="1"/>
            </p:cNvSpPr>
            <p:nvPr/>
          </p:nvSpPr>
          <p:spPr bwMode="auto">
            <a:xfrm>
              <a:off x="1431" y="654"/>
              <a:ext cx="0" cy="936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52963" y="1211262"/>
            <a:ext cx="4430712" cy="5646738"/>
            <a:chOff x="2931" y="630"/>
            <a:chExt cx="2791" cy="3557"/>
          </a:xfrm>
        </p:grpSpPr>
        <p:sp>
          <p:nvSpPr>
            <p:cNvPr id="329741" name="Rectangle 13"/>
            <p:cNvSpPr>
              <a:spLocks noChangeArrowheads="1"/>
            </p:cNvSpPr>
            <p:nvPr/>
          </p:nvSpPr>
          <p:spPr bwMode="auto">
            <a:xfrm>
              <a:off x="2931" y="1632"/>
              <a:ext cx="2791" cy="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589" tIns="48577" rIns="95589" bIns="48577">
              <a:prstTxWarp prst="textNoShape">
                <a:avLst/>
              </a:prstTxWarp>
              <a:spAutoFit/>
            </a:bodyPr>
            <a:lstStyle/>
            <a:p>
              <a:pPr defTabSz="1003300">
                <a:spcBef>
                  <a:spcPct val="20000"/>
                </a:spcBef>
              </a:pPr>
              <a:r>
                <a:rPr lang="en-US" sz="2000" b="1" i="1">
                  <a:solidFill>
                    <a:srgbClr val="003366"/>
                  </a:solidFill>
                  <a:latin typeface="Arial" charset="0"/>
                </a:rPr>
                <a:t>...Plus a few “Changes”</a:t>
              </a:r>
              <a:endParaRPr lang="en-US" sz="2000" b="1">
                <a:solidFill>
                  <a:srgbClr val="003366"/>
                </a:solidFill>
                <a:latin typeface="Arial" charset="0"/>
              </a:endParaRPr>
            </a:p>
            <a:p>
              <a:pPr algn="ctr" defTabSz="1003300">
                <a:spcBef>
                  <a:spcPct val="20000"/>
                </a:spcBef>
              </a:pPr>
              <a:endParaRPr lang="en-US" sz="2000" b="1">
                <a:solidFill>
                  <a:srgbClr val="003366"/>
                </a:solidFill>
                <a:latin typeface="Arial" charset="0"/>
              </a:endParaRPr>
            </a:p>
            <a:p>
              <a:pPr defTabSz="1003300">
                <a:spcBef>
                  <a:spcPct val="20000"/>
                </a:spcBef>
              </a:pPr>
              <a:r>
                <a:rPr lang="en-US" sz="2000" b="1">
                  <a:latin typeface="Arial" charset="0"/>
                </a:rPr>
                <a:t>Increased size and complexity</a:t>
              </a:r>
              <a:br>
                <a:rPr lang="en-US" sz="2000" b="1">
                  <a:latin typeface="Arial" charset="0"/>
                </a:rPr>
              </a:br>
              <a:r>
                <a:rPr lang="en-US" sz="2000" b="1">
                  <a:latin typeface="Arial" charset="0"/>
                </a:rPr>
                <a:t>...but it works (for awhile)</a:t>
              </a:r>
            </a:p>
            <a:p>
              <a:pPr defTabSz="1003300">
                <a:spcBef>
                  <a:spcPct val="20000"/>
                </a:spcBef>
              </a:pPr>
              <a:endParaRPr lang="en-US" sz="2000" b="1">
                <a:latin typeface="Arial" charset="0"/>
              </a:endParaRPr>
            </a:p>
            <a:p>
              <a:pPr defTabSz="1003300">
                <a:spcBef>
                  <a:spcPct val="20000"/>
                </a:spcBef>
              </a:pPr>
              <a:r>
                <a:rPr lang="en-US" sz="2000" b="1">
                  <a:latin typeface="Arial" charset="0"/>
                </a:rPr>
                <a:t>Reliability of system degrades, errors creep in</a:t>
              </a:r>
            </a:p>
            <a:p>
              <a:pPr defTabSz="1003300">
                <a:spcBef>
                  <a:spcPct val="20000"/>
                </a:spcBef>
              </a:pPr>
              <a:endParaRPr lang="en-US" sz="2000" b="1">
                <a:latin typeface="Arial" charset="0"/>
              </a:endParaRPr>
            </a:p>
            <a:p>
              <a:pPr defTabSz="1003300">
                <a:spcBef>
                  <a:spcPct val="20000"/>
                </a:spcBef>
              </a:pPr>
              <a:r>
                <a:rPr lang="en-US" sz="2000" b="1">
                  <a:latin typeface="Arial" charset="0"/>
                </a:rPr>
                <a:t>At some point, it’s unmaintainable ...effort to make the next change becomes prohibitive</a:t>
              </a:r>
            </a:p>
            <a:p>
              <a:pPr defTabSz="1003300">
                <a:lnSpc>
                  <a:spcPct val="60000"/>
                </a:lnSpc>
                <a:spcBef>
                  <a:spcPct val="20000"/>
                </a:spcBef>
              </a:pPr>
              <a:endParaRPr lang="en-US" sz="2000" b="1">
                <a:latin typeface="Arial" charset="0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354" y="642"/>
              <a:ext cx="1824" cy="938"/>
              <a:chOff x="3398" y="650"/>
              <a:chExt cx="1847" cy="950"/>
            </a:xfrm>
          </p:grpSpPr>
          <p:sp>
            <p:nvSpPr>
              <p:cNvPr id="329743" name="Freeform 15"/>
              <p:cNvSpPr>
                <a:spLocks/>
              </p:cNvSpPr>
              <p:nvPr/>
            </p:nvSpPr>
            <p:spPr bwMode="auto">
              <a:xfrm>
                <a:off x="3398" y="686"/>
                <a:ext cx="469" cy="9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8" y="360"/>
                  </a:cxn>
                  <a:cxn ang="0">
                    <a:pos x="468" y="913"/>
                  </a:cxn>
                  <a:cxn ang="0">
                    <a:pos x="468" y="913"/>
                  </a:cxn>
                </a:cxnLst>
                <a:rect l="0" t="0" r="r" b="b"/>
                <a:pathLst>
                  <a:path w="469" h="914">
                    <a:moveTo>
                      <a:pt x="0" y="0"/>
                    </a:moveTo>
                    <a:lnTo>
                      <a:pt x="468" y="360"/>
                    </a:lnTo>
                    <a:lnTo>
                      <a:pt x="468" y="913"/>
                    </a:lnTo>
                    <a:lnTo>
                      <a:pt x="468" y="913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4" name="Freeform 16"/>
              <p:cNvSpPr>
                <a:spLocks/>
              </p:cNvSpPr>
              <p:nvPr/>
            </p:nvSpPr>
            <p:spPr bwMode="auto">
              <a:xfrm>
                <a:off x="4776" y="686"/>
                <a:ext cx="469" cy="914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0" y="360"/>
                  </a:cxn>
                  <a:cxn ang="0">
                    <a:pos x="0" y="913"/>
                  </a:cxn>
                  <a:cxn ang="0">
                    <a:pos x="0" y="913"/>
                  </a:cxn>
                </a:cxnLst>
                <a:rect l="0" t="0" r="r" b="b"/>
                <a:pathLst>
                  <a:path w="469" h="914">
                    <a:moveTo>
                      <a:pt x="468" y="0"/>
                    </a:moveTo>
                    <a:lnTo>
                      <a:pt x="0" y="360"/>
                    </a:lnTo>
                    <a:lnTo>
                      <a:pt x="0" y="913"/>
                    </a:lnTo>
                    <a:lnTo>
                      <a:pt x="0" y="913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5" name="Freeform 17"/>
              <p:cNvSpPr>
                <a:spLocks/>
              </p:cNvSpPr>
              <p:nvPr/>
            </p:nvSpPr>
            <p:spPr bwMode="auto">
              <a:xfrm>
                <a:off x="3701" y="674"/>
                <a:ext cx="317" cy="9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6" y="360"/>
                  </a:cxn>
                  <a:cxn ang="0">
                    <a:pos x="316" y="925"/>
                  </a:cxn>
                </a:cxnLst>
                <a:rect l="0" t="0" r="r" b="b"/>
                <a:pathLst>
                  <a:path w="317" h="926">
                    <a:moveTo>
                      <a:pt x="0" y="0"/>
                    </a:moveTo>
                    <a:lnTo>
                      <a:pt x="316" y="360"/>
                    </a:lnTo>
                    <a:lnTo>
                      <a:pt x="316" y="925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6" name="Freeform 18"/>
              <p:cNvSpPr>
                <a:spLocks/>
              </p:cNvSpPr>
              <p:nvPr/>
            </p:nvSpPr>
            <p:spPr bwMode="auto">
              <a:xfrm>
                <a:off x="4637" y="674"/>
                <a:ext cx="317" cy="926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360"/>
                  </a:cxn>
                  <a:cxn ang="0">
                    <a:pos x="0" y="925"/>
                  </a:cxn>
                </a:cxnLst>
                <a:rect l="0" t="0" r="r" b="b"/>
                <a:pathLst>
                  <a:path w="317" h="926">
                    <a:moveTo>
                      <a:pt x="316" y="0"/>
                    </a:moveTo>
                    <a:lnTo>
                      <a:pt x="0" y="360"/>
                    </a:lnTo>
                    <a:lnTo>
                      <a:pt x="0" y="925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7" name="Freeform 19"/>
              <p:cNvSpPr>
                <a:spLocks/>
              </p:cNvSpPr>
              <p:nvPr/>
            </p:nvSpPr>
            <p:spPr bwMode="auto">
              <a:xfrm>
                <a:off x="4017" y="650"/>
                <a:ext cx="166" cy="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5" y="360"/>
                  </a:cxn>
                  <a:cxn ang="0">
                    <a:pos x="165" y="949"/>
                  </a:cxn>
                </a:cxnLst>
                <a:rect l="0" t="0" r="r" b="b"/>
                <a:pathLst>
                  <a:path w="166" h="950">
                    <a:moveTo>
                      <a:pt x="0" y="0"/>
                    </a:moveTo>
                    <a:lnTo>
                      <a:pt x="165" y="360"/>
                    </a:lnTo>
                    <a:lnTo>
                      <a:pt x="165" y="949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8" name="Freeform 20"/>
              <p:cNvSpPr>
                <a:spLocks/>
              </p:cNvSpPr>
              <p:nvPr/>
            </p:nvSpPr>
            <p:spPr bwMode="auto">
              <a:xfrm>
                <a:off x="4485" y="650"/>
                <a:ext cx="166" cy="950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360"/>
                  </a:cxn>
                  <a:cxn ang="0">
                    <a:pos x="0" y="949"/>
                  </a:cxn>
                </a:cxnLst>
                <a:rect l="0" t="0" r="r" b="b"/>
                <a:pathLst>
                  <a:path w="166" h="950">
                    <a:moveTo>
                      <a:pt x="165" y="0"/>
                    </a:moveTo>
                    <a:lnTo>
                      <a:pt x="0" y="360"/>
                    </a:lnTo>
                    <a:lnTo>
                      <a:pt x="0" y="949"/>
                    </a:lnTo>
                  </a:path>
                </a:pathLst>
              </a:custGeom>
              <a:noFill/>
              <a:ln w="508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49" name="Line 21"/>
              <p:cNvSpPr>
                <a:spLocks noChangeShapeType="1"/>
              </p:cNvSpPr>
              <p:nvPr/>
            </p:nvSpPr>
            <p:spPr bwMode="auto">
              <a:xfrm>
                <a:off x="4334" y="650"/>
                <a:ext cx="0" cy="949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9750" name="Line 22"/>
            <p:cNvSpPr>
              <a:spLocks noChangeShapeType="1"/>
            </p:cNvSpPr>
            <p:nvPr/>
          </p:nvSpPr>
          <p:spPr bwMode="auto">
            <a:xfrm flipH="1">
              <a:off x="3441" y="650"/>
              <a:ext cx="216" cy="359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1" name="Line 23"/>
            <p:cNvSpPr>
              <a:spLocks noChangeShapeType="1"/>
            </p:cNvSpPr>
            <p:nvPr/>
          </p:nvSpPr>
          <p:spPr bwMode="auto">
            <a:xfrm>
              <a:off x="3454" y="1009"/>
              <a:ext cx="0" cy="273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2" name="Line 24"/>
            <p:cNvSpPr>
              <a:spLocks noChangeShapeType="1"/>
            </p:cNvSpPr>
            <p:nvPr/>
          </p:nvSpPr>
          <p:spPr bwMode="auto">
            <a:xfrm>
              <a:off x="3454" y="1282"/>
              <a:ext cx="500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3" name="Line 25"/>
            <p:cNvSpPr>
              <a:spLocks noChangeShapeType="1"/>
            </p:cNvSpPr>
            <p:nvPr/>
          </p:nvSpPr>
          <p:spPr bwMode="auto">
            <a:xfrm flipH="1">
              <a:off x="3591" y="926"/>
              <a:ext cx="62" cy="345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4" name="Line 26"/>
            <p:cNvSpPr>
              <a:spLocks noChangeShapeType="1"/>
            </p:cNvSpPr>
            <p:nvPr/>
          </p:nvSpPr>
          <p:spPr bwMode="auto">
            <a:xfrm flipV="1">
              <a:off x="3965" y="644"/>
              <a:ext cx="4" cy="341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5" name="Line 27"/>
            <p:cNvSpPr>
              <a:spLocks noChangeShapeType="1"/>
            </p:cNvSpPr>
            <p:nvPr/>
          </p:nvSpPr>
          <p:spPr bwMode="auto">
            <a:xfrm>
              <a:off x="3965" y="1282"/>
              <a:ext cx="313" cy="297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6" name="Line 28"/>
            <p:cNvSpPr>
              <a:spLocks noChangeShapeType="1"/>
            </p:cNvSpPr>
            <p:nvPr/>
          </p:nvSpPr>
          <p:spPr bwMode="auto">
            <a:xfrm>
              <a:off x="5189" y="665"/>
              <a:ext cx="0" cy="44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7" name="Line 29"/>
            <p:cNvSpPr>
              <a:spLocks noChangeShapeType="1"/>
            </p:cNvSpPr>
            <p:nvPr/>
          </p:nvSpPr>
          <p:spPr bwMode="auto">
            <a:xfrm flipH="1">
              <a:off x="4727" y="1105"/>
              <a:ext cx="462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8" name="Line 30"/>
            <p:cNvSpPr>
              <a:spLocks noChangeShapeType="1"/>
            </p:cNvSpPr>
            <p:nvPr/>
          </p:nvSpPr>
          <p:spPr bwMode="auto">
            <a:xfrm flipH="1" flipV="1">
              <a:off x="4590" y="630"/>
              <a:ext cx="599" cy="463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9" name="Line 31"/>
            <p:cNvSpPr>
              <a:spLocks noChangeShapeType="1"/>
            </p:cNvSpPr>
            <p:nvPr/>
          </p:nvSpPr>
          <p:spPr bwMode="auto">
            <a:xfrm>
              <a:off x="4057" y="831"/>
              <a:ext cx="434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0" name="Line 32"/>
            <p:cNvSpPr>
              <a:spLocks noChangeShapeType="1"/>
            </p:cNvSpPr>
            <p:nvPr/>
          </p:nvSpPr>
          <p:spPr bwMode="auto">
            <a:xfrm>
              <a:off x="4262" y="831"/>
              <a:ext cx="465" cy="759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1" name="Line 33"/>
            <p:cNvSpPr>
              <a:spLocks noChangeShapeType="1"/>
            </p:cNvSpPr>
            <p:nvPr/>
          </p:nvSpPr>
          <p:spPr bwMode="auto">
            <a:xfrm>
              <a:off x="4719" y="1575"/>
              <a:ext cx="466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2" name="Line 34"/>
            <p:cNvSpPr>
              <a:spLocks noChangeShapeType="1"/>
            </p:cNvSpPr>
            <p:nvPr/>
          </p:nvSpPr>
          <p:spPr bwMode="auto">
            <a:xfrm>
              <a:off x="4919" y="1093"/>
              <a:ext cx="266" cy="482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3" name="Line 35"/>
            <p:cNvSpPr>
              <a:spLocks noChangeShapeType="1"/>
            </p:cNvSpPr>
            <p:nvPr/>
          </p:nvSpPr>
          <p:spPr bwMode="auto">
            <a:xfrm flipV="1">
              <a:off x="3811" y="1274"/>
              <a:ext cx="167" cy="301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4" name="Line 36"/>
            <p:cNvSpPr>
              <a:spLocks noChangeShapeType="1"/>
            </p:cNvSpPr>
            <p:nvPr/>
          </p:nvSpPr>
          <p:spPr bwMode="auto">
            <a:xfrm>
              <a:off x="3978" y="1140"/>
              <a:ext cx="291" cy="0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5" name="Line 37"/>
            <p:cNvSpPr>
              <a:spLocks noChangeShapeType="1"/>
            </p:cNvSpPr>
            <p:nvPr/>
          </p:nvSpPr>
          <p:spPr bwMode="auto">
            <a:xfrm flipH="1" flipV="1">
              <a:off x="4119" y="1140"/>
              <a:ext cx="308" cy="435"/>
            </a:xfrm>
            <a:prstGeom prst="line">
              <a:avLst/>
            </a:prstGeom>
            <a:noFill/>
            <a:ln w="50800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610600" cy="533400"/>
          </a:xfrm>
        </p:spPr>
        <p:txBody>
          <a:bodyPr>
            <a:noAutofit/>
          </a:bodyPr>
          <a:lstStyle/>
          <a:p>
            <a:r>
              <a:rPr lang="en-US" sz="3600" dirty="0"/>
              <a:t>Information Lose Due to Relentless Change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7350" y="1266690"/>
            <a:ext cx="2528888" cy="5514975"/>
            <a:chOff x="244" y="629"/>
            <a:chExt cx="1593" cy="3474"/>
          </a:xfrm>
        </p:grpSpPr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941" y="979"/>
              <a:ext cx="560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1" name="Rectangle 5"/>
            <p:cNvSpPr>
              <a:spLocks noChangeArrowheads="1"/>
            </p:cNvSpPr>
            <p:nvPr/>
          </p:nvSpPr>
          <p:spPr bwMode="auto">
            <a:xfrm>
              <a:off x="941" y="2117"/>
              <a:ext cx="560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2" name="Rectangle 6"/>
            <p:cNvSpPr>
              <a:spLocks noChangeArrowheads="1"/>
            </p:cNvSpPr>
            <p:nvPr/>
          </p:nvSpPr>
          <p:spPr bwMode="auto">
            <a:xfrm>
              <a:off x="941" y="3254"/>
              <a:ext cx="560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53" y="1457"/>
              <a:ext cx="95" cy="229"/>
              <a:chOff x="1573" y="1476"/>
              <a:chExt cx="96" cy="232"/>
            </a:xfrm>
          </p:grpSpPr>
          <p:sp>
            <p:nvSpPr>
              <p:cNvPr id="331784" name="Line 8"/>
              <p:cNvSpPr>
                <a:spLocks noChangeShapeType="1"/>
              </p:cNvSpPr>
              <p:nvPr/>
            </p:nvSpPr>
            <p:spPr bwMode="auto">
              <a:xfrm>
                <a:off x="1621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85" name="Line 9"/>
              <p:cNvSpPr>
                <a:spLocks noChangeShapeType="1"/>
              </p:cNvSpPr>
              <p:nvPr/>
            </p:nvSpPr>
            <p:spPr bwMode="auto">
              <a:xfrm flipH="1">
                <a:off x="1573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86" name="Line 10"/>
              <p:cNvSpPr>
                <a:spLocks noChangeShapeType="1"/>
              </p:cNvSpPr>
              <p:nvPr/>
            </p:nvSpPr>
            <p:spPr bwMode="auto">
              <a:xfrm>
                <a:off x="16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87" name="Line 11"/>
              <p:cNvSpPr>
                <a:spLocks noChangeShapeType="1"/>
              </p:cNvSpPr>
              <p:nvPr/>
            </p:nvSpPr>
            <p:spPr bwMode="auto">
              <a:xfrm>
                <a:off x="1573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88" name="Oval 12"/>
              <p:cNvSpPr>
                <a:spLocks noChangeArrowheads="1"/>
              </p:cNvSpPr>
              <p:nvPr/>
            </p:nvSpPr>
            <p:spPr bwMode="auto">
              <a:xfrm>
                <a:off x="1581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600" y="1504"/>
              <a:ext cx="95" cy="230"/>
              <a:chOff x="1621" y="1524"/>
              <a:chExt cx="96" cy="232"/>
            </a:xfrm>
          </p:grpSpPr>
          <p:sp>
            <p:nvSpPr>
              <p:cNvPr id="331790" name="Line 14"/>
              <p:cNvSpPr>
                <a:spLocks noChangeShapeType="1"/>
              </p:cNvSpPr>
              <p:nvPr/>
            </p:nvSpPr>
            <p:spPr bwMode="auto">
              <a:xfrm>
                <a:off x="1669" y="16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1" name="Line 15"/>
              <p:cNvSpPr>
                <a:spLocks noChangeShapeType="1"/>
              </p:cNvSpPr>
              <p:nvPr/>
            </p:nvSpPr>
            <p:spPr bwMode="auto">
              <a:xfrm flipH="1">
                <a:off x="1621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>
                <a:off x="1669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3" name="Line 17"/>
              <p:cNvSpPr>
                <a:spLocks noChangeShapeType="1"/>
              </p:cNvSpPr>
              <p:nvPr/>
            </p:nvSpPr>
            <p:spPr bwMode="auto">
              <a:xfrm>
                <a:off x="1621" y="16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4" name="Oval 18"/>
              <p:cNvSpPr>
                <a:spLocks noChangeArrowheads="1"/>
              </p:cNvSpPr>
              <p:nvPr/>
            </p:nvSpPr>
            <p:spPr bwMode="auto">
              <a:xfrm>
                <a:off x="1629" y="15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648" y="1552"/>
              <a:ext cx="94" cy="229"/>
              <a:chOff x="1669" y="1572"/>
              <a:chExt cx="96" cy="232"/>
            </a:xfrm>
          </p:grpSpPr>
          <p:sp>
            <p:nvSpPr>
              <p:cNvPr id="331796" name="Line 20"/>
              <p:cNvSpPr>
                <a:spLocks noChangeShapeType="1"/>
              </p:cNvSpPr>
              <p:nvPr/>
            </p:nvSpPr>
            <p:spPr bwMode="auto">
              <a:xfrm>
                <a:off x="1717" y="16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7" name="Line 21"/>
              <p:cNvSpPr>
                <a:spLocks noChangeShapeType="1"/>
              </p:cNvSpPr>
              <p:nvPr/>
            </p:nvSpPr>
            <p:spPr bwMode="auto">
              <a:xfrm flipH="1">
                <a:off x="1669" y="17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8" name="Line 22"/>
              <p:cNvSpPr>
                <a:spLocks noChangeShapeType="1"/>
              </p:cNvSpPr>
              <p:nvPr/>
            </p:nvSpPr>
            <p:spPr bwMode="auto">
              <a:xfrm>
                <a:off x="1717" y="17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99" name="Line 23"/>
              <p:cNvSpPr>
                <a:spLocks noChangeShapeType="1"/>
              </p:cNvSpPr>
              <p:nvPr/>
            </p:nvSpPr>
            <p:spPr bwMode="auto">
              <a:xfrm>
                <a:off x="1669" y="170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00" name="Oval 24"/>
              <p:cNvSpPr>
                <a:spLocks noChangeArrowheads="1"/>
              </p:cNvSpPr>
              <p:nvPr/>
            </p:nvSpPr>
            <p:spPr bwMode="auto">
              <a:xfrm>
                <a:off x="1677" y="157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695" y="1599"/>
              <a:ext cx="95" cy="229"/>
              <a:chOff x="1717" y="1620"/>
              <a:chExt cx="96" cy="232"/>
            </a:xfrm>
          </p:grpSpPr>
          <p:sp>
            <p:nvSpPr>
              <p:cNvPr id="331802" name="Line 26"/>
              <p:cNvSpPr>
                <a:spLocks noChangeShapeType="1"/>
              </p:cNvSpPr>
              <p:nvPr/>
            </p:nvSpPr>
            <p:spPr bwMode="auto">
              <a:xfrm>
                <a:off x="1765" y="170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03" name="Line 27"/>
              <p:cNvSpPr>
                <a:spLocks noChangeShapeType="1"/>
              </p:cNvSpPr>
              <p:nvPr/>
            </p:nvSpPr>
            <p:spPr bwMode="auto">
              <a:xfrm flipH="1">
                <a:off x="1717" y="180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04" name="Line 28"/>
              <p:cNvSpPr>
                <a:spLocks noChangeShapeType="1"/>
              </p:cNvSpPr>
              <p:nvPr/>
            </p:nvSpPr>
            <p:spPr bwMode="auto">
              <a:xfrm>
                <a:off x="1765" y="180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05" name="Line 29"/>
              <p:cNvSpPr>
                <a:spLocks noChangeShapeType="1"/>
              </p:cNvSpPr>
              <p:nvPr/>
            </p:nvSpPr>
            <p:spPr bwMode="auto">
              <a:xfrm>
                <a:off x="1717" y="175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06" name="Oval 30"/>
              <p:cNvSpPr>
                <a:spLocks noChangeArrowheads="1"/>
              </p:cNvSpPr>
              <p:nvPr/>
            </p:nvSpPr>
            <p:spPr bwMode="auto">
              <a:xfrm>
                <a:off x="1725" y="162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505" y="1410"/>
              <a:ext cx="95" cy="229"/>
              <a:chOff x="1525" y="1428"/>
              <a:chExt cx="96" cy="232"/>
            </a:xfrm>
          </p:grpSpPr>
          <p:sp>
            <p:nvSpPr>
              <p:cNvPr id="331808" name="Line 32"/>
              <p:cNvSpPr>
                <a:spLocks noChangeShapeType="1"/>
              </p:cNvSpPr>
              <p:nvPr/>
            </p:nvSpPr>
            <p:spPr bwMode="auto">
              <a:xfrm>
                <a:off x="1573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09" name="Line 33"/>
              <p:cNvSpPr>
                <a:spLocks noChangeShapeType="1"/>
              </p:cNvSpPr>
              <p:nvPr/>
            </p:nvSpPr>
            <p:spPr bwMode="auto">
              <a:xfrm flipH="1">
                <a:off x="152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10" name="Line 34"/>
              <p:cNvSpPr>
                <a:spLocks noChangeShapeType="1"/>
              </p:cNvSpPr>
              <p:nvPr/>
            </p:nvSpPr>
            <p:spPr bwMode="auto">
              <a:xfrm>
                <a:off x="15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11" name="Line 35"/>
              <p:cNvSpPr>
                <a:spLocks noChangeShapeType="1"/>
              </p:cNvSpPr>
              <p:nvPr/>
            </p:nvSpPr>
            <p:spPr bwMode="auto">
              <a:xfrm>
                <a:off x="1525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12" name="Oval 36"/>
              <p:cNvSpPr>
                <a:spLocks noChangeArrowheads="1"/>
              </p:cNvSpPr>
              <p:nvPr/>
            </p:nvSpPr>
            <p:spPr bwMode="auto">
              <a:xfrm>
                <a:off x="1533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>
              <a:off x="1221" y="1591"/>
              <a:ext cx="0" cy="33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14" name="Line 38"/>
            <p:cNvSpPr>
              <a:spLocks noChangeShapeType="1"/>
            </p:cNvSpPr>
            <p:nvPr/>
          </p:nvSpPr>
          <p:spPr bwMode="auto">
            <a:xfrm>
              <a:off x="1221" y="2729"/>
              <a:ext cx="0" cy="3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15" name="Rectangle 39"/>
            <p:cNvSpPr>
              <a:spLocks noChangeArrowheads="1"/>
            </p:cNvSpPr>
            <p:nvPr/>
          </p:nvSpPr>
          <p:spPr bwMode="auto">
            <a:xfrm>
              <a:off x="311" y="1089"/>
              <a:ext cx="5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defTabSz="903288"/>
              <a:r>
                <a:rPr lang="en-US" sz="2000" b="1">
                  <a:latin typeface="Arial" charset="0"/>
                </a:rPr>
                <a:t>Code</a:t>
              </a:r>
            </a:p>
          </p:txBody>
        </p:sp>
        <p:sp>
          <p:nvSpPr>
            <p:cNvPr id="331816" name="Rectangle 40"/>
            <p:cNvSpPr>
              <a:spLocks noChangeArrowheads="1"/>
            </p:cNvSpPr>
            <p:nvPr/>
          </p:nvSpPr>
          <p:spPr bwMode="auto">
            <a:xfrm>
              <a:off x="244" y="2226"/>
              <a:ext cx="6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/>
              <a:r>
                <a:rPr lang="en-US" sz="2000" b="1">
                  <a:latin typeface="Arial" charset="0"/>
                </a:rPr>
                <a:t>Design</a:t>
              </a:r>
            </a:p>
          </p:txBody>
        </p:sp>
        <p:sp>
          <p:nvSpPr>
            <p:cNvPr id="331817" name="Rectangle 41"/>
            <p:cNvSpPr>
              <a:spLocks noChangeArrowheads="1"/>
            </p:cNvSpPr>
            <p:nvPr/>
          </p:nvSpPr>
          <p:spPr bwMode="auto">
            <a:xfrm>
              <a:off x="254" y="3363"/>
              <a:ext cx="6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/>
              <a:r>
                <a:rPr lang="en-US" sz="2000" b="1">
                  <a:latin typeface="Arial" charset="0"/>
                </a:rPr>
                <a:t>Spec’s</a:t>
              </a:r>
            </a:p>
          </p:txBody>
        </p:sp>
        <p:sp>
          <p:nvSpPr>
            <p:cNvPr id="331818" name="Rectangle 42"/>
            <p:cNvSpPr>
              <a:spLocks noChangeArrowheads="1"/>
            </p:cNvSpPr>
            <p:nvPr/>
          </p:nvSpPr>
          <p:spPr bwMode="auto">
            <a:xfrm>
              <a:off x="879" y="629"/>
              <a:ext cx="7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/>
              <a:r>
                <a:rPr lang="en-US" sz="1800" b="1">
                  <a:latin typeface="Arial" charset="0"/>
                </a:rPr>
                <a:t>Baseline</a:t>
              </a:r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1553" y="2594"/>
              <a:ext cx="95" cy="229"/>
              <a:chOff x="1573" y="2628"/>
              <a:chExt cx="96" cy="232"/>
            </a:xfrm>
          </p:grpSpPr>
          <p:sp>
            <p:nvSpPr>
              <p:cNvPr id="331820" name="Line 44"/>
              <p:cNvSpPr>
                <a:spLocks noChangeShapeType="1"/>
              </p:cNvSpPr>
              <p:nvPr/>
            </p:nvSpPr>
            <p:spPr bwMode="auto">
              <a:xfrm>
                <a:off x="1621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1" name="Line 45"/>
              <p:cNvSpPr>
                <a:spLocks noChangeShapeType="1"/>
              </p:cNvSpPr>
              <p:nvPr/>
            </p:nvSpPr>
            <p:spPr bwMode="auto">
              <a:xfrm flipH="1">
                <a:off x="1573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2" name="Line 46"/>
              <p:cNvSpPr>
                <a:spLocks noChangeShapeType="1"/>
              </p:cNvSpPr>
              <p:nvPr/>
            </p:nvSpPr>
            <p:spPr bwMode="auto">
              <a:xfrm>
                <a:off x="16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3" name="Line 47"/>
              <p:cNvSpPr>
                <a:spLocks noChangeShapeType="1"/>
              </p:cNvSpPr>
              <p:nvPr/>
            </p:nvSpPr>
            <p:spPr bwMode="auto">
              <a:xfrm>
                <a:off x="1573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4" name="Oval 48"/>
              <p:cNvSpPr>
                <a:spLocks noChangeArrowheads="1"/>
              </p:cNvSpPr>
              <p:nvPr/>
            </p:nvSpPr>
            <p:spPr bwMode="auto">
              <a:xfrm>
                <a:off x="1581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1600" y="2642"/>
              <a:ext cx="95" cy="229"/>
              <a:chOff x="1621" y="2676"/>
              <a:chExt cx="96" cy="232"/>
            </a:xfrm>
          </p:grpSpPr>
          <p:sp>
            <p:nvSpPr>
              <p:cNvPr id="331826" name="Line 50"/>
              <p:cNvSpPr>
                <a:spLocks noChangeShapeType="1"/>
              </p:cNvSpPr>
              <p:nvPr/>
            </p:nvSpPr>
            <p:spPr bwMode="auto">
              <a:xfrm>
                <a:off x="1669" y="27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7" name="Line 51"/>
              <p:cNvSpPr>
                <a:spLocks noChangeShapeType="1"/>
              </p:cNvSpPr>
              <p:nvPr/>
            </p:nvSpPr>
            <p:spPr bwMode="auto">
              <a:xfrm flipH="1">
                <a:off x="1621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8" name="Line 52"/>
              <p:cNvSpPr>
                <a:spLocks noChangeShapeType="1"/>
              </p:cNvSpPr>
              <p:nvPr/>
            </p:nvSpPr>
            <p:spPr bwMode="auto">
              <a:xfrm>
                <a:off x="1669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29" name="Line 53"/>
              <p:cNvSpPr>
                <a:spLocks noChangeShapeType="1"/>
              </p:cNvSpPr>
              <p:nvPr/>
            </p:nvSpPr>
            <p:spPr bwMode="auto">
              <a:xfrm>
                <a:off x="1621" y="28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30" name="Oval 54"/>
              <p:cNvSpPr>
                <a:spLocks noChangeArrowheads="1"/>
              </p:cNvSpPr>
              <p:nvPr/>
            </p:nvSpPr>
            <p:spPr bwMode="auto">
              <a:xfrm>
                <a:off x="1629" y="26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648" y="2689"/>
              <a:ext cx="94" cy="229"/>
              <a:chOff x="1669" y="2724"/>
              <a:chExt cx="96" cy="232"/>
            </a:xfrm>
          </p:grpSpPr>
          <p:sp>
            <p:nvSpPr>
              <p:cNvPr id="331832" name="Line 56"/>
              <p:cNvSpPr>
                <a:spLocks noChangeShapeType="1"/>
              </p:cNvSpPr>
              <p:nvPr/>
            </p:nvSpPr>
            <p:spPr bwMode="auto">
              <a:xfrm>
                <a:off x="1717" y="28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33" name="Line 57"/>
              <p:cNvSpPr>
                <a:spLocks noChangeShapeType="1"/>
              </p:cNvSpPr>
              <p:nvPr/>
            </p:nvSpPr>
            <p:spPr bwMode="auto">
              <a:xfrm flipH="1">
                <a:off x="1669" y="29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34" name="Line 58"/>
              <p:cNvSpPr>
                <a:spLocks noChangeShapeType="1"/>
              </p:cNvSpPr>
              <p:nvPr/>
            </p:nvSpPr>
            <p:spPr bwMode="auto">
              <a:xfrm>
                <a:off x="1717" y="29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35" name="Line 59"/>
              <p:cNvSpPr>
                <a:spLocks noChangeShapeType="1"/>
              </p:cNvSpPr>
              <p:nvPr/>
            </p:nvSpPr>
            <p:spPr bwMode="auto">
              <a:xfrm>
                <a:off x="1669" y="28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36" name="Oval 60"/>
              <p:cNvSpPr>
                <a:spLocks noChangeArrowheads="1"/>
              </p:cNvSpPr>
              <p:nvPr/>
            </p:nvSpPr>
            <p:spPr bwMode="auto">
              <a:xfrm>
                <a:off x="1677" y="27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1695" y="2737"/>
              <a:ext cx="95" cy="229"/>
              <a:chOff x="1717" y="2772"/>
              <a:chExt cx="96" cy="232"/>
            </a:xfrm>
          </p:grpSpPr>
          <p:sp>
            <p:nvSpPr>
              <p:cNvPr id="331838" name="Line 62"/>
              <p:cNvSpPr>
                <a:spLocks noChangeShapeType="1"/>
              </p:cNvSpPr>
              <p:nvPr/>
            </p:nvSpPr>
            <p:spPr bwMode="auto">
              <a:xfrm>
                <a:off x="1765" y="286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39" name="Line 63"/>
              <p:cNvSpPr>
                <a:spLocks noChangeShapeType="1"/>
              </p:cNvSpPr>
              <p:nvPr/>
            </p:nvSpPr>
            <p:spPr bwMode="auto">
              <a:xfrm flipH="1">
                <a:off x="1717" y="29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0" name="Line 64"/>
              <p:cNvSpPr>
                <a:spLocks noChangeShapeType="1"/>
              </p:cNvSpPr>
              <p:nvPr/>
            </p:nvSpPr>
            <p:spPr bwMode="auto">
              <a:xfrm>
                <a:off x="1765" y="295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1" name="Line 65"/>
              <p:cNvSpPr>
                <a:spLocks noChangeShapeType="1"/>
              </p:cNvSpPr>
              <p:nvPr/>
            </p:nvSpPr>
            <p:spPr bwMode="auto">
              <a:xfrm>
                <a:off x="1717" y="290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2" name="Oval 66"/>
              <p:cNvSpPr>
                <a:spLocks noChangeArrowheads="1"/>
              </p:cNvSpPr>
              <p:nvPr/>
            </p:nvSpPr>
            <p:spPr bwMode="auto">
              <a:xfrm>
                <a:off x="1725" y="277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67"/>
            <p:cNvGrpSpPr>
              <a:grpSpLocks/>
            </p:cNvGrpSpPr>
            <p:nvPr/>
          </p:nvGrpSpPr>
          <p:grpSpPr bwMode="auto">
            <a:xfrm>
              <a:off x="1505" y="2547"/>
              <a:ext cx="95" cy="229"/>
              <a:chOff x="1525" y="2580"/>
              <a:chExt cx="96" cy="232"/>
            </a:xfrm>
          </p:grpSpPr>
          <p:sp>
            <p:nvSpPr>
              <p:cNvPr id="331844" name="Line 68"/>
              <p:cNvSpPr>
                <a:spLocks noChangeShapeType="1"/>
              </p:cNvSpPr>
              <p:nvPr/>
            </p:nvSpPr>
            <p:spPr bwMode="auto">
              <a:xfrm>
                <a:off x="1573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5" name="Line 69"/>
              <p:cNvSpPr>
                <a:spLocks noChangeShapeType="1"/>
              </p:cNvSpPr>
              <p:nvPr/>
            </p:nvSpPr>
            <p:spPr bwMode="auto">
              <a:xfrm flipH="1">
                <a:off x="1525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6" name="Line 70"/>
              <p:cNvSpPr>
                <a:spLocks noChangeShapeType="1"/>
              </p:cNvSpPr>
              <p:nvPr/>
            </p:nvSpPr>
            <p:spPr bwMode="auto">
              <a:xfrm>
                <a:off x="15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7" name="Line 71"/>
              <p:cNvSpPr>
                <a:spLocks noChangeShapeType="1"/>
              </p:cNvSpPr>
              <p:nvPr/>
            </p:nvSpPr>
            <p:spPr bwMode="auto">
              <a:xfrm>
                <a:off x="1525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48" name="Oval 72"/>
              <p:cNvSpPr>
                <a:spLocks noChangeArrowheads="1"/>
              </p:cNvSpPr>
              <p:nvPr/>
            </p:nvSpPr>
            <p:spPr bwMode="auto">
              <a:xfrm>
                <a:off x="1533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600" y="3732"/>
              <a:ext cx="95" cy="229"/>
              <a:chOff x="1621" y="3780"/>
              <a:chExt cx="96" cy="232"/>
            </a:xfrm>
          </p:grpSpPr>
          <p:sp>
            <p:nvSpPr>
              <p:cNvPr id="331850" name="Line 74"/>
              <p:cNvSpPr>
                <a:spLocks noChangeShapeType="1"/>
              </p:cNvSpPr>
              <p:nvPr/>
            </p:nvSpPr>
            <p:spPr bwMode="auto">
              <a:xfrm>
                <a:off x="1669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1" name="Line 75"/>
              <p:cNvSpPr>
                <a:spLocks noChangeShapeType="1"/>
              </p:cNvSpPr>
              <p:nvPr/>
            </p:nvSpPr>
            <p:spPr bwMode="auto">
              <a:xfrm flipH="1">
                <a:off x="16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2" name="Line 76"/>
              <p:cNvSpPr>
                <a:spLocks noChangeShapeType="1"/>
              </p:cNvSpPr>
              <p:nvPr/>
            </p:nvSpPr>
            <p:spPr bwMode="auto">
              <a:xfrm>
                <a:off x="1669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3" name="Line 77"/>
              <p:cNvSpPr>
                <a:spLocks noChangeShapeType="1"/>
              </p:cNvSpPr>
              <p:nvPr/>
            </p:nvSpPr>
            <p:spPr bwMode="auto">
              <a:xfrm>
                <a:off x="1621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4" name="Oval 78"/>
              <p:cNvSpPr>
                <a:spLocks noChangeArrowheads="1"/>
              </p:cNvSpPr>
              <p:nvPr/>
            </p:nvSpPr>
            <p:spPr bwMode="auto">
              <a:xfrm>
                <a:off x="1629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648" y="3779"/>
              <a:ext cx="94" cy="229"/>
              <a:chOff x="1669" y="3828"/>
              <a:chExt cx="96" cy="232"/>
            </a:xfrm>
          </p:grpSpPr>
          <p:sp>
            <p:nvSpPr>
              <p:cNvPr id="331856" name="Line 80"/>
              <p:cNvSpPr>
                <a:spLocks noChangeShapeType="1"/>
              </p:cNvSpPr>
              <p:nvPr/>
            </p:nvSpPr>
            <p:spPr bwMode="auto">
              <a:xfrm>
                <a:off x="1717" y="39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7" name="Line 81"/>
              <p:cNvSpPr>
                <a:spLocks noChangeShapeType="1"/>
              </p:cNvSpPr>
              <p:nvPr/>
            </p:nvSpPr>
            <p:spPr bwMode="auto">
              <a:xfrm flipH="1">
                <a:off x="1669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8" name="Line 82"/>
              <p:cNvSpPr>
                <a:spLocks noChangeShapeType="1"/>
              </p:cNvSpPr>
              <p:nvPr/>
            </p:nvSpPr>
            <p:spPr bwMode="auto">
              <a:xfrm>
                <a:off x="1717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59" name="Line 83"/>
              <p:cNvSpPr>
                <a:spLocks noChangeShapeType="1"/>
              </p:cNvSpPr>
              <p:nvPr/>
            </p:nvSpPr>
            <p:spPr bwMode="auto">
              <a:xfrm>
                <a:off x="1669" y="39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60" name="Oval 84"/>
              <p:cNvSpPr>
                <a:spLocks noChangeArrowheads="1"/>
              </p:cNvSpPr>
              <p:nvPr/>
            </p:nvSpPr>
            <p:spPr bwMode="auto">
              <a:xfrm>
                <a:off x="1677" y="38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85"/>
            <p:cNvGrpSpPr>
              <a:grpSpLocks/>
            </p:cNvGrpSpPr>
            <p:nvPr/>
          </p:nvGrpSpPr>
          <p:grpSpPr bwMode="auto">
            <a:xfrm>
              <a:off x="1695" y="3826"/>
              <a:ext cx="95" cy="229"/>
              <a:chOff x="1717" y="3876"/>
              <a:chExt cx="96" cy="232"/>
            </a:xfrm>
          </p:grpSpPr>
          <p:sp>
            <p:nvSpPr>
              <p:cNvPr id="331862" name="Line 86"/>
              <p:cNvSpPr>
                <a:spLocks noChangeShapeType="1"/>
              </p:cNvSpPr>
              <p:nvPr/>
            </p:nvSpPr>
            <p:spPr bwMode="auto">
              <a:xfrm>
                <a:off x="1765" y="39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63" name="Line 87"/>
              <p:cNvSpPr>
                <a:spLocks noChangeShapeType="1"/>
              </p:cNvSpPr>
              <p:nvPr/>
            </p:nvSpPr>
            <p:spPr bwMode="auto">
              <a:xfrm flipH="1">
                <a:off x="1717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64" name="Line 88"/>
              <p:cNvSpPr>
                <a:spLocks noChangeShapeType="1"/>
              </p:cNvSpPr>
              <p:nvPr/>
            </p:nvSpPr>
            <p:spPr bwMode="auto">
              <a:xfrm>
                <a:off x="1765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65" name="Line 89"/>
              <p:cNvSpPr>
                <a:spLocks noChangeShapeType="1"/>
              </p:cNvSpPr>
              <p:nvPr/>
            </p:nvSpPr>
            <p:spPr bwMode="auto">
              <a:xfrm>
                <a:off x="1717" y="40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66" name="Oval 90"/>
              <p:cNvSpPr>
                <a:spLocks noChangeArrowheads="1"/>
              </p:cNvSpPr>
              <p:nvPr/>
            </p:nvSpPr>
            <p:spPr bwMode="auto">
              <a:xfrm>
                <a:off x="1725" y="38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742" y="3874"/>
              <a:ext cx="95" cy="229"/>
              <a:chOff x="1765" y="3924"/>
              <a:chExt cx="96" cy="232"/>
            </a:xfrm>
          </p:grpSpPr>
          <p:sp>
            <p:nvSpPr>
              <p:cNvPr id="331868" name="Line 92"/>
              <p:cNvSpPr>
                <a:spLocks noChangeShapeType="1"/>
              </p:cNvSpPr>
              <p:nvPr/>
            </p:nvSpPr>
            <p:spPr bwMode="auto">
              <a:xfrm>
                <a:off x="1813" y="40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69" name="Line 93"/>
              <p:cNvSpPr>
                <a:spLocks noChangeShapeType="1"/>
              </p:cNvSpPr>
              <p:nvPr/>
            </p:nvSpPr>
            <p:spPr bwMode="auto">
              <a:xfrm flipH="1">
                <a:off x="1765" y="41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0" name="Line 94"/>
              <p:cNvSpPr>
                <a:spLocks noChangeShapeType="1"/>
              </p:cNvSpPr>
              <p:nvPr/>
            </p:nvSpPr>
            <p:spPr bwMode="auto">
              <a:xfrm>
                <a:off x="1813" y="41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1" name="Line 95"/>
              <p:cNvSpPr>
                <a:spLocks noChangeShapeType="1"/>
              </p:cNvSpPr>
              <p:nvPr/>
            </p:nvSpPr>
            <p:spPr bwMode="auto">
              <a:xfrm>
                <a:off x="1765" y="40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2" name="Oval 96"/>
              <p:cNvSpPr>
                <a:spLocks noChangeArrowheads="1"/>
              </p:cNvSpPr>
              <p:nvPr/>
            </p:nvSpPr>
            <p:spPr bwMode="auto">
              <a:xfrm>
                <a:off x="1773" y="39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97"/>
            <p:cNvGrpSpPr>
              <a:grpSpLocks/>
            </p:cNvGrpSpPr>
            <p:nvPr/>
          </p:nvGrpSpPr>
          <p:grpSpPr bwMode="auto">
            <a:xfrm>
              <a:off x="1553" y="3684"/>
              <a:ext cx="95" cy="229"/>
              <a:chOff x="1573" y="3732"/>
              <a:chExt cx="96" cy="232"/>
            </a:xfrm>
          </p:grpSpPr>
          <p:sp>
            <p:nvSpPr>
              <p:cNvPr id="331874" name="Line 98"/>
              <p:cNvSpPr>
                <a:spLocks noChangeShapeType="1"/>
              </p:cNvSpPr>
              <p:nvPr/>
            </p:nvSpPr>
            <p:spPr bwMode="auto">
              <a:xfrm>
                <a:off x="1621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5" name="Line 99"/>
              <p:cNvSpPr>
                <a:spLocks noChangeShapeType="1"/>
              </p:cNvSpPr>
              <p:nvPr/>
            </p:nvSpPr>
            <p:spPr bwMode="auto">
              <a:xfrm flipH="1">
                <a:off x="15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6" name="Line 100"/>
              <p:cNvSpPr>
                <a:spLocks noChangeShapeType="1"/>
              </p:cNvSpPr>
              <p:nvPr/>
            </p:nvSpPr>
            <p:spPr bwMode="auto">
              <a:xfrm>
                <a:off x="1621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7" name="Line 101"/>
              <p:cNvSpPr>
                <a:spLocks noChangeShapeType="1"/>
              </p:cNvSpPr>
              <p:nvPr/>
            </p:nvSpPr>
            <p:spPr bwMode="auto">
              <a:xfrm>
                <a:off x="1573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78" name="Oval 102"/>
              <p:cNvSpPr>
                <a:spLocks noChangeArrowheads="1"/>
              </p:cNvSpPr>
              <p:nvPr/>
            </p:nvSpPr>
            <p:spPr bwMode="auto">
              <a:xfrm>
                <a:off x="1581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2540000" y="990600"/>
            <a:ext cx="2106613" cy="5514975"/>
            <a:chOff x="1600" y="581"/>
            <a:chExt cx="1327" cy="3474"/>
          </a:xfrm>
        </p:grpSpPr>
        <p:sp>
          <p:nvSpPr>
            <p:cNvPr id="331880" name="Rectangle 104"/>
            <p:cNvSpPr>
              <a:spLocks noChangeArrowheads="1"/>
            </p:cNvSpPr>
            <p:nvPr/>
          </p:nvSpPr>
          <p:spPr bwMode="auto">
            <a:xfrm>
              <a:off x="2078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1" name="Rectangle 105"/>
            <p:cNvSpPr>
              <a:spLocks noChangeArrowheads="1"/>
            </p:cNvSpPr>
            <p:nvPr/>
          </p:nvSpPr>
          <p:spPr bwMode="auto">
            <a:xfrm>
              <a:off x="2078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2" name="Rectangle 106"/>
            <p:cNvSpPr>
              <a:spLocks noChangeArrowheads="1"/>
            </p:cNvSpPr>
            <p:nvPr/>
          </p:nvSpPr>
          <p:spPr bwMode="auto">
            <a:xfrm>
              <a:off x="2078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3" name="Rectangle 107"/>
            <p:cNvSpPr>
              <a:spLocks noChangeArrowheads="1"/>
            </p:cNvSpPr>
            <p:nvPr/>
          </p:nvSpPr>
          <p:spPr bwMode="auto">
            <a:xfrm>
              <a:off x="2098" y="1260"/>
              <a:ext cx="521" cy="9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4" name="Rectangle 108"/>
            <p:cNvSpPr>
              <a:spLocks noChangeArrowheads="1"/>
            </p:cNvSpPr>
            <p:nvPr/>
          </p:nvSpPr>
          <p:spPr bwMode="auto">
            <a:xfrm>
              <a:off x="2098" y="2444"/>
              <a:ext cx="521" cy="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5" name="Rectangle 109"/>
            <p:cNvSpPr>
              <a:spLocks noChangeArrowheads="1"/>
            </p:cNvSpPr>
            <p:nvPr/>
          </p:nvSpPr>
          <p:spPr bwMode="auto">
            <a:xfrm>
              <a:off x="2098" y="3582"/>
              <a:ext cx="521" cy="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6" name="Line 110"/>
            <p:cNvSpPr>
              <a:spLocks noChangeShapeType="1"/>
            </p:cNvSpPr>
            <p:nvPr/>
          </p:nvSpPr>
          <p:spPr bwMode="auto">
            <a:xfrm>
              <a:off x="2358" y="1591"/>
              <a:ext cx="0" cy="33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7" name="Line 111"/>
            <p:cNvSpPr>
              <a:spLocks noChangeShapeType="1"/>
            </p:cNvSpPr>
            <p:nvPr/>
          </p:nvSpPr>
          <p:spPr bwMode="auto">
            <a:xfrm>
              <a:off x="2358" y="2729"/>
              <a:ext cx="0" cy="33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88" name="Rectangle 112"/>
            <p:cNvSpPr>
              <a:spLocks noChangeArrowheads="1"/>
            </p:cNvSpPr>
            <p:nvPr/>
          </p:nvSpPr>
          <p:spPr bwMode="auto">
            <a:xfrm>
              <a:off x="2047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/>
              <a:r>
                <a:rPr lang="en-US" sz="1800" b="1">
                  <a:latin typeface="Arial" charset="0"/>
                </a:rPr>
                <a:t>Change</a:t>
              </a:r>
            </a:p>
            <a:p>
              <a:pPr algn="ctr" defTabSz="903288"/>
              <a:r>
                <a:rPr lang="en-US" sz="1800" b="1">
                  <a:latin typeface="Arial" charset="0"/>
                </a:rPr>
                <a:t>Set 1</a:t>
              </a:r>
            </a:p>
          </p:txBody>
        </p:sp>
        <p:sp>
          <p:nvSpPr>
            <p:cNvPr id="331889" name="Line 113"/>
            <p:cNvSpPr>
              <a:spLocks noChangeShapeType="1"/>
            </p:cNvSpPr>
            <p:nvPr/>
          </p:nvSpPr>
          <p:spPr bwMode="auto">
            <a:xfrm>
              <a:off x="1600" y="1165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90" name="Line 114"/>
            <p:cNvSpPr>
              <a:spLocks noChangeShapeType="1"/>
            </p:cNvSpPr>
            <p:nvPr/>
          </p:nvSpPr>
          <p:spPr bwMode="auto">
            <a:xfrm>
              <a:off x="1600" y="2302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91" name="Line 115"/>
            <p:cNvSpPr>
              <a:spLocks noChangeShapeType="1"/>
            </p:cNvSpPr>
            <p:nvPr/>
          </p:nvSpPr>
          <p:spPr bwMode="auto">
            <a:xfrm>
              <a:off x="1600" y="3487"/>
              <a:ext cx="379" cy="0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92" name="AutoShape 116"/>
            <p:cNvSpPr>
              <a:spLocks noChangeArrowheads="1"/>
            </p:cNvSpPr>
            <p:nvPr/>
          </p:nvSpPr>
          <p:spPr bwMode="auto">
            <a:xfrm>
              <a:off x="1746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93" name="AutoShape 117"/>
            <p:cNvSpPr>
              <a:spLocks noChangeArrowheads="1"/>
            </p:cNvSpPr>
            <p:nvPr/>
          </p:nvSpPr>
          <p:spPr bwMode="auto">
            <a:xfrm>
              <a:off x="1746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94" name="AutoShape 118"/>
            <p:cNvSpPr>
              <a:spLocks noChangeArrowheads="1"/>
            </p:cNvSpPr>
            <p:nvPr/>
          </p:nvSpPr>
          <p:spPr bwMode="auto">
            <a:xfrm>
              <a:off x="1746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>
              <a:off x="2737" y="1410"/>
              <a:ext cx="95" cy="229"/>
              <a:chOff x="2773" y="1428"/>
              <a:chExt cx="96" cy="232"/>
            </a:xfrm>
          </p:grpSpPr>
          <p:sp>
            <p:nvSpPr>
              <p:cNvPr id="331896" name="Line 120"/>
              <p:cNvSpPr>
                <a:spLocks noChangeShapeType="1"/>
              </p:cNvSpPr>
              <p:nvPr/>
            </p:nvSpPr>
            <p:spPr bwMode="auto">
              <a:xfrm>
                <a:off x="2821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97" name="Line 121"/>
              <p:cNvSpPr>
                <a:spLocks noChangeShapeType="1"/>
              </p:cNvSpPr>
              <p:nvPr/>
            </p:nvSpPr>
            <p:spPr bwMode="auto">
              <a:xfrm flipH="1">
                <a:off x="27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98" name="Line 122"/>
              <p:cNvSpPr>
                <a:spLocks noChangeShapeType="1"/>
              </p:cNvSpPr>
              <p:nvPr/>
            </p:nvSpPr>
            <p:spPr bwMode="auto">
              <a:xfrm>
                <a:off x="2821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99" name="Line 123"/>
              <p:cNvSpPr>
                <a:spLocks noChangeShapeType="1"/>
              </p:cNvSpPr>
              <p:nvPr/>
            </p:nvSpPr>
            <p:spPr bwMode="auto">
              <a:xfrm>
                <a:off x="2773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00" name="Oval 124"/>
              <p:cNvSpPr>
                <a:spLocks noChangeArrowheads="1"/>
              </p:cNvSpPr>
              <p:nvPr/>
            </p:nvSpPr>
            <p:spPr bwMode="auto">
              <a:xfrm>
                <a:off x="2781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25"/>
            <p:cNvGrpSpPr>
              <a:grpSpLocks/>
            </p:cNvGrpSpPr>
            <p:nvPr/>
          </p:nvGrpSpPr>
          <p:grpSpPr bwMode="auto">
            <a:xfrm>
              <a:off x="2785" y="1457"/>
              <a:ext cx="95" cy="229"/>
              <a:chOff x="2821" y="1476"/>
              <a:chExt cx="96" cy="232"/>
            </a:xfrm>
          </p:grpSpPr>
          <p:sp>
            <p:nvSpPr>
              <p:cNvPr id="331902" name="Line 126"/>
              <p:cNvSpPr>
                <a:spLocks noChangeShapeType="1"/>
              </p:cNvSpPr>
              <p:nvPr/>
            </p:nvSpPr>
            <p:spPr bwMode="auto">
              <a:xfrm>
                <a:off x="2869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03" name="Line 127"/>
              <p:cNvSpPr>
                <a:spLocks noChangeShapeType="1"/>
              </p:cNvSpPr>
              <p:nvPr/>
            </p:nvSpPr>
            <p:spPr bwMode="auto">
              <a:xfrm flipH="1">
                <a:off x="28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04" name="Line 128"/>
              <p:cNvSpPr>
                <a:spLocks noChangeShapeType="1"/>
              </p:cNvSpPr>
              <p:nvPr/>
            </p:nvSpPr>
            <p:spPr bwMode="auto">
              <a:xfrm>
                <a:off x="2869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05" name="Line 129"/>
              <p:cNvSpPr>
                <a:spLocks noChangeShapeType="1"/>
              </p:cNvSpPr>
              <p:nvPr/>
            </p:nvSpPr>
            <p:spPr bwMode="auto">
              <a:xfrm>
                <a:off x="2821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06" name="Oval 130"/>
              <p:cNvSpPr>
                <a:spLocks noChangeArrowheads="1"/>
              </p:cNvSpPr>
              <p:nvPr/>
            </p:nvSpPr>
            <p:spPr bwMode="auto">
              <a:xfrm>
                <a:off x="2829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31"/>
            <p:cNvGrpSpPr>
              <a:grpSpLocks/>
            </p:cNvGrpSpPr>
            <p:nvPr/>
          </p:nvGrpSpPr>
          <p:grpSpPr bwMode="auto">
            <a:xfrm>
              <a:off x="2832" y="1504"/>
              <a:ext cx="95" cy="230"/>
              <a:chOff x="2869" y="1524"/>
              <a:chExt cx="96" cy="232"/>
            </a:xfrm>
          </p:grpSpPr>
          <p:sp>
            <p:nvSpPr>
              <p:cNvPr id="331908" name="Line 132"/>
              <p:cNvSpPr>
                <a:spLocks noChangeShapeType="1"/>
              </p:cNvSpPr>
              <p:nvPr/>
            </p:nvSpPr>
            <p:spPr bwMode="auto">
              <a:xfrm>
                <a:off x="2917" y="161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09" name="Line 133"/>
              <p:cNvSpPr>
                <a:spLocks noChangeShapeType="1"/>
              </p:cNvSpPr>
              <p:nvPr/>
            </p:nvSpPr>
            <p:spPr bwMode="auto">
              <a:xfrm flipH="1">
                <a:off x="2869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0" name="Line 134"/>
              <p:cNvSpPr>
                <a:spLocks noChangeShapeType="1"/>
              </p:cNvSpPr>
              <p:nvPr/>
            </p:nvSpPr>
            <p:spPr bwMode="auto">
              <a:xfrm>
                <a:off x="2917" y="170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1" name="Line 135"/>
              <p:cNvSpPr>
                <a:spLocks noChangeShapeType="1"/>
              </p:cNvSpPr>
              <p:nvPr/>
            </p:nvSpPr>
            <p:spPr bwMode="auto">
              <a:xfrm>
                <a:off x="2869" y="166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2" name="Oval 136"/>
              <p:cNvSpPr>
                <a:spLocks noChangeArrowheads="1"/>
              </p:cNvSpPr>
              <p:nvPr/>
            </p:nvSpPr>
            <p:spPr bwMode="auto">
              <a:xfrm>
                <a:off x="2877" y="152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37"/>
            <p:cNvGrpSpPr>
              <a:grpSpLocks/>
            </p:cNvGrpSpPr>
            <p:nvPr/>
          </p:nvGrpSpPr>
          <p:grpSpPr bwMode="auto">
            <a:xfrm>
              <a:off x="2690" y="1362"/>
              <a:ext cx="95" cy="229"/>
              <a:chOff x="2725" y="1380"/>
              <a:chExt cx="96" cy="232"/>
            </a:xfrm>
          </p:grpSpPr>
          <p:sp>
            <p:nvSpPr>
              <p:cNvPr id="331914" name="Line 138"/>
              <p:cNvSpPr>
                <a:spLocks noChangeShapeType="1"/>
              </p:cNvSpPr>
              <p:nvPr/>
            </p:nvSpPr>
            <p:spPr bwMode="auto">
              <a:xfrm>
                <a:off x="2773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5" name="Line 139"/>
              <p:cNvSpPr>
                <a:spLocks noChangeShapeType="1"/>
              </p:cNvSpPr>
              <p:nvPr/>
            </p:nvSpPr>
            <p:spPr bwMode="auto">
              <a:xfrm flipH="1">
                <a:off x="2725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6" name="Line 140"/>
              <p:cNvSpPr>
                <a:spLocks noChangeShapeType="1"/>
              </p:cNvSpPr>
              <p:nvPr/>
            </p:nvSpPr>
            <p:spPr bwMode="auto">
              <a:xfrm>
                <a:off x="2773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7" name="Line 141"/>
              <p:cNvSpPr>
                <a:spLocks noChangeShapeType="1"/>
              </p:cNvSpPr>
              <p:nvPr/>
            </p:nvSpPr>
            <p:spPr bwMode="auto">
              <a:xfrm>
                <a:off x="2725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18" name="Oval 142"/>
              <p:cNvSpPr>
                <a:spLocks noChangeArrowheads="1"/>
              </p:cNvSpPr>
              <p:nvPr/>
            </p:nvSpPr>
            <p:spPr bwMode="auto">
              <a:xfrm>
                <a:off x="2733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143"/>
            <p:cNvGrpSpPr>
              <a:grpSpLocks/>
            </p:cNvGrpSpPr>
            <p:nvPr/>
          </p:nvGrpSpPr>
          <p:grpSpPr bwMode="auto">
            <a:xfrm>
              <a:off x="2737" y="2547"/>
              <a:ext cx="95" cy="229"/>
              <a:chOff x="2773" y="2580"/>
              <a:chExt cx="96" cy="232"/>
            </a:xfrm>
          </p:grpSpPr>
          <p:sp>
            <p:nvSpPr>
              <p:cNvPr id="331920" name="Line 144"/>
              <p:cNvSpPr>
                <a:spLocks noChangeShapeType="1"/>
              </p:cNvSpPr>
              <p:nvPr/>
            </p:nvSpPr>
            <p:spPr bwMode="auto">
              <a:xfrm>
                <a:off x="2821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1" name="Line 145"/>
              <p:cNvSpPr>
                <a:spLocks noChangeShapeType="1"/>
              </p:cNvSpPr>
              <p:nvPr/>
            </p:nvSpPr>
            <p:spPr bwMode="auto">
              <a:xfrm flipH="1">
                <a:off x="27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2" name="Line 146"/>
              <p:cNvSpPr>
                <a:spLocks noChangeShapeType="1"/>
              </p:cNvSpPr>
              <p:nvPr/>
            </p:nvSpPr>
            <p:spPr bwMode="auto">
              <a:xfrm>
                <a:off x="2821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3" name="Line 147"/>
              <p:cNvSpPr>
                <a:spLocks noChangeShapeType="1"/>
              </p:cNvSpPr>
              <p:nvPr/>
            </p:nvSpPr>
            <p:spPr bwMode="auto">
              <a:xfrm>
                <a:off x="2773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4" name="Oval 148"/>
              <p:cNvSpPr>
                <a:spLocks noChangeArrowheads="1"/>
              </p:cNvSpPr>
              <p:nvPr/>
            </p:nvSpPr>
            <p:spPr bwMode="auto">
              <a:xfrm>
                <a:off x="2781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49"/>
            <p:cNvGrpSpPr>
              <a:grpSpLocks/>
            </p:cNvGrpSpPr>
            <p:nvPr/>
          </p:nvGrpSpPr>
          <p:grpSpPr bwMode="auto">
            <a:xfrm>
              <a:off x="2785" y="2594"/>
              <a:ext cx="95" cy="229"/>
              <a:chOff x="2821" y="2628"/>
              <a:chExt cx="96" cy="232"/>
            </a:xfrm>
          </p:grpSpPr>
          <p:sp>
            <p:nvSpPr>
              <p:cNvPr id="331926" name="Line 150"/>
              <p:cNvSpPr>
                <a:spLocks noChangeShapeType="1"/>
              </p:cNvSpPr>
              <p:nvPr/>
            </p:nvSpPr>
            <p:spPr bwMode="auto">
              <a:xfrm>
                <a:off x="2869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7" name="Line 151"/>
              <p:cNvSpPr>
                <a:spLocks noChangeShapeType="1"/>
              </p:cNvSpPr>
              <p:nvPr/>
            </p:nvSpPr>
            <p:spPr bwMode="auto">
              <a:xfrm flipH="1">
                <a:off x="28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8" name="Line 152"/>
              <p:cNvSpPr>
                <a:spLocks noChangeShapeType="1"/>
              </p:cNvSpPr>
              <p:nvPr/>
            </p:nvSpPr>
            <p:spPr bwMode="auto">
              <a:xfrm>
                <a:off x="2869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29" name="Line 153"/>
              <p:cNvSpPr>
                <a:spLocks noChangeShapeType="1"/>
              </p:cNvSpPr>
              <p:nvPr/>
            </p:nvSpPr>
            <p:spPr bwMode="auto">
              <a:xfrm>
                <a:off x="2821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30" name="Oval 154"/>
              <p:cNvSpPr>
                <a:spLocks noChangeArrowheads="1"/>
              </p:cNvSpPr>
              <p:nvPr/>
            </p:nvSpPr>
            <p:spPr bwMode="auto">
              <a:xfrm>
                <a:off x="2829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55"/>
            <p:cNvGrpSpPr>
              <a:grpSpLocks/>
            </p:cNvGrpSpPr>
            <p:nvPr/>
          </p:nvGrpSpPr>
          <p:grpSpPr bwMode="auto">
            <a:xfrm>
              <a:off x="2832" y="2642"/>
              <a:ext cx="95" cy="229"/>
              <a:chOff x="2869" y="2676"/>
              <a:chExt cx="96" cy="232"/>
            </a:xfrm>
          </p:grpSpPr>
          <p:sp>
            <p:nvSpPr>
              <p:cNvPr id="331932" name="Line 156"/>
              <p:cNvSpPr>
                <a:spLocks noChangeShapeType="1"/>
              </p:cNvSpPr>
              <p:nvPr/>
            </p:nvSpPr>
            <p:spPr bwMode="auto">
              <a:xfrm>
                <a:off x="2917" y="27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33" name="Line 157"/>
              <p:cNvSpPr>
                <a:spLocks noChangeShapeType="1"/>
              </p:cNvSpPr>
              <p:nvPr/>
            </p:nvSpPr>
            <p:spPr bwMode="auto">
              <a:xfrm flipH="1">
                <a:off x="2869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34" name="Line 158"/>
              <p:cNvSpPr>
                <a:spLocks noChangeShapeType="1"/>
              </p:cNvSpPr>
              <p:nvPr/>
            </p:nvSpPr>
            <p:spPr bwMode="auto">
              <a:xfrm>
                <a:off x="2917" y="28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35" name="Line 159"/>
              <p:cNvSpPr>
                <a:spLocks noChangeShapeType="1"/>
              </p:cNvSpPr>
              <p:nvPr/>
            </p:nvSpPr>
            <p:spPr bwMode="auto">
              <a:xfrm>
                <a:off x="2869" y="28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36" name="Oval 160"/>
              <p:cNvSpPr>
                <a:spLocks noChangeArrowheads="1"/>
              </p:cNvSpPr>
              <p:nvPr/>
            </p:nvSpPr>
            <p:spPr bwMode="auto">
              <a:xfrm>
                <a:off x="2877" y="26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161"/>
            <p:cNvGrpSpPr>
              <a:grpSpLocks/>
            </p:cNvGrpSpPr>
            <p:nvPr/>
          </p:nvGrpSpPr>
          <p:grpSpPr bwMode="auto">
            <a:xfrm>
              <a:off x="2690" y="2500"/>
              <a:ext cx="95" cy="229"/>
              <a:chOff x="2725" y="2532"/>
              <a:chExt cx="96" cy="232"/>
            </a:xfrm>
          </p:grpSpPr>
          <p:sp>
            <p:nvSpPr>
              <p:cNvPr id="331938" name="Line 162"/>
              <p:cNvSpPr>
                <a:spLocks noChangeShapeType="1"/>
              </p:cNvSpPr>
              <p:nvPr/>
            </p:nvSpPr>
            <p:spPr bwMode="auto">
              <a:xfrm>
                <a:off x="2773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39" name="Line 163"/>
              <p:cNvSpPr>
                <a:spLocks noChangeShapeType="1"/>
              </p:cNvSpPr>
              <p:nvPr/>
            </p:nvSpPr>
            <p:spPr bwMode="auto">
              <a:xfrm flipH="1">
                <a:off x="2725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0" name="Line 164"/>
              <p:cNvSpPr>
                <a:spLocks noChangeShapeType="1"/>
              </p:cNvSpPr>
              <p:nvPr/>
            </p:nvSpPr>
            <p:spPr bwMode="auto">
              <a:xfrm>
                <a:off x="2773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1" name="Line 165"/>
              <p:cNvSpPr>
                <a:spLocks noChangeShapeType="1"/>
              </p:cNvSpPr>
              <p:nvPr/>
            </p:nvSpPr>
            <p:spPr bwMode="auto">
              <a:xfrm>
                <a:off x="2725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2" name="Oval 166"/>
              <p:cNvSpPr>
                <a:spLocks noChangeArrowheads="1"/>
              </p:cNvSpPr>
              <p:nvPr/>
            </p:nvSpPr>
            <p:spPr bwMode="auto">
              <a:xfrm>
                <a:off x="2733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67"/>
            <p:cNvGrpSpPr>
              <a:grpSpLocks/>
            </p:cNvGrpSpPr>
            <p:nvPr/>
          </p:nvGrpSpPr>
          <p:grpSpPr bwMode="auto">
            <a:xfrm>
              <a:off x="2737" y="3732"/>
              <a:ext cx="95" cy="229"/>
              <a:chOff x="2773" y="3780"/>
              <a:chExt cx="96" cy="232"/>
            </a:xfrm>
          </p:grpSpPr>
          <p:sp>
            <p:nvSpPr>
              <p:cNvPr id="331944" name="Line 168"/>
              <p:cNvSpPr>
                <a:spLocks noChangeShapeType="1"/>
              </p:cNvSpPr>
              <p:nvPr/>
            </p:nvSpPr>
            <p:spPr bwMode="auto">
              <a:xfrm>
                <a:off x="2821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5" name="Line 169"/>
              <p:cNvSpPr>
                <a:spLocks noChangeShapeType="1"/>
              </p:cNvSpPr>
              <p:nvPr/>
            </p:nvSpPr>
            <p:spPr bwMode="auto">
              <a:xfrm flipH="1">
                <a:off x="2773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6" name="Line 170"/>
              <p:cNvSpPr>
                <a:spLocks noChangeShapeType="1"/>
              </p:cNvSpPr>
              <p:nvPr/>
            </p:nvSpPr>
            <p:spPr bwMode="auto">
              <a:xfrm>
                <a:off x="28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7" name="Line 171"/>
              <p:cNvSpPr>
                <a:spLocks noChangeShapeType="1"/>
              </p:cNvSpPr>
              <p:nvPr/>
            </p:nvSpPr>
            <p:spPr bwMode="auto">
              <a:xfrm>
                <a:off x="2773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48" name="Oval 172"/>
              <p:cNvSpPr>
                <a:spLocks noChangeArrowheads="1"/>
              </p:cNvSpPr>
              <p:nvPr/>
            </p:nvSpPr>
            <p:spPr bwMode="auto">
              <a:xfrm>
                <a:off x="2781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73"/>
            <p:cNvGrpSpPr>
              <a:grpSpLocks/>
            </p:cNvGrpSpPr>
            <p:nvPr/>
          </p:nvGrpSpPr>
          <p:grpSpPr bwMode="auto">
            <a:xfrm>
              <a:off x="2785" y="3779"/>
              <a:ext cx="95" cy="229"/>
              <a:chOff x="2821" y="3828"/>
              <a:chExt cx="96" cy="232"/>
            </a:xfrm>
          </p:grpSpPr>
          <p:sp>
            <p:nvSpPr>
              <p:cNvPr id="331950" name="Line 174"/>
              <p:cNvSpPr>
                <a:spLocks noChangeShapeType="1"/>
              </p:cNvSpPr>
              <p:nvPr/>
            </p:nvSpPr>
            <p:spPr bwMode="auto">
              <a:xfrm>
                <a:off x="2869" y="39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1" name="Line 175"/>
              <p:cNvSpPr>
                <a:spLocks noChangeShapeType="1"/>
              </p:cNvSpPr>
              <p:nvPr/>
            </p:nvSpPr>
            <p:spPr bwMode="auto">
              <a:xfrm flipH="1">
                <a:off x="2821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2" name="Line 176"/>
              <p:cNvSpPr>
                <a:spLocks noChangeShapeType="1"/>
              </p:cNvSpPr>
              <p:nvPr/>
            </p:nvSpPr>
            <p:spPr bwMode="auto">
              <a:xfrm>
                <a:off x="2869" y="40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3" name="Line 177"/>
              <p:cNvSpPr>
                <a:spLocks noChangeShapeType="1"/>
              </p:cNvSpPr>
              <p:nvPr/>
            </p:nvSpPr>
            <p:spPr bwMode="auto">
              <a:xfrm>
                <a:off x="2821" y="39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4" name="Oval 178"/>
              <p:cNvSpPr>
                <a:spLocks noChangeArrowheads="1"/>
              </p:cNvSpPr>
              <p:nvPr/>
            </p:nvSpPr>
            <p:spPr bwMode="auto">
              <a:xfrm>
                <a:off x="2829" y="38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79"/>
            <p:cNvGrpSpPr>
              <a:grpSpLocks/>
            </p:cNvGrpSpPr>
            <p:nvPr/>
          </p:nvGrpSpPr>
          <p:grpSpPr bwMode="auto">
            <a:xfrm>
              <a:off x="2832" y="3826"/>
              <a:ext cx="95" cy="229"/>
              <a:chOff x="2869" y="3876"/>
              <a:chExt cx="96" cy="232"/>
            </a:xfrm>
          </p:grpSpPr>
          <p:sp>
            <p:nvSpPr>
              <p:cNvPr id="331956" name="Line 180"/>
              <p:cNvSpPr>
                <a:spLocks noChangeShapeType="1"/>
              </p:cNvSpPr>
              <p:nvPr/>
            </p:nvSpPr>
            <p:spPr bwMode="auto">
              <a:xfrm>
                <a:off x="2917" y="39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7" name="Line 181"/>
              <p:cNvSpPr>
                <a:spLocks noChangeShapeType="1"/>
              </p:cNvSpPr>
              <p:nvPr/>
            </p:nvSpPr>
            <p:spPr bwMode="auto">
              <a:xfrm flipH="1">
                <a:off x="2869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8" name="Line 182"/>
              <p:cNvSpPr>
                <a:spLocks noChangeShapeType="1"/>
              </p:cNvSpPr>
              <p:nvPr/>
            </p:nvSpPr>
            <p:spPr bwMode="auto">
              <a:xfrm>
                <a:off x="2917" y="40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59" name="Line 183"/>
              <p:cNvSpPr>
                <a:spLocks noChangeShapeType="1"/>
              </p:cNvSpPr>
              <p:nvPr/>
            </p:nvSpPr>
            <p:spPr bwMode="auto">
              <a:xfrm>
                <a:off x="2869" y="40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60" name="Oval 184"/>
              <p:cNvSpPr>
                <a:spLocks noChangeArrowheads="1"/>
              </p:cNvSpPr>
              <p:nvPr/>
            </p:nvSpPr>
            <p:spPr bwMode="auto">
              <a:xfrm>
                <a:off x="2877" y="38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/>
          </p:nvGrpSpPr>
          <p:grpSpPr bwMode="auto">
            <a:xfrm>
              <a:off x="2690" y="3684"/>
              <a:ext cx="95" cy="229"/>
              <a:chOff x="2725" y="3732"/>
              <a:chExt cx="96" cy="232"/>
            </a:xfrm>
          </p:grpSpPr>
          <p:sp>
            <p:nvSpPr>
              <p:cNvPr id="331962" name="Line 186"/>
              <p:cNvSpPr>
                <a:spLocks noChangeShapeType="1"/>
              </p:cNvSpPr>
              <p:nvPr/>
            </p:nvSpPr>
            <p:spPr bwMode="auto">
              <a:xfrm>
                <a:off x="2773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63" name="Line 187"/>
              <p:cNvSpPr>
                <a:spLocks noChangeShapeType="1"/>
              </p:cNvSpPr>
              <p:nvPr/>
            </p:nvSpPr>
            <p:spPr bwMode="auto">
              <a:xfrm flipH="1">
                <a:off x="2725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64" name="Line 188"/>
              <p:cNvSpPr>
                <a:spLocks noChangeShapeType="1"/>
              </p:cNvSpPr>
              <p:nvPr/>
            </p:nvSpPr>
            <p:spPr bwMode="auto">
              <a:xfrm>
                <a:off x="27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65" name="Line 189"/>
              <p:cNvSpPr>
                <a:spLocks noChangeShapeType="1"/>
              </p:cNvSpPr>
              <p:nvPr/>
            </p:nvSpPr>
            <p:spPr bwMode="auto">
              <a:xfrm>
                <a:off x="2725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66" name="Oval 190"/>
              <p:cNvSpPr>
                <a:spLocks noChangeArrowheads="1"/>
              </p:cNvSpPr>
              <p:nvPr/>
            </p:nvSpPr>
            <p:spPr bwMode="auto">
              <a:xfrm>
                <a:off x="2733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191"/>
          <p:cNvGrpSpPr>
            <a:grpSpLocks/>
          </p:cNvGrpSpPr>
          <p:nvPr/>
        </p:nvGrpSpPr>
        <p:grpSpPr bwMode="auto">
          <a:xfrm>
            <a:off x="4344988" y="990600"/>
            <a:ext cx="2032000" cy="5365750"/>
            <a:chOff x="2737" y="581"/>
            <a:chExt cx="1280" cy="3380"/>
          </a:xfrm>
        </p:grpSpPr>
        <p:sp>
          <p:nvSpPr>
            <p:cNvPr id="331968" name="Rectangle 192"/>
            <p:cNvSpPr>
              <a:spLocks noChangeArrowheads="1"/>
            </p:cNvSpPr>
            <p:nvPr/>
          </p:nvSpPr>
          <p:spPr bwMode="auto">
            <a:xfrm>
              <a:off x="3215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69" name="Rectangle 193"/>
            <p:cNvSpPr>
              <a:spLocks noChangeArrowheads="1"/>
            </p:cNvSpPr>
            <p:nvPr/>
          </p:nvSpPr>
          <p:spPr bwMode="auto">
            <a:xfrm>
              <a:off x="3215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0" name="Rectangle 194"/>
            <p:cNvSpPr>
              <a:spLocks noChangeArrowheads="1"/>
            </p:cNvSpPr>
            <p:nvPr/>
          </p:nvSpPr>
          <p:spPr bwMode="auto">
            <a:xfrm>
              <a:off x="3215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1" name="Rectangle 195"/>
            <p:cNvSpPr>
              <a:spLocks noChangeArrowheads="1"/>
            </p:cNvSpPr>
            <p:nvPr/>
          </p:nvSpPr>
          <p:spPr bwMode="auto">
            <a:xfrm>
              <a:off x="3235" y="1212"/>
              <a:ext cx="521" cy="1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2" name="Rectangle 196"/>
            <p:cNvSpPr>
              <a:spLocks noChangeArrowheads="1"/>
            </p:cNvSpPr>
            <p:nvPr/>
          </p:nvSpPr>
          <p:spPr bwMode="auto">
            <a:xfrm>
              <a:off x="3235" y="2397"/>
              <a:ext cx="52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3" name="Rectangle 197"/>
            <p:cNvSpPr>
              <a:spLocks noChangeArrowheads="1"/>
            </p:cNvSpPr>
            <p:nvPr/>
          </p:nvSpPr>
          <p:spPr bwMode="auto">
            <a:xfrm>
              <a:off x="3235" y="3534"/>
              <a:ext cx="521" cy="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4" name="Line 198"/>
            <p:cNvSpPr>
              <a:spLocks noChangeShapeType="1"/>
            </p:cNvSpPr>
            <p:nvPr/>
          </p:nvSpPr>
          <p:spPr bwMode="auto">
            <a:xfrm>
              <a:off x="2737" y="1165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5" name="Line 199"/>
            <p:cNvSpPr>
              <a:spLocks noChangeShapeType="1"/>
            </p:cNvSpPr>
            <p:nvPr/>
          </p:nvSpPr>
          <p:spPr bwMode="auto">
            <a:xfrm>
              <a:off x="2737" y="3487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6" name="Line 200"/>
            <p:cNvSpPr>
              <a:spLocks noChangeShapeType="1"/>
            </p:cNvSpPr>
            <p:nvPr/>
          </p:nvSpPr>
          <p:spPr bwMode="auto">
            <a:xfrm>
              <a:off x="2737" y="2302"/>
              <a:ext cx="379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7" name="AutoShape 201"/>
            <p:cNvSpPr>
              <a:spLocks noChangeArrowheads="1"/>
            </p:cNvSpPr>
            <p:nvPr/>
          </p:nvSpPr>
          <p:spPr bwMode="auto">
            <a:xfrm>
              <a:off x="2883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8" name="AutoShape 202"/>
            <p:cNvSpPr>
              <a:spLocks noChangeArrowheads="1"/>
            </p:cNvSpPr>
            <p:nvPr/>
          </p:nvSpPr>
          <p:spPr bwMode="auto">
            <a:xfrm>
              <a:off x="2883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79" name="AutoShape 203"/>
            <p:cNvSpPr>
              <a:spLocks noChangeArrowheads="1"/>
            </p:cNvSpPr>
            <p:nvPr/>
          </p:nvSpPr>
          <p:spPr bwMode="auto">
            <a:xfrm>
              <a:off x="2883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80" name="Line 204"/>
            <p:cNvSpPr>
              <a:spLocks noChangeShapeType="1"/>
            </p:cNvSpPr>
            <p:nvPr/>
          </p:nvSpPr>
          <p:spPr bwMode="auto">
            <a:xfrm>
              <a:off x="3448" y="1591"/>
              <a:ext cx="0" cy="33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81" name="Line 205"/>
            <p:cNvSpPr>
              <a:spLocks noChangeShapeType="1"/>
            </p:cNvSpPr>
            <p:nvPr/>
          </p:nvSpPr>
          <p:spPr bwMode="auto">
            <a:xfrm>
              <a:off x="3448" y="2729"/>
              <a:ext cx="0" cy="3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82" name="Rectangle 206"/>
            <p:cNvSpPr>
              <a:spLocks noChangeArrowheads="1"/>
            </p:cNvSpPr>
            <p:nvPr/>
          </p:nvSpPr>
          <p:spPr bwMode="auto">
            <a:xfrm>
              <a:off x="3184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/>
              <a:r>
                <a:rPr lang="en-US" sz="1800" b="1">
                  <a:latin typeface="Arial" charset="0"/>
                </a:rPr>
                <a:t>Change</a:t>
              </a:r>
            </a:p>
            <a:p>
              <a:pPr algn="ctr" defTabSz="903288"/>
              <a:r>
                <a:rPr lang="en-US" sz="1800" b="1">
                  <a:latin typeface="Arial" charset="0"/>
                </a:rPr>
                <a:t>Set 2</a:t>
              </a:r>
            </a:p>
          </p:txBody>
        </p:sp>
        <p:grpSp>
          <p:nvGrpSpPr>
            <p:cNvPr id="331937" name="Group 207"/>
            <p:cNvGrpSpPr>
              <a:grpSpLocks/>
            </p:cNvGrpSpPr>
            <p:nvPr/>
          </p:nvGrpSpPr>
          <p:grpSpPr bwMode="auto">
            <a:xfrm>
              <a:off x="3875" y="1410"/>
              <a:ext cx="94" cy="229"/>
              <a:chOff x="3925" y="1428"/>
              <a:chExt cx="96" cy="232"/>
            </a:xfrm>
          </p:grpSpPr>
          <p:sp>
            <p:nvSpPr>
              <p:cNvPr id="331984" name="Line 208"/>
              <p:cNvSpPr>
                <a:spLocks noChangeShapeType="1"/>
              </p:cNvSpPr>
              <p:nvPr/>
            </p:nvSpPr>
            <p:spPr bwMode="auto">
              <a:xfrm>
                <a:off x="3973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85" name="Line 209"/>
              <p:cNvSpPr>
                <a:spLocks noChangeShapeType="1"/>
              </p:cNvSpPr>
              <p:nvPr/>
            </p:nvSpPr>
            <p:spPr bwMode="auto">
              <a:xfrm flipH="1">
                <a:off x="392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86" name="Line 210"/>
              <p:cNvSpPr>
                <a:spLocks noChangeShapeType="1"/>
              </p:cNvSpPr>
              <p:nvPr/>
            </p:nvSpPr>
            <p:spPr bwMode="auto">
              <a:xfrm>
                <a:off x="3973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87" name="Line 211"/>
              <p:cNvSpPr>
                <a:spLocks noChangeShapeType="1"/>
              </p:cNvSpPr>
              <p:nvPr/>
            </p:nvSpPr>
            <p:spPr bwMode="auto">
              <a:xfrm>
                <a:off x="3925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88" name="Oval 212"/>
              <p:cNvSpPr>
                <a:spLocks noChangeArrowheads="1"/>
              </p:cNvSpPr>
              <p:nvPr/>
            </p:nvSpPr>
            <p:spPr bwMode="auto">
              <a:xfrm>
                <a:off x="3933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43" name="Group 213"/>
            <p:cNvGrpSpPr>
              <a:grpSpLocks/>
            </p:cNvGrpSpPr>
            <p:nvPr/>
          </p:nvGrpSpPr>
          <p:grpSpPr bwMode="auto">
            <a:xfrm>
              <a:off x="3922" y="1457"/>
              <a:ext cx="95" cy="229"/>
              <a:chOff x="3973" y="1476"/>
              <a:chExt cx="96" cy="232"/>
            </a:xfrm>
          </p:grpSpPr>
          <p:sp>
            <p:nvSpPr>
              <p:cNvPr id="331990" name="Line 214"/>
              <p:cNvSpPr>
                <a:spLocks noChangeShapeType="1"/>
              </p:cNvSpPr>
              <p:nvPr/>
            </p:nvSpPr>
            <p:spPr bwMode="auto">
              <a:xfrm>
                <a:off x="4021" y="1564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1" name="Line 215"/>
              <p:cNvSpPr>
                <a:spLocks noChangeShapeType="1"/>
              </p:cNvSpPr>
              <p:nvPr/>
            </p:nvSpPr>
            <p:spPr bwMode="auto">
              <a:xfrm flipH="1">
                <a:off x="3973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2" name="Line 216"/>
              <p:cNvSpPr>
                <a:spLocks noChangeShapeType="1"/>
              </p:cNvSpPr>
              <p:nvPr/>
            </p:nvSpPr>
            <p:spPr bwMode="auto">
              <a:xfrm>
                <a:off x="4021" y="166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3" name="Line 217"/>
              <p:cNvSpPr>
                <a:spLocks noChangeShapeType="1"/>
              </p:cNvSpPr>
              <p:nvPr/>
            </p:nvSpPr>
            <p:spPr bwMode="auto">
              <a:xfrm>
                <a:off x="3973" y="16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4" name="Oval 218"/>
              <p:cNvSpPr>
                <a:spLocks noChangeArrowheads="1"/>
              </p:cNvSpPr>
              <p:nvPr/>
            </p:nvSpPr>
            <p:spPr bwMode="auto">
              <a:xfrm>
                <a:off x="3981" y="1476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49" name="Group 219"/>
            <p:cNvGrpSpPr>
              <a:grpSpLocks/>
            </p:cNvGrpSpPr>
            <p:nvPr/>
          </p:nvGrpSpPr>
          <p:grpSpPr bwMode="auto">
            <a:xfrm>
              <a:off x="3827" y="1362"/>
              <a:ext cx="95" cy="229"/>
              <a:chOff x="3877" y="1380"/>
              <a:chExt cx="96" cy="232"/>
            </a:xfrm>
          </p:grpSpPr>
          <p:sp>
            <p:nvSpPr>
              <p:cNvPr id="331996" name="Line 220"/>
              <p:cNvSpPr>
                <a:spLocks noChangeShapeType="1"/>
              </p:cNvSpPr>
              <p:nvPr/>
            </p:nvSpPr>
            <p:spPr bwMode="auto">
              <a:xfrm>
                <a:off x="3925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7" name="Line 221"/>
              <p:cNvSpPr>
                <a:spLocks noChangeShapeType="1"/>
              </p:cNvSpPr>
              <p:nvPr/>
            </p:nvSpPr>
            <p:spPr bwMode="auto">
              <a:xfrm flipH="1">
                <a:off x="3877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8" name="Line 222"/>
              <p:cNvSpPr>
                <a:spLocks noChangeShapeType="1"/>
              </p:cNvSpPr>
              <p:nvPr/>
            </p:nvSpPr>
            <p:spPr bwMode="auto">
              <a:xfrm>
                <a:off x="3925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99" name="Line 223"/>
              <p:cNvSpPr>
                <a:spLocks noChangeShapeType="1"/>
              </p:cNvSpPr>
              <p:nvPr/>
            </p:nvSpPr>
            <p:spPr bwMode="auto">
              <a:xfrm>
                <a:off x="3877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00" name="Oval 224"/>
              <p:cNvSpPr>
                <a:spLocks noChangeArrowheads="1"/>
              </p:cNvSpPr>
              <p:nvPr/>
            </p:nvSpPr>
            <p:spPr bwMode="auto">
              <a:xfrm>
                <a:off x="3885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55" name="Group 225"/>
            <p:cNvGrpSpPr>
              <a:grpSpLocks/>
            </p:cNvGrpSpPr>
            <p:nvPr/>
          </p:nvGrpSpPr>
          <p:grpSpPr bwMode="auto">
            <a:xfrm>
              <a:off x="3875" y="2547"/>
              <a:ext cx="94" cy="229"/>
              <a:chOff x="3925" y="2580"/>
              <a:chExt cx="96" cy="232"/>
            </a:xfrm>
          </p:grpSpPr>
          <p:sp>
            <p:nvSpPr>
              <p:cNvPr id="332002" name="Line 226"/>
              <p:cNvSpPr>
                <a:spLocks noChangeShapeType="1"/>
              </p:cNvSpPr>
              <p:nvPr/>
            </p:nvSpPr>
            <p:spPr bwMode="auto">
              <a:xfrm>
                <a:off x="3973" y="26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03" name="Line 227"/>
              <p:cNvSpPr>
                <a:spLocks noChangeShapeType="1"/>
              </p:cNvSpPr>
              <p:nvPr/>
            </p:nvSpPr>
            <p:spPr bwMode="auto">
              <a:xfrm flipH="1">
                <a:off x="3925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04" name="Line 228"/>
              <p:cNvSpPr>
                <a:spLocks noChangeShapeType="1"/>
              </p:cNvSpPr>
              <p:nvPr/>
            </p:nvSpPr>
            <p:spPr bwMode="auto">
              <a:xfrm>
                <a:off x="3973" y="27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05" name="Line 229"/>
              <p:cNvSpPr>
                <a:spLocks noChangeShapeType="1"/>
              </p:cNvSpPr>
              <p:nvPr/>
            </p:nvSpPr>
            <p:spPr bwMode="auto">
              <a:xfrm>
                <a:off x="3925" y="27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06" name="Oval 230"/>
              <p:cNvSpPr>
                <a:spLocks noChangeArrowheads="1"/>
              </p:cNvSpPr>
              <p:nvPr/>
            </p:nvSpPr>
            <p:spPr bwMode="auto">
              <a:xfrm>
                <a:off x="3933" y="25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61" name="Group 231"/>
            <p:cNvGrpSpPr>
              <a:grpSpLocks/>
            </p:cNvGrpSpPr>
            <p:nvPr/>
          </p:nvGrpSpPr>
          <p:grpSpPr bwMode="auto">
            <a:xfrm>
              <a:off x="3922" y="2594"/>
              <a:ext cx="95" cy="229"/>
              <a:chOff x="3973" y="2628"/>
              <a:chExt cx="96" cy="232"/>
            </a:xfrm>
          </p:grpSpPr>
          <p:sp>
            <p:nvSpPr>
              <p:cNvPr id="332008" name="Line 232"/>
              <p:cNvSpPr>
                <a:spLocks noChangeShapeType="1"/>
              </p:cNvSpPr>
              <p:nvPr/>
            </p:nvSpPr>
            <p:spPr bwMode="auto">
              <a:xfrm>
                <a:off x="4021" y="27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09" name="Line 233"/>
              <p:cNvSpPr>
                <a:spLocks noChangeShapeType="1"/>
              </p:cNvSpPr>
              <p:nvPr/>
            </p:nvSpPr>
            <p:spPr bwMode="auto">
              <a:xfrm flipH="1">
                <a:off x="3973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0" name="Line 234"/>
              <p:cNvSpPr>
                <a:spLocks noChangeShapeType="1"/>
              </p:cNvSpPr>
              <p:nvPr/>
            </p:nvSpPr>
            <p:spPr bwMode="auto">
              <a:xfrm>
                <a:off x="4021" y="28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1" name="Line 235"/>
              <p:cNvSpPr>
                <a:spLocks noChangeShapeType="1"/>
              </p:cNvSpPr>
              <p:nvPr/>
            </p:nvSpPr>
            <p:spPr bwMode="auto">
              <a:xfrm>
                <a:off x="3973" y="27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2" name="Oval 236"/>
              <p:cNvSpPr>
                <a:spLocks noChangeArrowheads="1"/>
              </p:cNvSpPr>
              <p:nvPr/>
            </p:nvSpPr>
            <p:spPr bwMode="auto">
              <a:xfrm>
                <a:off x="3981" y="26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67" name="Group 237"/>
            <p:cNvGrpSpPr>
              <a:grpSpLocks/>
            </p:cNvGrpSpPr>
            <p:nvPr/>
          </p:nvGrpSpPr>
          <p:grpSpPr bwMode="auto">
            <a:xfrm>
              <a:off x="3827" y="2500"/>
              <a:ext cx="95" cy="229"/>
              <a:chOff x="3877" y="2532"/>
              <a:chExt cx="96" cy="232"/>
            </a:xfrm>
          </p:grpSpPr>
          <p:sp>
            <p:nvSpPr>
              <p:cNvPr id="332014" name="Line 238"/>
              <p:cNvSpPr>
                <a:spLocks noChangeShapeType="1"/>
              </p:cNvSpPr>
              <p:nvPr/>
            </p:nvSpPr>
            <p:spPr bwMode="auto">
              <a:xfrm>
                <a:off x="3925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5" name="Line 239"/>
              <p:cNvSpPr>
                <a:spLocks noChangeShapeType="1"/>
              </p:cNvSpPr>
              <p:nvPr/>
            </p:nvSpPr>
            <p:spPr bwMode="auto">
              <a:xfrm flipH="1">
                <a:off x="3877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6" name="Line 240"/>
              <p:cNvSpPr>
                <a:spLocks noChangeShapeType="1"/>
              </p:cNvSpPr>
              <p:nvPr/>
            </p:nvSpPr>
            <p:spPr bwMode="auto">
              <a:xfrm>
                <a:off x="3925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7" name="Line 241"/>
              <p:cNvSpPr>
                <a:spLocks noChangeShapeType="1"/>
              </p:cNvSpPr>
              <p:nvPr/>
            </p:nvSpPr>
            <p:spPr bwMode="auto">
              <a:xfrm>
                <a:off x="3877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18" name="Oval 242"/>
              <p:cNvSpPr>
                <a:spLocks noChangeArrowheads="1"/>
              </p:cNvSpPr>
              <p:nvPr/>
            </p:nvSpPr>
            <p:spPr bwMode="auto">
              <a:xfrm>
                <a:off x="3885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83" name="Group 243"/>
            <p:cNvGrpSpPr>
              <a:grpSpLocks/>
            </p:cNvGrpSpPr>
            <p:nvPr/>
          </p:nvGrpSpPr>
          <p:grpSpPr bwMode="auto">
            <a:xfrm>
              <a:off x="3875" y="3684"/>
              <a:ext cx="94" cy="229"/>
              <a:chOff x="3925" y="3732"/>
              <a:chExt cx="96" cy="232"/>
            </a:xfrm>
          </p:grpSpPr>
          <p:sp>
            <p:nvSpPr>
              <p:cNvPr id="332020" name="Line 244"/>
              <p:cNvSpPr>
                <a:spLocks noChangeShapeType="1"/>
              </p:cNvSpPr>
              <p:nvPr/>
            </p:nvSpPr>
            <p:spPr bwMode="auto">
              <a:xfrm>
                <a:off x="3973" y="38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1" name="Line 245"/>
              <p:cNvSpPr>
                <a:spLocks noChangeShapeType="1"/>
              </p:cNvSpPr>
              <p:nvPr/>
            </p:nvSpPr>
            <p:spPr bwMode="auto">
              <a:xfrm flipH="1">
                <a:off x="3925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2" name="Line 246"/>
              <p:cNvSpPr>
                <a:spLocks noChangeShapeType="1"/>
              </p:cNvSpPr>
              <p:nvPr/>
            </p:nvSpPr>
            <p:spPr bwMode="auto">
              <a:xfrm>
                <a:off x="3973" y="39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3" name="Line 247"/>
              <p:cNvSpPr>
                <a:spLocks noChangeShapeType="1"/>
              </p:cNvSpPr>
              <p:nvPr/>
            </p:nvSpPr>
            <p:spPr bwMode="auto">
              <a:xfrm>
                <a:off x="3925" y="38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4" name="Oval 248"/>
              <p:cNvSpPr>
                <a:spLocks noChangeArrowheads="1"/>
              </p:cNvSpPr>
              <p:nvPr/>
            </p:nvSpPr>
            <p:spPr bwMode="auto">
              <a:xfrm>
                <a:off x="3933" y="37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89" name="Group 249"/>
            <p:cNvGrpSpPr>
              <a:grpSpLocks/>
            </p:cNvGrpSpPr>
            <p:nvPr/>
          </p:nvGrpSpPr>
          <p:grpSpPr bwMode="auto">
            <a:xfrm>
              <a:off x="3922" y="3732"/>
              <a:ext cx="95" cy="229"/>
              <a:chOff x="3973" y="3780"/>
              <a:chExt cx="96" cy="232"/>
            </a:xfrm>
          </p:grpSpPr>
          <p:sp>
            <p:nvSpPr>
              <p:cNvPr id="332026" name="Line 250"/>
              <p:cNvSpPr>
                <a:spLocks noChangeShapeType="1"/>
              </p:cNvSpPr>
              <p:nvPr/>
            </p:nvSpPr>
            <p:spPr bwMode="auto">
              <a:xfrm>
                <a:off x="4021" y="38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7" name="Line 251"/>
              <p:cNvSpPr>
                <a:spLocks noChangeShapeType="1"/>
              </p:cNvSpPr>
              <p:nvPr/>
            </p:nvSpPr>
            <p:spPr bwMode="auto">
              <a:xfrm flipH="1">
                <a:off x="3973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8" name="Line 252"/>
              <p:cNvSpPr>
                <a:spLocks noChangeShapeType="1"/>
              </p:cNvSpPr>
              <p:nvPr/>
            </p:nvSpPr>
            <p:spPr bwMode="auto">
              <a:xfrm>
                <a:off x="4021" y="39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29" name="Line 253"/>
              <p:cNvSpPr>
                <a:spLocks noChangeShapeType="1"/>
              </p:cNvSpPr>
              <p:nvPr/>
            </p:nvSpPr>
            <p:spPr bwMode="auto">
              <a:xfrm>
                <a:off x="3973" y="39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30" name="Oval 254"/>
              <p:cNvSpPr>
                <a:spLocks noChangeArrowheads="1"/>
              </p:cNvSpPr>
              <p:nvPr/>
            </p:nvSpPr>
            <p:spPr bwMode="auto">
              <a:xfrm>
                <a:off x="3981" y="37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1995" name="Group 255"/>
            <p:cNvGrpSpPr>
              <a:grpSpLocks/>
            </p:cNvGrpSpPr>
            <p:nvPr/>
          </p:nvGrpSpPr>
          <p:grpSpPr bwMode="auto">
            <a:xfrm>
              <a:off x="3827" y="3637"/>
              <a:ext cx="95" cy="229"/>
              <a:chOff x="3877" y="3684"/>
              <a:chExt cx="96" cy="232"/>
            </a:xfrm>
          </p:grpSpPr>
          <p:sp>
            <p:nvSpPr>
              <p:cNvPr id="332032" name="Line 256"/>
              <p:cNvSpPr>
                <a:spLocks noChangeShapeType="1"/>
              </p:cNvSpPr>
              <p:nvPr/>
            </p:nvSpPr>
            <p:spPr bwMode="auto">
              <a:xfrm>
                <a:off x="3925" y="37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33" name="Line 257"/>
              <p:cNvSpPr>
                <a:spLocks noChangeShapeType="1"/>
              </p:cNvSpPr>
              <p:nvPr/>
            </p:nvSpPr>
            <p:spPr bwMode="auto">
              <a:xfrm flipH="1">
                <a:off x="3877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34" name="Line 258"/>
              <p:cNvSpPr>
                <a:spLocks noChangeShapeType="1"/>
              </p:cNvSpPr>
              <p:nvPr/>
            </p:nvSpPr>
            <p:spPr bwMode="auto">
              <a:xfrm>
                <a:off x="3925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35" name="Line 259"/>
              <p:cNvSpPr>
                <a:spLocks noChangeShapeType="1"/>
              </p:cNvSpPr>
              <p:nvPr/>
            </p:nvSpPr>
            <p:spPr bwMode="auto">
              <a:xfrm>
                <a:off x="3877" y="38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36" name="Oval 260"/>
              <p:cNvSpPr>
                <a:spLocks noChangeArrowheads="1"/>
              </p:cNvSpPr>
              <p:nvPr/>
            </p:nvSpPr>
            <p:spPr bwMode="auto">
              <a:xfrm>
                <a:off x="3885" y="368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2001" name="Group 261"/>
          <p:cNvGrpSpPr>
            <a:grpSpLocks/>
          </p:cNvGrpSpPr>
          <p:nvPr/>
        </p:nvGrpSpPr>
        <p:grpSpPr bwMode="auto">
          <a:xfrm>
            <a:off x="6151563" y="1190490"/>
            <a:ext cx="2330450" cy="5214937"/>
            <a:chOff x="3875" y="581"/>
            <a:chExt cx="1468" cy="3285"/>
          </a:xfrm>
        </p:grpSpPr>
        <p:sp>
          <p:nvSpPr>
            <p:cNvPr id="332038" name="Rectangle 262"/>
            <p:cNvSpPr>
              <a:spLocks noChangeArrowheads="1"/>
            </p:cNvSpPr>
            <p:nvPr/>
          </p:nvSpPr>
          <p:spPr bwMode="auto">
            <a:xfrm>
              <a:off x="4589" y="979"/>
              <a:ext cx="561" cy="419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39" name="Rectangle 263"/>
            <p:cNvSpPr>
              <a:spLocks noChangeArrowheads="1"/>
            </p:cNvSpPr>
            <p:nvPr/>
          </p:nvSpPr>
          <p:spPr bwMode="auto">
            <a:xfrm>
              <a:off x="4589" y="2117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0" name="Rectangle 264"/>
            <p:cNvSpPr>
              <a:spLocks noChangeArrowheads="1"/>
            </p:cNvSpPr>
            <p:nvPr/>
          </p:nvSpPr>
          <p:spPr bwMode="auto">
            <a:xfrm>
              <a:off x="4589" y="3254"/>
              <a:ext cx="561" cy="418"/>
            </a:xfrm>
            <a:prstGeom prst="rect">
              <a:avLst/>
            </a:prstGeom>
            <a:solidFill>
              <a:srgbClr val="0033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1" name="Rectangle 265"/>
            <p:cNvSpPr>
              <a:spLocks noChangeArrowheads="1"/>
            </p:cNvSpPr>
            <p:nvPr/>
          </p:nvSpPr>
          <p:spPr bwMode="auto">
            <a:xfrm>
              <a:off x="4609" y="1070"/>
              <a:ext cx="521" cy="284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2" name="Rectangle 266"/>
            <p:cNvSpPr>
              <a:spLocks noChangeArrowheads="1"/>
            </p:cNvSpPr>
            <p:nvPr/>
          </p:nvSpPr>
          <p:spPr bwMode="auto">
            <a:xfrm>
              <a:off x="4609" y="2302"/>
              <a:ext cx="521" cy="190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3" name="Rectangle 267"/>
            <p:cNvSpPr>
              <a:spLocks noChangeArrowheads="1"/>
            </p:cNvSpPr>
            <p:nvPr/>
          </p:nvSpPr>
          <p:spPr bwMode="auto">
            <a:xfrm>
              <a:off x="4609" y="3487"/>
              <a:ext cx="521" cy="142"/>
            </a:xfrm>
            <a:prstGeom prst="rect">
              <a:avLst/>
            </a:prstGeom>
            <a:solidFill>
              <a:srgbClr val="FF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4" name="Line 268"/>
            <p:cNvSpPr>
              <a:spLocks noChangeShapeType="1"/>
            </p:cNvSpPr>
            <p:nvPr/>
          </p:nvSpPr>
          <p:spPr bwMode="auto">
            <a:xfrm>
              <a:off x="3875" y="1165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5" name="Line 269"/>
            <p:cNvSpPr>
              <a:spLocks noChangeShapeType="1"/>
            </p:cNvSpPr>
            <p:nvPr/>
          </p:nvSpPr>
          <p:spPr bwMode="auto">
            <a:xfrm>
              <a:off x="3875" y="3487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6" name="Line 270"/>
            <p:cNvSpPr>
              <a:spLocks noChangeShapeType="1"/>
            </p:cNvSpPr>
            <p:nvPr/>
          </p:nvSpPr>
          <p:spPr bwMode="auto">
            <a:xfrm>
              <a:off x="3875" y="2302"/>
              <a:ext cx="61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7" name="AutoShape 271"/>
            <p:cNvSpPr>
              <a:spLocks noChangeArrowheads="1"/>
            </p:cNvSpPr>
            <p:nvPr/>
          </p:nvSpPr>
          <p:spPr bwMode="auto">
            <a:xfrm>
              <a:off x="4163" y="979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8" name="AutoShape 272"/>
            <p:cNvSpPr>
              <a:spLocks noChangeArrowheads="1"/>
            </p:cNvSpPr>
            <p:nvPr/>
          </p:nvSpPr>
          <p:spPr bwMode="auto">
            <a:xfrm>
              <a:off x="4163" y="2117"/>
              <a:ext cx="87" cy="86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49" name="AutoShape 273"/>
            <p:cNvSpPr>
              <a:spLocks noChangeArrowheads="1"/>
            </p:cNvSpPr>
            <p:nvPr/>
          </p:nvSpPr>
          <p:spPr bwMode="auto">
            <a:xfrm>
              <a:off x="4163" y="3301"/>
              <a:ext cx="87" cy="87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50" name="Line 274"/>
            <p:cNvSpPr>
              <a:spLocks noChangeShapeType="1"/>
            </p:cNvSpPr>
            <p:nvPr/>
          </p:nvSpPr>
          <p:spPr bwMode="auto">
            <a:xfrm>
              <a:off x="4870" y="1591"/>
              <a:ext cx="0" cy="3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51" name="Line 275"/>
            <p:cNvSpPr>
              <a:spLocks noChangeShapeType="1"/>
            </p:cNvSpPr>
            <p:nvPr/>
          </p:nvSpPr>
          <p:spPr bwMode="auto">
            <a:xfrm>
              <a:off x="4870" y="2729"/>
              <a:ext cx="0" cy="3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52" name="Rectangle 276"/>
            <p:cNvSpPr>
              <a:spLocks noChangeArrowheads="1"/>
            </p:cNvSpPr>
            <p:nvPr/>
          </p:nvSpPr>
          <p:spPr bwMode="auto">
            <a:xfrm>
              <a:off x="4559" y="581"/>
              <a:ext cx="64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887" tIns="45444" rIns="90887" bIns="45444">
              <a:prstTxWarp prst="textNoShape">
                <a:avLst/>
              </a:prstTxWarp>
              <a:spAutoFit/>
            </a:bodyPr>
            <a:lstStyle/>
            <a:p>
              <a:pPr algn="ctr" defTabSz="903288"/>
              <a:r>
                <a:rPr lang="en-US" sz="1800" b="1">
                  <a:latin typeface="Arial" charset="0"/>
                </a:rPr>
                <a:t>Change</a:t>
              </a:r>
            </a:p>
            <a:p>
              <a:pPr algn="ctr" defTabSz="903288"/>
              <a:r>
                <a:rPr lang="en-US" sz="1800" b="1">
                  <a:latin typeface="Arial" charset="0"/>
                </a:rPr>
                <a:t>Set N</a:t>
              </a:r>
            </a:p>
          </p:txBody>
        </p:sp>
        <p:grpSp>
          <p:nvGrpSpPr>
            <p:cNvPr id="332007" name="Group 277"/>
            <p:cNvGrpSpPr>
              <a:grpSpLocks/>
            </p:cNvGrpSpPr>
            <p:nvPr/>
          </p:nvGrpSpPr>
          <p:grpSpPr bwMode="auto">
            <a:xfrm>
              <a:off x="5249" y="1410"/>
              <a:ext cx="94" cy="229"/>
              <a:chOff x="5317" y="1428"/>
              <a:chExt cx="96" cy="232"/>
            </a:xfrm>
          </p:grpSpPr>
          <p:sp>
            <p:nvSpPr>
              <p:cNvPr id="332054" name="Line 278"/>
              <p:cNvSpPr>
                <a:spLocks noChangeShapeType="1"/>
              </p:cNvSpPr>
              <p:nvPr/>
            </p:nvSpPr>
            <p:spPr bwMode="auto">
              <a:xfrm>
                <a:off x="5365" y="1516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55" name="Line 279"/>
              <p:cNvSpPr>
                <a:spLocks noChangeShapeType="1"/>
              </p:cNvSpPr>
              <p:nvPr/>
            </p:nvSpPr>
            <p:spPr bwMode="auto">
              <a:xfrm flipH="1">
                <a:off x="5317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56" name="Line 280"/>
              <p:cNvSpPr>
                <a:spLocks noChangeShapeType="1"/>
              </p:cNvSpPr>
              <p:nvPr/>
            </p:nvSpPr>
            <p:spPr bwMode="auto">
              <a:xfrm>
                <a:off x="5365" y="1612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57" name="Line 281"/>
              <p:cNvSpPr>
                <a:spLocks noChangeShapeType="1"/>
              </p:cNvSpPr>
              <p:nvPr/>
            </p:nvSpPr>
            <p:spPr bwMode="auto">
              <a:xfrm>
                <a:off x="5317" y="156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58" name="Oval 282"/>
              <p:cNvSpPr>
                <a:spLocks noChangeArrowheads="1"/>
              </p:cNvSpPr>
              <p:nvPr/>
            </p:nvSpPr>
            <p:spPr bwMode="auto">
              <a:xfrm>
                <a:off x="5325" y="1428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2013" name="Group 283"/>
            <p:cNvGrpSpPr>
              <a:grpSpLocks/>
            </p:cNvGrpSpPr>
            <p:nvPr/>
          </p:nvGrpSpPr>
          <p:grpSpPr bwMode="auto">
            <a:xfrm>
              <a:off x="5201" y="1362"/>
              <a:ext cx="95" cy="229"/>
              <a:chOff x="5269" y="1380"/>
              <a:chExt cx="96" cy="232"/>
            </a:xfrm>
          </p:grpSpPr>
          <p:sp>
            <p:nvSpPr>
              <p:cNvPr id="332060" name="Line 284"/>
              <p:cNvSpPr>
                <a:spLocks noChangeShapeType="1"/>
              </p:cNvSpPr>
              <p:nvPr/>
            </p:nvSpPr>
            <p:spPr bwMode="auto">
              <a:xfrm>
                <a:off x="5317" y="1468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1" name="Line 285"/>
              <p:cNvSpPr>
                <a:spLocks noChangeShapeType="1"/>
              </p:cNvSpPr>
              <p:nvPr/>
            </p:nvSpPr>
            <p:spPr bwMode="auto">
              <a:xfrm flipH="1">
                <a:off x="5269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2" name="Line 286"/>
              <p:cNvSpPr>
                <a:spLocks noChangeShapeType="1"/>
              </p:cNvSpPr>
              <p:nvPr/>
            </p:nvSpPr>
            <p:spPr bwMode="auto">
              <a:xfrm>
                <a:off x="5317" y="1564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3" name="Line 287"/>
              <p:cNvSpPr>
                <a:spLocks noChangeShapeType="1"/>
              </p:cNvSpPr>
              <p:nvPr/>
            </p:nvSpPr>
            <p:spPr bwMode="auto">
              <a:xfrm>
                <a:off x="5269" y="151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4" name="Oval 288"/>
              <p:cNvSpPr>
                <a:spLocks noChangeArrowheads="1"/>
              </p:cNvSpPr>
              <p:nvPr/>
            </p:nvSpPr>
            <p:spPr bwMode="auto">
              <a:xfrm>
                <a:off x="5277" y="1380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2019" name="Group 289"/>
            <p:cNvGrpSpPr>
              <a:grpSpLocks/>
            </p:cNvGrpSpPr>
            <p:nvPr/>
          </p:nvGrpSpPr>
          <p:grpSpPr bwMode="auto">
            <a:xfrm>
              <a:off x="5201" y="2500"/>
              <a:ext cx="95" cy="229"/>
              <a:chOff x="5269" y="2532"/>
              <a:chExt cx="96" cy="232"/>
            </a:xfrm>
          </p:grpSpPr>
          <p:sp>
            <p:nvSpPr>
              <p:cNvPr id="332066" name="Line 290"/>
              <p:cNvSpPr>
                <a:spLocks noChangeShapeType="1"/>
              </p:cNvSpPr>
              <p:nvPr/>
            </p:nvSpPr>
            <p:spPr bwMode="auto">
              <a:xfrm>
                <a:off x="5317" y="26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7" name="Line 291"/>
              <p:cNvSpPr>
                <a:spLocks noChangeShapeType="1"/>
              </p:cNvSpPr>
              <p:nvPr/>
            </p:nvSpPr>
            <p:spPr bwMode="auto">
              <a:xfrm flipH="1">
                <a:off x="5269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8" name="Line 292"/>
              <p:cNvSpPr>
                <a:spLocks noChangeShapeType="1"/>
              </p:cNvSpPr>
              <p:nvPr/>
            </p:nvSpPr>
            <p:spPr bwMode="auto">
              <a:xfrm>
                <a:off x="5317" y="271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69" name="Line 293"/>
              <p:cNvSpPr>
                <a:spLocks noChangeShapeType="1"/>
              </p:cNvSpPr>
              <p:nvPr/>
            </p:nvSpPr>
            <p:spPr bwMode="auto">
              <a:xfrm>
                <a:off x="5269" y="266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70" name="Oval 294"/>
              <p:cNvSpPr>
                <a:spLocks noChangeArrowheads="1"/>
              </p:cNvSpPr>
              <p:nvPr/>
            </p:nvSpPr>
            <p:spPr bwMode="auto">
              <a:xfrm>
                <a:off x="5277" y="2532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2025" name="Group 295"/>
            <p:cNvGrpSpPr>
              <a:grpSpLocks/>
            </p:cNvGrpSpPr>
            <p:nvPr/>
          </p:nvGrpSpPr>
          <p:grpSpPr bwMode="auto">
            <a:xfrm>
              <a:off x="5201" y="3637"/>
              <a:ext cx="95" cy="229"/>
              <a:chOff x="5269" y="3684"/>
              <a:chExt cx="96" cy="232"/>
            </a:xfrm>
          </p:grpSpPr>
          <p:sp>
            <p:nvSpPr>
              <p:cNvPr id="332072" name="Line 296"/>
              <p:cNvSpPr>
                <a:spLocks noChangeShapeType="1"/>
              </p:cNvSpPr>
              <p:nvPr/>
            </p:nvSpPr>
            <p:spPr bwMode="auto">
              <a:xfrm>
                <a:off x="5317" y="3772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73" name="Line 297"/>
              <p:cNvSpPr>
                <a:spLocks noChangeShapeType="1"/>
              </p:cNvSpPr>
              <p:nvPr/>
            </p:nvSpPr>
            <p:spPr bwMode="auto">
              <a:xfrm flipH="1">
                <a:off x="5269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74" name="Line 298"/>
              <p:cNvSpPr>
                <a:spLocks noChangeShapeType="1"/>
              </p:cNvSpPr>
              <p:nvPr/>
            </p:nvSpPr>
            <p:spPr bwMode="auto">
              <a:xfrm>
                <a:off x="5317" y="3868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75" name="Line 299"/>
              <p:cNvSpPr>
                <a:spLocks noChangeShapeType="1"/>
              </p:cNvSpPr>
              <p:nvPr/>
            </p:nvSpPr>
            <p:spPr bwMode="auto">
              <a:xfrm>
                <a:off x="5269" y="382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76" name="Oval 300"/>
              <p:cNvSpPr>
                <a:spLocks noChangeArrowheads="1"/>
              </p:cNvSpPr>
              <p:nvPr/>
            </p:nvSpPr>
            <p:spPr bwMode="auto">
              <a:xfrm>
                <a:off x="5277" y="3684"/>
                <a:ext cx="80" cy="8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By testing on a project, verify best practices of maintenance and evolution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Use sophisticated refactoring techniques to resolve design problems in code.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Apply heuristics selectively and pragmatically to enhance and modernize existing code.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Use ancillary tasks such as user documentation to extend system lifetime.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Describe and apply the theory of system evolution.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Use impact analysis, statistical analysis, and software source analysis to strategize software change.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Perform </a:t>
            </a:r>
            <a:r>
              <a:rPr lang="en-US" sz="3400" dirty="0"/>
              <a:t>software modernization approaches such as reverse engineering, reengineering, salvaging, and restructuring.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6170" y="61722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9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Outcome: Try best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dirty="0"/>
              <a:t>By testing on a project, verify best practices of maintenance and </a:t>
            </a:r>
            <a:r>
              <a:rPr lang="en-US" sz="3400" dirty="0" smtClean="0"/>
              <a:t>evolution</a:t>
            </a:r>
          </a:p>
          <a:p>
            <a:pPr marL="514350" lvl="0" indent="-514350">
              <a:buFont typeface="+mj-lt"/>
              <a:buAutoNum type="arabicPeriod"/>
            </a:pPr>
            <a:endParaRPr lang="en-US" sz="3400" dirty="0" smtClean="0"/>
          </a:p>
          <a:p>
            <a:pPr marL="857250" lvl="1" indent="-457200"/>
            <a:r>
              <a:rPr lang="en-US" sz="3000" dirty="0" smtClean="0"/>
              <a:t>Try everything possible</a:t>
            </a:r>
            <a:br>
              <a:rPr lang="en-US" sz="3000" dirty="0" smtClean="0"/>
            </a:br>
            <a:r>
              <a:rPr lang="en-US" sz="3000" dirty="0" smtClean="0"/>
              <a:t>on your project!</a:t>
            </a:r>
          </a:p>
          <a:p>
            <a:pPr marL="857250" lvl="1" indent="-457200"/>
            <a:r>
              <a:rPr lang="en-US" sz="3000" dirty="0" smtClean="0"/>
              <a:t>Document that in </a:t>
            </a:r>
            <a:br>
              <a:rPr lang="en-US" sz="3000" dirty="0" smtClean="0"/>
            </a:br>
            <a:r>
              <a:rPr lang="en-US" sz="3000" dirty="0" smtClean="0"/>
              <a:t>a journal</a:t>
            </a:r>
          </a:p>
          <a:p>
            <a:pPr marL="0" lvl="0" indent="0">
              <a:buNone/>
            </a:pPr>
            <a:endParaRPr lang="en-US" sz="3400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857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477000"/>
            <a:ext cx="5452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http://www.jmorganmarketing.com/social-media-best-practices/</a:t>
            </a:r>
          </a:p>
        </p:txBody>
      </p:sp>
    </p:spTree>
    <p:extLst>
      <p:ext uri="{BB962C8B-B14F-4D97-AF65-F5344CB8AC3E}">
        <p14:creationId xmlns:p14="http://schemas.microsoft.com/office/powerpoint/2010/main" val="1714694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137399327,C:\Documents and Settings\Shawn Bohner\My Documents\CS5704\Fall2007\CS5704-Week1\CS5704-Week1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7399327,C:\Documents and Settings\Shawn Bohner\My Documents\CS5704\Fall2007\CS5704-Week1\CS5704-Week1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7399327,C:\Documents and Settings\Shawn Bohner\My Documents\CS5704\Fall2007\CS5704-Week1\CS5704-Week1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7399327,C:\Documents and Settings\Shawn Bohner\My Documents\CS5704\Fall2007\CS5704-Week1\CS5704-Week1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7399327,C:\Documents and Settings\Shawn Bohner\My Documents\CS5704\Fall2007\CS5704-Week1\CS5704-Week1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37399327,C:\Documents and Settings\Shawn Bohner\My Documents\CS5704\Fall2007\CS5704-Week1\CS5704-Week1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938</Words>
  <Application>Microsoft Macintosh PowerPoint</Application>
  <PresentationFormat>On-screen Show (4:3)</PresentationFormat>
  <Paragraphs>185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Software Maintenance and Evolution CSSE 575: Session 1, Part 1 Course Introduction</vt:lpstr>
      <vt:lpstr>Agenda</vt:lpstr>
      <vt:lpstr>What’s happening with you?</vt:lpstr>
      <vt:lpstr>Software – A problem of change</vt:lpstr>
      <vt:lpstr>Software Doesn’t Wear Out</vt:lpstr>
      <vt:lpstr>Problem:  Software Degradation</vt:lpstr>
      <vt:lpstr>Information Lose Due to Relentless Change</vt:lpstr>
      <vt:lpstr>Learning Outcomes</vt:lpstr>
      <vt:lpstr>Learning Outcome: Try best practices</vt:lpstr>
      <vt:lpstr>Learning Outcome: Refactor well</vt:lpstr>
      <vt:lpstr>Learning Outcomes: Use heuristics</vt:lpstr>
      <vt:lpstr>Learning Outcomes: Around the code</vt:lpstr>
      <vt:lpstr>Learning Outcomes: Know the theory</vt:lpstr>
      <vt:lpstr>Learning Outcomes: Judge impact</vt:lpstr>
      <vt:lpstr>Learning Outcomes: Salvage</vt:lpstr>
      <vt:lpstr>Course Mechanics</vt:lpstr>
      <vt:lpstr>Grading and Evaluation</vt:lpstr>
      <vt:lpstr>Course Textbooks and Readings</vt:lpstr>
      <vt:lpstr>Tentative Summer Quarter Timeline</vt:lpstr>
      <vt:lpstr>What’s coming up soon?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Steve Chenoweth</cp:lastModifiedBy>
  <cp:revision>35</cp:revision>
  <cp:lastPrinted>2010-03-08T14:32:03Z</cp:lastPrinted>
  <dcterms:created xsi:type="dcterms:W3CDTF">2010-03-12T14:21:56Z</dcterms:created>
  <dcterms:modified xsi:type="dcterms:W3CDTF">2016-06-02T09:05:14Z</dcterms:modified>
</cp:coreProperties>
</file>