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0"/>
  </p:notesMasterIdLst>
  <p:handoutMasterIdLst>
    <p:handoutMasterId r:id="rId21"/>
  </p:handoutMasterIdLst>
  <p:sldIdLst>
    <p:sldId id="259" r:id="rId2"/>
    <p:sldId id="541" r:id="rId3"/>
    <p:sldId id="555" r:id="rId4"/>
    <p:sldId id="543" r:id="rId5"/>
    <p:sldId id="545" r:id="rId6"/>
    <p:sldId id="546" r:id="rId7"/>
    <p:sldId id="556" r:id="rId8"/>
    <p:sldId id="557" r:id="rId9"/>
    <p:sldId id="558" r:id="rId10"/>
    <p:sldId id="547" r:id="rId11"/>
    <p:sldId id="548" r:id="rId12"/>
    <p:sldId id="549" r:id="rId13"/>
    <p:sldId id="550" r:id="rId14"/>
    <p:sldId id="552" r:id="rId15"/>
    <p:sldId id="553" r:id="rId16"/>
    <p:sldId id="559" r:id="rId17"/>
    <p:sldId id="554" r:id="rId18"/>
    <p:sldId id="457" r:id="rId19"/>
  </p:sldIdLst>
  <p:sldSz cx="9144000" cy="6858000" type="screen4x3"/>
  <p:notesSz cx="7315200" cy="9601200"/>
  <p:custDataLst>
    <p:tags r:id="rId23"/>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82510" autoAdjust="0"/>
  </p:normalViewPr>
  <p:slideViewPr>
    <p:cSldViewPr>
      <p:cViewPr varScale="1">
        <p:scale>
          <a:sx n="120" d="100"/>
          <a:sy n="120" d="100"/>
        </p:scale>
        <p:origin x="-59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148"/>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tags" Target="tags/tag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2161757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3076159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r>
              <a:rPr lang="en-US" b="0" baseline="0" dirty="0" smtClean="0"/>
              <a:t>What is the most prevalent bad smell on the stink parade (i.e., the bad smell that is most often encountered)?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“Data classes are like children.  They are OK as a starting point, but to participate as a grownup object, they need to take on some responsibility.”</a:t>
            </a:r>
          </a:p>
          <a:p>
            <a:r>
              <a:rPr lang="en-US" dirty="0" smtClean="0"/>
              <a:t>What</a:t>
            </a:r>
            <a:r>
              <a:rPr lang="en-US" baseline="0" dirty="0" smtClean="0"/>
              <a:t> is the solution to the Data Class problem?</a:t>
            </a:r>
          </a:p>
          <a:p>
            <a:r>
              <a:rPr lang="en-US" baseline="0" dirty="0" smtClean="0"/>
              <a:t>You don’t HAVE to have complex algorithms in every class where you keep data.  But, you should at least ask if these methods are elsewhere and really belong here.</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 sense, this might be a good sign:</a:t>
            </a:r>
            <a:r>
              <a:rPr lang="en-US" baseline="0" dirty="0" smtClean="0"/>
              <a:t> </a:t>
            </a:r>
            <a:r>
              <a:rPr lang="en-US" dirty="0" smtClean="0"/>
              <a:t>The parent manages the commonalities and the child manages the differences.</a:t>
            </a:r>
          </a:p>
          <a:p>
            <a:r>
              <a:rPr lang="en-US" dirty="0" smtClean="0"/>
              <a:t>Might want to look at typical client use to see if clients think child is-a parent</a:t>
            </a:r>
          </a:p>
          <a:p>
            <a:r>
              <a:rPr lang="en-US" dirty="0" smtClean="0"/>
              <a:t>When is Refused</a:t>
            </a:r>
            <a:r>
              <a:rPr lang="en-US" baseline="0" dirty="0" smtClean="0"/>
              <a:t> Bequest </a:t>
            </a:r>
            <a:r>
              <a:rPr lang="en-US" dirty="0" smtClean="0"/>
              <a:t>needing to be addressed</a:t>
            </a:r>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Agile methods discourage</a:t>
            </a:r>
            <a:r>
              <a:rPr lang="en-US" baseline="0" dirty="0" smtClean="0"/>
              <a:t> use of comments (!), though, obviously they are necessary for some kinds of clarification.</a:t>
            </a:r>
            <a:endParaRPr lang="en-US" dirty="0" smtClean="0"/>
          </a:p>
          <a:p>
            <a:r>
              <a:rPr lang="en-US" dirty="0" smtClean="0"/>
              <a:t>What is the sign that comments are </a:t>
            </a:r>
            <a:r>
              <a:rPr lang="en-US" baseline="0" dirty="0" smtClean="0"/>
              <a:t>a bad smell?</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are the special</a:t>
            </a:r>
            <a:r>
              <a:rPr lang="en-US" baseline="0" dirty="0" smtClean="0"/>
              <a:t> purpose refactoring tools to make a challenging library class usable? [[Introduce Foreign Method, Introduce Local Extension]]</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E06C23-2C0D-5B40-9C5F-A142580E2DDB}" type="slidenum">
              <a:rPr lang="en-US"/>
              <a:pPr/>
              <a:t>18</a:t>
            </a:fld>
            <a:endParaRPr lang="en-US"/>
          </a:p>
        </p:txBody>
      </p:sp>
      <p:sp>
        <p:nvSpPr>
          <p:cNvPr id="405506" name="Rectangle 2"/>
          <p:cNvSpPr>
            <a:spLocks noGrp="1" noRot="1" noChangeAspect="1" noChangeArrowheads="1" noTextEdit="1"/>
          </p:cNvSpPr>
          <p:nvPr>
            <p:ph type="sldImg"/>
          </p:nvPr>
        </p:nvSpPr>
        <p:spPr>
          <a:ln/>
        </p:spPr>
      </p:sp>
      <p:sp>
        <p:nvSpPr>
          <p:cNvPr id="4055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Talk to the right column</a:t>
            </a:r>
            <a:r>
              <a:rPr lang="en-US" baseline="0" dirty="0" smtClean="0"/>
              <a:t> today…</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might need this one day…</a:t>
            </a:r>
          </a:p>
          <a:p>
            <a:r>
              <a:rPr lang="en-US" dirty="0" smtClean="0"/>
              <a:t>What</a:t>
            </a:r>
            <a:r>
              <a:rPr lang="en-US" baseline="0" dirty="0" smtClean="0"/>
              <a:t> is the problem that is represented by speculative generality?</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What is the solution for dealing with Message Chains bad smell?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hard problems in software engineering can be solved by an extra level of indirection.”</a:t>
            </a:r>
          </a:p>
          <a:p>
            <a:r>
              <a:rPr lang="en-US" dirty="0" smtClean="0"/>
              <a:t>	</a:t>
            </a:r>
            <a:r>
              <a:rPr lang="en-US" dirty="0" err="1" smtClean="0"/>
              <a:t>DPs</a:t>
            </a:r>
            <a:r>
              <a:rPr lang="en-US" dirty="0" smtClean="0"/>
              <a:t> pretty well all boil down to this, albeit in quite clever and elegant ways.</a:t>
            </a:r>
          </a:p>
          <a:p>
            <a:r>
              <a:rPr lang="en-US" baseline="0" dirty="0" smtClean="0"/>
              <a:t>What is the problem with too much indirection?  [[Abstraction is probably compromised and too much delegation is going on]]</a:t>
            </a:r>
          </a:p>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Switch statement could be subclasses instead.</a:t>
            </a:r>
          </a:p>
          <a:p>
            <a:r>
              <a:rPr lang="en-US" dirty="0" smtClean="0"/>
              <a:t>As</a:t>
            </a:r>
            <a:r>
              <a:rPr lang="en-US" baseline="0" dirty="0" smtClean="0"/>
              <a:t> noted in class, you need to consider if this particular one is really “bad.”  If you see this same sort of switch, for these cases, all over your code, then it really needs to become subclasses.  If it happens once, and avoids duplicating code for each case, then maybe it’s ok!</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7</a:t>
            </a:fld>
            <a:endParaRPr lang="en-US"/>
          </a:p>
        </p:txBody>
      </p:sp>
    </p:spTree>
    <p:extLst>
      <p:ext uri="{BB962C8B-B14F-4D97-AF65-F5344CB8AC3E}">
        <p14:creationId xmlns:p14="http://schemas.microsoft.com/office/powerpoint/2010/main" val="2873388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 lot of cases, the original</a:t>
            </a:r>
            <a:r>
              <a:rPr lang="en-US" baseline="0" dirty="0" smtClean="0"/>
              <a:t> switch statement was in some other class.  So, the </a:t>
            </a:r>
            <a:r>
              <a:rPr lang="en-US" baseline="0" dirty="0" err="1" smtClean="0"/>
              <a:t>getSkin</a:t>
            </a:r>
            <a:r>
              <a:rPr lang="en-US" baseline="0" dirty="0" smtClean="0"/>
              <a:t> method probably needs to move to the Animal class instead of wherever it was originally, with that abstraction or default overridden by what you see here, for each subclass.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extLst>
      <p:ext uri="{BB962C8B-B14F-4D97-AF65-F5344CB8AC3E}">
        <p14:creationId xmlns:p14="http://schemas.microsoft.com/office/powerpoint/2010/main" val="839096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Leads to data coupling, intimate knowledge of internal structures and implementation decisions</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Makes clients brittle, hard to evolve, easy to break.</a:t>
            </a:r>
            <a:endParaRPr lang="en-US" b="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What is the problem with inappropriate intimacy between classes and what does this situation lead to?</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452505-4E63-48CC-9F36-3C474F31B5A9}" type="slidenum">
              <a:rPr lang="en-US" smtClean="0"/>
              <a:t>‹#›</a:t>
            </a:fld>
            <a:endParaRPr lang="en-US"/>
          </a:p>
        </p:txBody>
      </p:sp>
      <p:pic>
        <p:nvPicPr>
          <p:cNvPr id="7" name="Picture 31" descr="rose4"/>
          <p:cNvPicPr>
            <a:picLocks noChangeAspect="1" noChangeArrowheads="1"/>
          </p:cNvPicPr>
          <p:nvPr userDrawn="1"/>
        </p:nvPicPr>
        <p:blipFill>
          <a:blip r:embed="rId2"/>
          <a:srcRect l="12895" t="22858"/>
          <a:stretch>
            <a:fillRect/>
          </a:stretch>
        </p:blipFill>
        <p:spPr bwMode="auto">
          <a:xfrm>
            <a:off x="7162800" y="6477000"/>
            <a:ext cx="1981200" cy="328613"/>
          </a:xfrm>
          <a:prstGeom prst="rect">
            <a:avLst/>
          </a:prstGeom>
          <a:noFill/>
        </p:spPr>
      </p:pic>
    </p:spTree>
    <p:extLst>
      <p:ext uri="{BB962C8B-B14F-4D97-AF65-F5344CB8AC3E}">
        <p14:creationId xmlns:p14="http://schemas.microsoft.com/office/powerpoint/2010/main" val="629482795"/>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FA40B-D0E2-5746-A3D8-9149A00ED7AA}" type="slidenum">
              <a:rPr lang="en-US" smtClean="0"/>
              <a:pPr/>
              <a:t>‹#›</a:t>
            </a:fld>
            <a:endParaRPr lang="en-US"/>
          </a:p>
        </p:txBody>
      </p:sp>
    </p:spTree>
    <p:extLst>
      <p:ext uri="{BB962C8B-B14F-4D97-AF65-F5344CB8AC3E}">
        <p14:creationId xmlns:p14="http://schemas.microsoft.com/office/powerpoint/2010/main" val="306445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9C24B-8AC4-4649-8C5D-C9ABF9BA833B}" type="slidenum">
              <a:rPr lang="en-US" smtClean="0"/>
              <a:pPr/>
              <a:t>‹#›</a:t>
            </a:fld>
            <a:endParaRPr lang="en-US"/>
          </a:p>
        </p:txBody>
      </p:sp>
    </p:spTree>
    <p:extLst>
      <p:ext uri="{BB962C8B-B14F-4D97-AF65-F5344CB8AC3E}">
        <p14:creationId xmlns:p14="http://schemas.microsoft.com/office/powerpoint/2010/main" val="2384945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3A97D-E058-4347-98A3-25ACC5C2803F}" type="slidenum">
              <a:rPr lang="en-US" smtClean="0"/>
              <a:pPr/>
              <a:t>‹#›</a:t>
            </a:fld>
            <a:endParaRPr lang="en-US"/>
          </a:p>
        </p:txBody>
      </p:sp>
    </p:spTree>
    <p:extLst>
      <p:ext uri="{BB962C8B-B14F-4D97-AF65-F5344CB8AC3E}">
        <p14:creationId xmlns:p14="http://schemas.microsoft.com/office/powerpoint/2010/main" val="220876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6DD52-B65D-2745-95FF-4AABEB51055F}" type="slidenum">
              <a:rPr lang="en-US" smtClean="0"/>
              <a:pPr/>
              <a:t>‹#›</a:t>
            </a:fld>
            <a:endParaRPr lang="en-US"/>
          </a:p>
        </p:txBody>
      </p:sp>
    </p:spTree>
    <p:extLst>
      <p:ext uri="{BB962C8B-B14F-4D97-AF65-F5344CB8AC3E}">
        <p14:creationId xmlns:p14="http://schemas.microsoft.com/office/powerpoint/2010/main" val="1020975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968FA-C622-B24E-90B1-AA1F687089F1}" type="slidenum">
              <a:rPr lang="en-US" smtClean="0"/>
              <a:pPr/>
              <a:t>‹#›</a:t>
            </a:fld>
            <a:endParaRPr lang="en-US"/>
          </a:p>
        </p:txBody>
      </p:sp>
    </p:spTree>
    <p:extLst>
      <p:ext uri="{BB962C8B-B14F-4D97-AF65-F5344CB8AC3E}">
        <p14:creationId xmlns:p14="http://schemas.microsoft.com/office/powerpoint/2010/main" val="2150159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A5E4A-AD53-0843-A6C6-D4095C8CCF06}" type="slidenum">
              <a:rPr lang="en-US" smtClean="0"/>
              <a:pPr/>
              <a:t>‹#›</a:t>
            </a:fld>
            <a:endParaRPr lang="en-US"/>
          </a:p>
        </p:txBody>
      </p:sp>
    </p:spTree>
    <p:extLst>
      <p:ext uri="{BB962C8B-B14F-4D97-AF65-F5344CB8AC3E}">
        <p14:creationId xmlns:p14="http://schemas.microsoft.com/office/powerpoint/2010/main" val="387411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A6690-49A6-7A4D-B2B1-26C8A70FBB9B}" type="slidenum">
              <a:rPr lang="en-US" smtClean="0"/>
              <a:pPr/>
              <a:t>‹#›</a:t>
            </a:fld>
            <a:endParaRPr lang="en-US"/>
          </a:p>
        </p:txBody>
      </p:sp>
    </p:spTree>
    <p:extLst>
      <p:ext uri="{BB962C8B-B14F-4D97-AF65-F5344CB8AC3E}">
        <p14:creationId xmlns:p14="http://schemas.microsoft.com/office/powerpoint/2010/main" val="1895027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7E393-2226-604C-AFDD-3DC991E195FE}" type="slidenum">
              <a:rPr lang="en-US" smtClean="0"/>
              <a:pPr/>
              <a:t>‹#›</a:t>
            </a:fld>
            <a:endParaRPr lang="en-US"/>
          </a:p>
        </p:txBody>
      </p:sp>
    </p:spTree>
    <p:extLst>
      <p:ext uri="{BB962C8B-B14F-4D97-AF65-F5344CB8AC3E}">
        <p14:creationId xmlns:p14="http://schemas.microsoft.com/office/powerpoint/2010/main" val="612615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2A153-4C1E-1849-AC61-B029892F4047}" type="slidenum">
              <a:rPr lang="en-US" smtClean="0"/>
              <a:pPr/>
              <a:t>‹#›</a:t>
            </a:fld>
            <a:endParaRPr lang="en-US"/>
          </a:p>
        </p:txBody>
      </p:sp>
    </p:spTree>
    <p:extLst>
      <p:ext uri="{BB962C8B-B14F-4D97-AF65-F5344CB8AC3E}">
        <p14:creationId xmlns:p14="http://schemas.microsoft.com/office/powerpoint/2010/main" val="380078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F174-6D5E-474F-A735-6762711C5647}" type="slidenum">
              <a:rPr lang="en-US" smtClean="0"/>
              <a:pPr/>
              <a:t>‹#›</a:t>
            </a:fld>
            <a:endParaRPr lang="en-US"/>
          </a:p>
        </p:txBody>
      </p:sp>
    </p:spTree>
    <p:extLst>
      <p:ext uri="{BB962C8B-B14F-4D97-AF65-F5344CB8AC3E}">
        <p14:creationId xmlns:p14="http://schemas.microsoft.com/office/powerpoint/2010/main" val="22556604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CEEE-9DC8-B543-AC3A-75A414BF23B6}" type="slidenum">
              <a:rPr lang="en-US" smtClean="0"/>
              <a:pPr/>
              <a:t>‹#›</a:t>
            </a:fld>
            <a:endParaRPr lang="en-US"/>
          </a:p>
        </p:txBody>
      </p:sp>
      <p:sp>
        <p:nvSpPr>
          <p:cNvPr id="8" name="Slide Number Placeholder 5"/>
          <p:cNvSpPr txBox="1">
            <a:spLocks/>
          </p:cNvSpPr>
          <p:nvPr userDrawn="1"/>
        </p:nvSpPr>
        <p:spPr>
          <a:xfrm>
            <a:off x="6858000" y="6400800"/>
            <a:ext cx="21336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extLst>
      <p:ext uri="{BB962C8B-B14F-4D97-AF65-F5344CB8AC3E}">
        <p14:creationId xmlns:p14="http://schemas.microsoft.com/office/powerpoint/2010/main" val="244852382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png"/><Relationship Id="rId1" Type="http://schemas.openxmlformats.org/officeDocument/2006/relationships/tags" Target="../tags/tag2.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609600"/>
            <a:ext cx="4953000" cy="2819400"/>
          </a:xfrm>
          <a:effectLst>
            <a:outerShdw blurRad="63500" dist="35921" dir="2700000" algn="ctr" rotWithShape="0">
              <a:schemeClr val="bg2">
                <a:alpha val="74998"/>
              </a:schemeClr>
            </a:outerShdw>
          </a:effectLst>
        </p:spPr>
        <p:txBody>
          <a:bodyPr>
            <a:normAutofit fontScale="90000"/>
          </a:bodyPr>
          <a:lstStyle/>
          <a:p>
            <a:r>
              <a:rPr lang="en-US" sz="4000" b="1" dirty="0">
                <a:effectLst>
                  <a:outerShdw blurRad="38100" dist="38100" dir="2700000" algn="tl">
                    <a:srgbClr val="DDDDDD"/>
                  </a:outerShdw>
                </a:effectLst>
              </a:rPr>
              <a:t>Software Maintenance and Evolution</a:t>
            </a:r>
            <a:r>
              <a:rPr lang="en-US" sz="3200" b="1" dirty="0">
                <a:effectLst>
                  <a:outerShdw blurRad="38100" dist="38100" dir="2700000" algn="tl">
                    <a:srgbClr val="DDDDDD"/>
                  </a:outerShdw>
                </a:effectLst>
              </a:rPr>
              <a:t/>
            </a:r>
            <a:br>
              <a:rPr lang="en-US" sz="3200" b="1" dirty="0">
                <a:effectLst>
                  <a:outerShdw blurRad="38100" dist="38100" dir="2700000" algn="tl">
                    <a:srgbClr val="DDDDDD"/>
                  </a:outerShdw>
                </a:effectLst>
              </a:rPr>
            </a:br>
            <a:r>
              <a:rPr lang="en-US" sz="3200" b="1" i="1" dirty="0">
                <a:effectLst>
                  <a:outerShdw blurRad="38100" dist="38100" dir="2700000" algn="tl">
                    <a:srgbClr val="DDDDDD"/>
                  </a:outerShdw>
                </a:effectLst>
              </a:rPr>
              <a:t>CSSE 575: Session 1, Part </a:t>
            </a:r>
            <a:r>
              <a:rPr lang="en-US" sz="3200" b="1" i="1" dirty="0" smtClean="0">
                <a:effectLst>
                  <a:outerShdw blurRad="38100" dist="38100" dir="2700000" algn="tl">
                    <a:srgbClr val="DDDDDD"/>
                  </a:outerShdw>
                </a:effectLst>
              </a:rPr>
              <a:t>4</a:t>
            </a:r>
            <a:r>
              <a:rPr lang="en-US" sz="3200" b="1" i="1" dirty="0">
                <a:effectLst>
                  <a:outerShdw blurRad="38100" dist="38100" dir="2700000" algn="tl">
                    <a:srgbClr val="DDDDDD"/>
                  </a:outerShdw>
                </a:effectLst>
              </a:rPr>
              <a:t/>
            </a:r>
            <a:br>
              <a:rPr lang="en-US" sz="3200" b="1" i="1" dirty="0">
                <a:effectLst>
                  <a:outerShdw blurRad="38100" dist="38100" dir="2700000" algn="tl">
                    <a:srgbClr val="DDDDDD"/>
                  </a:outerShdw>
                </a:effectLst>
              </a:rPr>
            </a:br>
            <a:r>
              <a:rPr lang="en-US" sz="4400" i="1" dirty="0" smtClean="0">
                <a:effectLst>
                  <a:outerShdw blurRad="38100" dist="38100" dir="2700000" algn="tl">
                    <a:srgbClr val="DDDDDD"/>
                  </a:outerShdw>
                </a:effectLst>
              </a:rPr>
              <a:t>Even more </a:t>
            </a:r>
            <a:br>
              <a:rPr lang="en-US" sz="4400" i="1" dirty="0" smtClean="0">
                <a:effectLst>
                  <a:outerShdw blurRad="38100" dist="38100" dir="2700000" algn="tl">
                    <a:srgbClr val="DDDDDD"/>
                  </a:outerShdw>
                </a:effectLst>
              </a:rPr>
            </a:br>
            <a:r>
              <a:rPr lang="en-US" sz="4400" i="1" dirty="0" smtClean="0">
                <a:effectLst>
                  <a:outerShdw blurRad="38100" dist="38100" dir="2700000" algn="tl">
                    <a:srgbClr val="DDDDDD"/>
                  </a:outerShdw>
                </a:effectLst>
              </a:rPr>
              <a:t>Bad Smells in Code</a:t>
            </a:r>
            <a:endParaRPr lang="en-US" sz="44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1371600" y="3733800"/>
            <a:ext cx="6400800" cy="2057400"/>
          </a:xfrm>
        </p:spPr>
        <p:txBody>
          <a:bodyPr>
            <a:normAutofit/>
          </a:bodyPr>
          <a:lstStyle/>
          <a:p>
            <a:r>
              <a:rPr lang="en-US" sz="2400" dirty="0">
                <a:ea typeface="ＭＳ Ｐゴシック"/>
                <a:cs typeface="ＭＳ Ｐゴシック"/>
              </a:rPr>
              <a:t>Steve Chenoweth</a:t>
            </a:r>
          </a:p>
          <a:p>
            <a:r>
              <a:rPr lang="en-US" sz="2400" dirty="0">
                <a:ea typeface="ＭＳ Ｐゴシック"/>
                <a:cs typeface="ＭＳ Ｐゴシック"/>
              </a:rPr>
              <a:t>Office Phone: (812) 877-8974</a:t>
            </a:r>
          </a:p>
          <a:p>
            <a:r>
              <a:rPr lang="en-US" sz="2400" dirty="0">
                <a:ea typeface="ＭＳ Ｐゴシック"/>
                <a:cs typeface="ＭＳ Ｐゴシック"/>
              </a:rPr>
              <a:t>Cell: (937) 657-3885</a:t>
            </a:r>
            <a:br>
              <a:rPr lang="en-US" sz="2400" dirty="0">
                <a:ea typeface="ＭＳ Ｐゴシック"/>
                <a:cs typeface="ＭＳ Ｐゴシック"/>
              </a:rPr>
            </a:br>
            <a:r>
              <a:rPr lang="en-US" sz="2400" dirty="0">
                <a:ea typeface="ＭＳ Ｐゴシック"/>
                <a:cs typeface="ＭＳ Ｐゴシック"/>
              </a:rPr>
              <a:t>Email: chenowet@rose-hulman.edu</a:t>
            </a: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541487"/>
            <a:ext cx="3876675" cy="288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 y="6400800"/>
            <a:ext cx="5249770" cy="276999"/>
          </a:xfrm>
          <a:prstGeom prst="rect">
            <a:avLst/>
          </a:prstGeom>
          <a:noFill/>
        </p:spPr>
        <p:txBody>
          <a:bodyPr wrap="none" rtlCol="0">
            <a:spAutoFit/>
          </a:bodyPr>
          <a:lstStyle/>
          <a:p>
            <a:r>
              <a:rPr lang="en-US" sz="1200" dirty="0"/>
              <a:t>http://www.denverscleaningservice.com/3-countries-where-its-okay-to-smell-bad/</a:t>
            </a:r>
          </a:p>
        </p:txBody>
      </p:sp>
    </p:spTree>
    <p:custDataLst>
      <p:tags r:id="rId1"/>
    </p:custData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More situations: </a:t>
            </a:r>
            <a:br>
              <a:rPr lang="en-US" dirty="0" smtClean="0"/>
            </a:br>
            <a:r>
              <a:rPr lang="en-US" dirty="0" smtClean="0"/>
              <a:t>Inappropriate Intimacy</a:t>
            </a:r>
            <a:endParaRPr lang="en-US" dirty="0"/>
          </a:p>
        </p:txBody>
      </p:sp>
      <p:sp>
        <p:nvSpPr>
          <p:cNvPr id="3" name="Content Placeholder 2"/>
          <p:cNvSpPr>
            <a:spLocks noGrp="1"/>
          </p:cNvSpPr>
          <p:nvPr>
            <p:ph idx="1"/>
          </p:nvPr>
        </p:nvSpPr>
        <p:spPr>
          <a:xfrm>
            <a:off x="381000" y="1295400"/>
            <a:ext cx="8458200" cy="5257800"/>
          </a:xfrm>
        </p:spPr>
        <p:txBody>
          <a:bodyPr>
            <a:normAutofit lnSpcReduction="10000"/>
          </a:bodyPr>
          <a:lstStyle/>
          <a:p>
            <a:r>
              <a:rPr lang="en-US" dirty="0" smtClean="0">
                <a:solidFill>
                  <a:srgbClr val="800000"/>
                </a:solidFill>
              </a:rPr>
              <a:t>Situation:</a:t>
            </a:r>
            <a:r>
              <a:rPr lang="en-US" dirty="0" smtClean="0"/>
              <a:t> Sharing of secrets between classes, especially outside the sanctioned bounds of inheritance</a:t>
            </a:r>
          </a:p>
          <a:p>
            <a:pPr lvl="1"/>
            <a:r>
              <a:rPr lang="en-US" dirty="0" smtClean="0"/>
              <a:t>e.g., public variables, indiscriminate definitions of get/set methods</a:t>
            </a:r>
            <a:br>
              <a:rPr lang="en-US" dirty="0" smtClean="0"/>
            </a:br>
            <a:endParaRPr lang="en-US" dirty="0" smtClean="0"/>
          </a:p>
          <a:p>
            <a:r>
              <a:rPr lang="en-US" dirty="0" smtClean="0">
                <a:solidFill>
                  <a:srgbClr val="008000"/>
                </a:solidFill>
              </a:rPr>
              <a:t>Solution:</a:t>
            </a:r>
            <a:endParaRPr lang="en-US" dirty="0" smtClean="0"/>
          </a:p>
          <a:p>
            <a:pPr lvl="1"/>
            <a:r>
              <a:rPr lang="en-US" dirty="0" smtClean="0"/>
              <a:t>Rethink basic abstraction and introduce appropriate use of get/set methods. Merge classes when intimacy warranted. </a:t>
            </a:r>
            <a:br>
              <a:rPr lang="en-US" dirty="0" smtClean="0"/>
            </a:br>
            <a:r>
              <a:rPr lang="en-US" dirty="0" smtClean="0"/>
              <a:t>(Move/Extract Method/Field, Change Bidirectional Association to Unidirectional, Hide Delegate)</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686800" cy="533400"/>
          </a:xfrm>
        </p:spPr>
        <p:txBody>
          <a:bodyPr>
            <a:noAutofit/>
          </a:bodyPr>
          <a:lstStyle/>
          <a:p>
            <a:r>
              <a:rPr lang="en-US" sz="3600" dirty="0" smtClean="0"/>
              <a:t>Alternative Classes with Different Interfaces</a:t>
            </a:r>
          </a:p>
        </p:txBody>
      </p:sp>
      <p:sp>
        <p:nvSpPr>
          <p:cNvPr id="3" name="Content Placeholder 2"/>
          <p:cNvSpPr>
            <a:spLocks noGrp="1"/>
          </p:cNvSpPr>
          <p:nvPr>
            <p:ph idx="1"/>
          </p:nvPr>
        </p:nvSpPr>
        <p:spPr>
          <a:xfrm>
            <a:off x="381000" y="1066800"/>
            <a:ext cx="8534400" cy="5181600"/>
          </a:xfrm>
        </p:spPr>
        <p:txBody>
          <a:bodyPr/>
          <a:lstStyle/>
          <a:p>
            <a:r>
              <a:rPr lang="en-US" dirty="0" smtClean="0">
                <a:solidFill>
                  <a:srgbClr val="800000"/>
                </a:solidFill>
              </a:rPr>
              <a:t>Situation:</a:t>
            </a:r>
            <a:r>
              <a:rPr lang="en-US" dirty="0" smtClean="0"/>
              <a:t> Classes/methods seem to implement the same or similar abstraction, yet are otherwise unrelated</a:t>
            </a:r>
          </a:p>
          <a:p>
            <a:pPr lvl="1"/>
            <a:r>
              <a:rPr lang="en-US" dirty="0" smtClean="0"/>
              <a:t>Not against overloading, just haphazard design</a:t>
            </a:r>
            <a:br>
              <a:rPr lang="en-US" dirty="0" smtClean="0"/>
            </a:br>
            <a:endParaRPr lang="en-US" dirty="0" smtClean="0"/>
          </a:p>
          <a:p>
            <a:r>
              <a:rPr lang="en-US" dirty="0" smtClean="0">
                <a:solidFill>
                  <a:srgbClr val="008000"/>
                </a:solidFill>
              </a:rPr>
              <a:t>Solution:</a:t>
            </a:r>
            <a:endParaRPr lang="en-US" dirty="0" smtClean="0"/>
          </a:p>
          <a:p>
            <a:pPr lvl="1"/>
            <a:r>
              <a:rPr lang="en-US" dirty="0" smtClean="0"/>
              <a:t>Move the classes “closer” together. Find a common interface. Find a common subpart and remove it.</a:t>
            </a:r>
            <a:br>
              <a:rPr lang="en-US" dirty="0" smtClean="0"/>
            </a:br>
            <a:r>
              <a:rPr lang="en-US" dirty="0" smtClean="0"/>
              <a:t>(</a:t>
            </a:r>
            <a:r>
              <a:rPr lang="en-US" i="1" dirty="0" smtClean="0"/>
              <a:t>Extract [</a:t>
            </a:r>
            <a:r>
              <a:rPr lang="en-US" i="1" dirty="0" err="1" smtClean="0"/>
              <a:t>Super]Class</a:t>
            </a:r>
            <a:r>
              <a:rPr lang="en-US" i="1" dirty="0" smtClean="0"/>
              <a:t>, Move Method, </a:t>
            </a:r>
            <a:br>
              <a:rPr lang="en-US" i="1" dirty="0" smtClean="0"/>
            </a:br>
            <a:r>
              <a:rPr lang="en-US" i="1" dirty="0" smtClean="0"/>
              <a:t>Rename Method</a:t>
            </a:r>
            <a:r>
              <a:rPr lang="en-US" dirty="0" smtClean="0"/>
              <a: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Data Class</a:t>
            </a:r>
            <a:endParaRPr lang="en-US" dirty="0"/>
          </a:p>
        </p:txBody>
      </p:sp>
      <p:sp>
        <p:nvSpPr>
          <p:cNvPr id="3" name="Content Placeholder 2"/>
          <p:cNvSpPr>
            <a:spLocks noGrp="1"/>
          </p:cNvSpPr>
          <p:nvPr>
            <p:ph idx="1"/>
          </p:nvPr>
        </p:nvSpPr>
        <p:spPr>
          <a:xfrm>
            <a:off x="381000" y="1066800"/>
            <a:ext cx="8534400" cy="5181600"/>
          </a:xfrm>
        </p:spPr>
        <p:txBody>
          <a:bodyPr>
            <a:normAutofit lnSpcReduction="10000"/>
          </a:bodyPr>
          <a:lstStyle/>
          <a:p>
            <a:r>
              <a:rPr lang="en-US" dirty="0" smtClean="0">
                <a:solidFill>
                  <a:srgbClr val="800000"/>
                </a:solidFill>
              </a:rPr>
              <a:t>Situation:</a:t>
            </a:r>
            <a:r>
              <a:rPr lang="en-US" dirty="0" smtClean="0"/>
              <a:t> Class consists of (simple) data fields and simple </a:t>
            </a:r>
            <a:r>
              <a:rPr lang="en-US" dirty="0" err="1" smtClean="0"/>
              <a:t>accessor/mutator</a:t>
            </a:r>
            <a:r>
              <a:rPr lang="en-US" dirty="0" smtClean="0"/>
              <a:t> methods only</a:t>
            </a:r>
          </a:p>
          <a:p>
            <a:pPr lvl="1"/>
            <a:r>
              <a:rPr lang="en-US" dirty="0" smtClean="0"/>
              <a:t>Only dumb data holders</a:t>
            </a:r>
          </a:p>
          <a:p>
            <a:pPr lvl="1"/>
            <a:r>
              <a:rPr lang="en-US" dirty="0" smtClean="0"/>
              <a:t>Often, you find clients using only get/set methods</a:t>
            </a:r>
            <a:br>
              <a:rPr lang="en-US" dirty="0" smtClean="0"/>
            </a:br>
            <a:endParaRPr lang="en-US" dirty="0" smtClean="0"/>
          </a:p>
          <a:p>
            <a:r>
              <a:rPr lang="en-US" dirty="0" smtClean="0">
                <a:solidFill>
                  <a:srgbClr val="008000"/>
                </a:solidFill>
              </a:rPr>
              <a:t>Solution:</a:t>
            </a:r>
            <a:endParaRPr lang="en-US" dirty="0" smtClean="0"/>
          </a:p>
          <a:p>
            <a:pPr lvl="1"/>
            <a:r>
              <a:rPr lang="en-US" dirty="0" smtClean="0"/>
              <a:t>Examine client usage patterns and abstract some commonalities of usage into methods and move some behavior into data class.    </a:t>
            </a:r>
            <a:br>
              <a:rPr lang="en-US" dirty="0" smtClean="0"/>
            </a:br>
            <a:r>
              <a:rPr lang="en-US" dirty="0" smtClean="0"/>
              <a:t>(</a:t>
            </a:r>
            <a:r>
              <a:rPr lang="en-US" i="1" dirty="0" smtClean="0"/>
              <a:t>Encapsulate Field/Collection, Remove Setting Method, Extract/Move Method</a:t>
            </a:r>
            <a:r>
              <a:rPr lang="en-US" dirty="0" smtClean="0"/>
              <a: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Refused Bequest</a:t>
            </a:r>
            <a:endParaRPr lang="en-US" dirty="0"/>
          </a:p>
        </p:txBody>
      </p:sp>
      <p:sp>
        <p:nvSpPr>
          <p:cNvPr id="3" name="Content Placeholder 2"/>
          <p:cNvSpPr>
            <a:spLocks noGrp="1"/>
          </p:cNvSpPr>
          <p:nvPr>
            <p:ph idx="1"/>
          </p:nvPr>
        </p:nvSpPr>
        <p:spPr>
          <a:xfrm>
            <a:off x="533400" y="1066800"/>
            <a:ext cx="8229600" cy="5181600"/>
          </a:xfrm>
        </p:spPr>
        <p:txBody>
          <a:bodyPr>
            <a:normAutofit fontScale="92500" lnSpcReduction="10000"/>
          </a:bodyPr>
          <a:lstStyle/>
          <a:p>
            <a:r>
              <a:rPr lang="en-US" dirty="0" smtClean="0">
                <a:solidFill>
                  <a:srgbClr val="800000"/>
                </a:solidFill>
              </a:rPr>
              <a:t>Situation:</a:t>
            </a:r>
            <a:r>
              <a:rPr lang="en-US" dirty="0" smtClean="0"/>
              <a:t> Subclass inherits methods/data, but doesn’t seem to use some of them</a:t>
            </a:r>
          </a:p>
          <a:p>
            <a:pPr lvl="1"/>
            <a:r>
              <a:rPr lang="en-US" dirty="0" smtClean="0"/>
              <a:t>Fowler says this is not as bad a smell as others</a:t>
            </a:r>
          </a:p>
          <a:p>
            <a:pPr lvl="1"/>
            <a:r>
              <a:rPr lang="en-US" dirty="0" smtClean="0"/>
              <a:t>9 times out of 10, this smell is not worth cleaning</a:t>
            </a:r>
          </a:p>
          <a:p>
            <a:pPr lvl="1"/>
            <a:r>
              <a:rPr lang="en-US" dirty="0" smtClean="0"/>
              <a:t>Address it when there is confusion or problems</a:t>
            </a:r>
            <a:br>
              <a:rPr lang="en-US" dirty="0" smtClean="0"/>
            </a:br>
            <a:endParaRPr lang="en-US" dirty="0" smtClean="0"/>
          </a:p>
          <a:p>
            <a:r>
              <a:rPr lang="en-US" dirty="0" smtClean="0">
                <a:solidFill>
                  <a:srgbClr val="008000"/>
                </a:solidFill>
              </a:rPr>
              <a:t>Solution:</a:t>
            </a:r>
            <a:endParaRPr lang="en-US" dirty="0" smtClean="0"/>
          </a:p>
          <a:p>
            <a:pPr lvl="1"/>
            <a:r>
              <a:rPr lang="en-US" dirty="0" smtClean="0"/>
              <a:t>Create a new sibling class and push all the unused methods into the sibling – this way abstract parent contains commonality. Then use delegation</a:t>
            </a:r>
            <a:br>
              <a:rPr lang="en-US" dirty="0" smtClean="0"/>
            </a:br>
            <a:r>
              <a:rPr lang="en-US" dirty="0" smtClean="0"/>
              <a:t>(</a:t>
            </a:r>
            <a:r>
              <a:rPr lang="en-US" i="1" dirty="0" smtClean="0"/>
              <a:t>Push down Method/Field, Replace Inheritance with Delegation</a:t>
            </a:r>
            <a:r>
              <a:rPr lang="en-US" dirty="0" smtClean="0"/>
              <a: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Comments</a:t>
            </a:r>
            <a:endParaRPr lang="en-US" dirty="0"/>
          </a:p>
        </p:txBody>
      </p:sp>
      <p:sp>
        <p:nvSpPr>
          <p:cNvPr id="3" name="Content Placeholder 2"/>
          <p:cNvSpPr>
            <a:spLocks noGrp="1"/>
          </p:cNvSpPr>
          <p:nvPr>
            <p:ph idx="1"/>
          </p:nvPr>
        </p:nvSpPr>
        <p:spPr>
          <a:xfrm>
            <a:off x="381000" y="1066800"/>
            <a:ext cx="8305800" cy="5181600"/>
          </a:xfrm>
        </p:spPr>
        <p:txBody>
          <a:bodyPr/>
          <a:lstStyle/>
          <a:p>
            <a:r>
              <a:rPr lang="en-US" dirty="0" smtClean="0">
                <a:solidFill>
                  <a:srgbClr val="800000"/>
                </a:solidFill>
              </a:rPr>
              <a:t>Situation:</a:t>
            </a:r>
            <a:r>
              <a:rPr lang="en-US" dirty="0" smtClean="0"/>
              <a:t> Long comments are often a sign of opaque, complicated, inscrutable code</a:t>
            </a:r>
          </a:p>
          <a:p>
            <a:pPr lvl="1"/>
            <a:r>
              <a:rPr lang="en-US" dirty="0" smtClean="0"/>
              <a:t>If comments are not simply rationale, consider restructuring code to be more self-evident</a:t>
            </a:r>
            <a:br>
              <a:rPr lang="en-US" dirty="0" smtClean="0"/>
            </a:br>
            <a:endParaRPr lang="en-US" dirty="0" smtClean="0"/>
          </a:p>
          <a:p>
            <a:r>
              <a:rPr lang="en-US" dirty="0" smtClean="0">
                <a:solidFill>
                  <a:srgbClr val="008000"/>
                </a:solidFill>
              </a:rPr>
              <a:t>Solution:</a:t>
            </a:r>
            <a:endParaRPr lang="en-US" dirty="0" smtClean="0"/>
          </a:p>
          <a:p>
            <a:pPr lvl="1"/>
            <a:r>
              <a:rPr lang="en-US" dirty="0" smtClean="0"/>
              <a:t>Make methods short and use long identifiers. Ensure comments largely document rationale. </a:t>
            </a:r>
            <a:br>
              <a:rPr lang="en-US" dirty="0" smtClean="0"/>
            </a:br>
            <a:r>
              <a:rPr lang="en-US" dirty="0" smtClean="0"/>
              <a:t>(</a:t>
            </a:r>
            <a:r>
              <a:rPr lang="en-US" i="1" dirty="0" smtClean="0"/>
              <a:t>Extract Method, Rename Method</a:t>
            </a:r>
            <a:r>
              <a:rPr lang="en-US" dirty="0" smtClean="0"/>
              <a: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Temporary Field</a:t>
            </a:r>
            <a:endParaRPr lang="en-US" dirty="0"/>
          </a:p>
        </p:txBody>
      </p:sp>
      <p:sp>
        <p:nvSpPr>
          <p:cNvPr id="3" name="Content Placeholder 2"/>
          <p:cNvSpPr>
            <a:spLocks noGrp="1"/>
          </p:cNvSpPr>
          <p:nvPr>
            <p:ph idx="1"/>
          </p:nvPr>
        </p:nvSpPr>
        <p:spPr>
          <a:xfrm>
            <a:off x="533400" y="1066800"/>
            <a:ext cx="8229600" cy="5181600"/>
          </a:xfrm>
        </p:spPr>
        <p:txBody>
          <a:bodyPr>
            <a:normAutofit lnSpcReduction="10000"/>
          </a:bodyPr>
          <a:lstStyle/>
          <a:p>
            <a:r>
              <a:rPr lang="en-US" dirty="0" smtClean="0">
                <a:solidFill>
                  <a:srgbClr val="800000"/>
                </a:solidFill>
              </a:rPr>
              <a:t>Situation:</a:t>
            </a:r>
            <a:r>
              <a:rPr lang="en-US" dirty="0" smtClean="0"/>
              <a:t> An object in which an instance variable is set only in certain circumstances</a:t>
            </a:r>
          </a:p>
          <a:p>
            <a:pPr lvl="1"/>
            <a:r>
              <a:rPr lang="en-US" dirty="0" smtClean="0"/>
              <a:t>Such code is difficult to understand since you expect a class to need all it’s variables</a:t>
            </a:r>
            <a:br>
              <a:rPr lang="en-US" dirty="0" smtClean="0"/>
            </a:br>
            <a:endParaRPr lang="en-US" dirty="0" smtClean="0"/>
          </a:p>
          <a:p>
            <a:r>
              <a:rPr lang="en-US" dirty="0" smtClean="0">
                <a:solidFill>
                  <a:srgbClr val="008000"/>
                </a:solidFill>
              </a:rPr>
              <a:t>Solution:</a:t>
            </a:r>
            <a:endParaRPr lang="en-US" dirty="0" smtClean="0"/>
          </a:p>
          <a:p>
            <a:pPr lvl="1"/>
            <a:r>
              <a:rPr lang="en-US" dirty="0" smtClean="0"/>
              <a:t>Create a legitimate home for the orphan variables (</a:t>
            </a:r>
            <a:r>
              <a:rPr lang="en-US" i="1" dirty="0" smtClean="0"/>
              <a:t>Extract Class</a:t>
            </a:r>
            <a:r>
              <a:rPr lang="en-US" dirty="0" smtClean="0"/>
              <a:t>)</a:t>
            </a:r>
          </a:p>
          <a:p>
            <a:pPr lvl="1"/>
            <a:r>
              <a:rPr lang="en-US" dirty="0" smtClean="0"/>
              <a:t>Put all the code that concerns the variable into a component and eliminate conditional code</a:t>
            </a:r>
            <a:br>
              <a:rPr lang="en-US" dirty="0" smtClean="0"/>
            </a:br>
            <a:r>
              <a:rPr lang="en-US" dirty="0" smtClean="0"/>
              <a:t>(Introduce Null Object)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 caution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coding world is currently divided into two camps:</a:t>
            </a:r>
          </a:p>
          <a:p>
            <a:pPr marL="514350" indent="-514350">
              <a:buFont typeface="+mj-lt"/>
              <a:buAutoNum type="arabicPeriod"/>
            </a:pPr>
            <a:r>
              <a:rPr lang="en-US" dirty="0" smtClean="0"/>
              <a:t>You should be able to code “descriptively” in such a way that you rarely need comments.</a:t>
            </a:r>
          </a:p>
          <a:p>
            <a:pPr lvl="1"/>
            <a:r>
              <a:rPr lang="en-US" dirty="0" smtClean="0"/>
              <a:t>And, comments themselves are a pain because they don’t get updated when the code’s changed.</a:t>
            </a:r>
          </a:p>
          <a:p>
            <a:pPr marL="514350" indent="-514350">
              <a:buFont typeface="+mj-lt"/>
              <a:buAutoNum type="arabicPeriod"/>
            </a:pPr>
            <a:r>
              <a:rPr lang="en-US" dirty="0" smtClean="0"/>
              <a:t>You must use descriptive comments or, two years later, no one will be able to decrypt what the code does.</a:t>
            </a:r>
            <a:endParaRPr lang="en-US" dirty="0"/>
          </a:p>
        </p:txBody>
      </p:sp>
    </p:spTree>
    <p:extLst>
      <p:ext uri="{BB962C8B-B14F-4D97-AF65-F5344CB8AC3E}">
        <p14:creationId xmlns:p14="http://schemas.microsoft.com/office/powerpoint/2010/main" val="1762209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Incomplete Library Class</a:t>
            </a:r>
            <a:endParaRPr lang="en-US" dirty="0"/>
          </a:p>
        </p:txBody>
      </p:sp>
      <p:sp>
        <p:nvSpPr>
          <p:cNvPr id="3" name="Content Placeholder 2"/>
          <p:cNvSpPr>
            <a:spLocks noGrp="1"/>
          </p:cNvSpPr>
          <p:nvPr>
            <p:ph idx="1"/>
          </p:nvPr>
        </p:nvSpPr>
        <p:spPr>
          <a:xfrm>
            <a:off x="381000" y="1066800"/>
            <a:ext cx="8458200" cy="5181600"/>
          </a:xfrm>
        </p:spPr>
        <p:txBody>
          <a:bodyPr/>
          <a:lstStyle/>
          <a:p>
            <a:pPr marL="342900" lvl="1" indent="-342900">
              <a:buFont typeface="Wingdings" charset="2"/>
              <a:buChar char="v"/>
            </a:pPr>
            <a:r>
              <a:rPr lang="en-US" sz="2800" dirty="0" smtClean="0">
                <a:solidFill>
                  <a:srgbClr val="800000"/>
                </a:solidFill>
              </a:rPr>
              <a:t>Situation:</a:t>
            </a:r>
            <a:r>
              <a:rPr lang="en-US" sz="2800" dirty="0" smtClean="0"/>
              <a:t> Library class doesn’t have the functions that you need and it is difficult to modify for your purpose</a:t>
            </a:r>
          </a:p>
          <a:p>
            <a:pPr lvl="1"/>
            <a:r>
              <a:rPr lang="en-US" dirty="0" smtClean="0"/>
              <a:t>Reuse touted as valuable – reuse ill-designed is troublesome…</a:t>
            </a:r>
            <a:br>
              <a:rPr lang="en-US" dirty="0" smtClean="0"/>
            </a:br>
            <a:endParaRPr lang="en-US" dirty="0" smtClean="0"/>
          </a:p>
          <a:p>
            <a:r>
              <a:rPr lang="en-US" dirty="0" smtClean="0">
                <a:solidFill>
                  <a:srgbClr val="008000"/>
                </a:solidFill>
              </a:rPr>
              <a:t>Solution:</a:t>
            </a:r>
            <a:endParaRPr lang="en-US" dirty="0" smtClean="0"/>
          </a:p>
          <a:p>
            <a:pPr lvl="1"/>
            <a:r>
              <a:rPr lang="en-US" dirty="0" smtClean="0"/>
              <a:t>Special purpose tools to make the class “usable” by introducing foreign methods and extension </a:t>
            </a:r>
            <a:br>
              <a:rPr lang="en-US" dirty="0" smtClean="0"/>
            </a:br>
            <a:r>
              <a:rPr lang="en-US" dirty="0" smtClean="0"/>
              <a:t>(</a:t>
            </a:r>
            <a:r>
              <a:rPr lang="en-US" i="1" dirty="0" smtClean="0"/>
              <a:t>Introduce Foreign Method, Introduce Local Extension</a:t>
            </a:r>
            <a:r>
              <a:rPr lang="en-US" dirty="0" smtClean="0"/>
              <a:t>)</a:t>
            </a:r>
          </a:p>
          <a:p>
            <a:pPr lvl="1"/>
            <a:endParaRPr lang="en-US" dirty="0" smtClean="0"/>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457200" y="-76200"/>
            <a:ext cx="8229600" cy="1143000"/>
          </a:xfrm>
        </p:spPr>
        <p:txBody>
          <a:bodyPr>
            <a:normAutofit fontScale="90000"/>
          </a:bodyPr>
          <a:lstStyle/>
          <a:p>
            <a:r>
              <a:rPr lang="en-US" dirty="0" smtClean="0"/>
              <a:t>Assignment and Milestone Reminders</a:t>
            </a:r>
            <a:endParaRPr lang="en-US" dirty="0"/>
          </a:p>
        </p:txBody>
      </p:sp>
      <p:sp>
        <p:nvSpPr>
          <p:cNvPr id="371715" name="Rectangle 3"/>
          <p:cNvSpPr>
            <a:spLocks noGrp="1" noChangeArrowheads="1"/>
          </p:cNvSpPr>
          <p:nvPr>
            <p:ph idx="1"/>
          </p:nvPr>
        </p:nvSpPr>
        <p:spPr>
          <a:xfrm>
            <a:off x="838200" y="990600"/>
            <a:ext cx="7772400" cy="5334000"/>
          </a:xfrm>
        </p:spPr>
        <p:txBody>
          <a:bodyPr>
            <a:normAutofit fontScale="92500" lnSpcReduction="20000"/>
          </a:bodyPr>
          <a:lstStyle/>
          <a:p>
            <a:r>
              <a:rPr lang="en-US" dirty="0" smtClean="0"/>
              <a:t>Readings in Fowler – </a:t>
            </a:r>
          </a:p>
          <a:p>
            <a:pPr lvl="1"/>
            <a:r>
              <a:rPr lang="en-US" b="1" dirty="0" smtClean="0"/>
              <a:t>Catch up:  </a:t>
            </a:r>
            <a:r>
              <a:rPr lang="en-US" dirty="0" smtClean="0"/>
              <a:t>Focus on Chapter 3 – Bad Smells.  Do these all make sense now?</a:t>
            </a:r>
          </a:p>
          <a:p>
            <a:pPr lvl="1"/>
            <a:r>
              <a:rPr lang="en-US" b="1" dirty="0" smtClean="0"/>
              <a:t>Stay up:  </a:t>
            </a:r>
            <a:r>
              <a:rPr lang="en-US" dirty="0" smtClean="0"/>
              <a:t>Read </a:t>
            </a:r>
            <a:r>
              <a:rPr lang="en-US" dirty="0" err="1" smtClean="0"/>
              <a:t>Ch</a:t>
            </a:r>
            <a:r>
              <a:rPr lang="en-US" dirty="0" smtClean="0"/>
              <a:t> 2 for next week – “principles in refactoring”</a:t>
            </a:r>
          </a:p>
          <a:p>
            <a:pPr lvl="1"/>
            <a:r>
              <a:rPr lang="en-US" b="1" smtClean="0"/>
              <a:t>Delve into:  </a:t>
            </a:r>
            <a:r>
              <a:rPr lang="en-US" dirty="0" smtClean="0"/>
              <a:t>Read </a:t>
            </a:r>
            <a:r>
              <a:rPr lang="en-US" dirty="0" err="1" smtClean="0"/>
              <a:t>Ch</a:t>
            </a:r>
            <a:r>
              <a:rPr lang="en-US" dirty="0" smtClean="0"/>
              <a:t> 6, 7, 8 – specific refactoring methods</a:t>
            </a:r>
            <a:endParaRPr lang="en-US" dirty="0"/>
          </a:p>
          <a:p>
            <a:r>
              <a:rPr lang="en-US" dirty="0" smtClean="0"/>
              <a:t>Journal </a:t>
            </a:r>
            <a:r>
              <a:rPr lang="en-US" dirty="0" err="1" smtClean="0"/>
              <a:t>turnin</a:t>
            </a:r>
            <a:r>
              <a:rPr lang="en-US" dirty="0" smtClean="0"/>
              <a:t> on Moodle. Mon 7 AM?</a:t>
            </a:r>
          </a:p>
          <a:p>
            <a:r>
              <a:rPr lang="en-US" dirty="0" smtClean="0"/>
              <a:t>Milestone 1 – ID your project.  Mon 7 AM?</a:t>
            </a:r>
          </a:p>
          <a:p>
            <a:r>
              <a:rPr lang="en-US" dirty="0" smtClean="0"/>
              <a:t>Next week, we’ll start implementing refactoring.</a:t>
            </a:r>
          </a:p>
          <a:p>
            <a:pPr lvl="1"/>
            <a:r>
              <a:rPr lang="en-US" dirty="0" smtClean="0"/>
              <a:t>You also can review the general “solutions” noted on this week’s “bad smells” slides, as a start.</a:t>
            </a:r>
          </a:p>
          <a:p>
            <a:pPr lvl="1"/>
            <a:endParaRPr lang="en-US" dirty="0" smtClean="0"/>
          </a:p>
        </p:txBody>
      </p:sp>
      <p:sp>
        <p:nvSpPr>
          <p:cNvPr id="20" name="Freeform 19"/>
          <p:cNvSpPr/>
          <p:nvPr/>
        </p:nvSpPr>
        <p:spPr>
          <a:xfrm>
            <a:off x="143153" y="1524000"/>
            <a:ext cx="771247" cy="3429000"/>
          </a:xfrm>
          <a:custGeom>
            <a:avLst/>
            <a:gdLst>
              <a:gd name="connsiteX0" fmla="*/ 594602 w 594602"/>
              <a:gd name="connsiteY0" fmla="*/ 102370 h 2263616"/>
              <a:gd name="connsiteX1" fmla="*/ 106229 w 594602"/>
              <a:gd name="connsiteY1" fmla="*/ 227061 h 2263616"/>
              <a:gd name="connsiteX2" fmla="*/ 33492 w 594602"/>
              <a:gd name="connsiteY2" fmla="*/ 2107815 h 2263616"/>
              <a:gd name="connsiteX3" fmla="*/ 532256 w 594602"/>
              <a:gd name="connsiteY3" fmla="*/ 2149379 h 2263616"/>
            </a:gdLst>
            <a:ahLst/>
            <a:cxnLst>
              <a:cxn ang="0">
                <a:pos x="connsiteX0" y="connsiteY0"/>
              </a:cxn>
              <a:cxn ang="0">
                <a:pos x="connsiteX1" y="connsiteY1"/>
              </a:cxn>
              <a:cxn ang="0">
                <a:pos x="connsiteX2" y="connsiteY2"/>
              </a:cxn>
              <a:cxn ang="0">
                <a:pos x="connsiteX3" y="connsiteY3"/>
              </a:cxn>
            </a:cxnLst>
            <a:rect l="l" t="t" r="r" b="b"/>
            <a:pathLst>
              <a:path w="594602" h="2263616">
                <a:moveTo>
                  <a:pt x="594602" y="102370"/>
                </a:moveTo>
                <a:cubicBezTo>
                  <a:pt x="397174" y="-2405"/>
                  <a:pt x="199747" y="-107180"/>
                  <a:pt x="106229" y="227061"/>
                </a:cubicBezTo>
                <a:cubicBezTo>
                  <a:pt x="12711" y="561302"/>
                  <a:pt x="-37513" y="1787429"/>
                  <a:pt x="33492" y="2107815"/>
                </a:cubicBezTo>
                <a:cubicBezTo>
                  <a:pt x="104497" y="2428201"/>
                  <a:pt x="452592" y="2156306"/>
                  <a:pt x="532256" y="2149379"/>
                </a:cubicBezTo>
              </a:path>
            </a:pathLst>
          </a:custGeom>
          <a:ln w="19050">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alphaModFix amt="27000"/>
          </a:blip>
          <a:stretch>
            <a:fillRect/>
          </a:stretch>
        </p:blipFill>
        <p:spPr>
          <a:xfrm>
            <a:off x="0" y="1143000"/>
            <a:ext cx="7239000" cy="5717674"/>
          </a:xfrm>
          <a:prstGeom prst="rect">
            <a:avLst/>
          </a:prstGeom>
        </p:spPr>
      </p:pic>
      <p:sp>
        <p:nvSpPr>
          <p:cNvPr id="837634" name="Rectangle 1026"/>
          <p:cNvSpPr>
            <a:spLocks noGrp="1" noChangeArrowheads="1"/>
          </p:cNvSpPr>
          <p:nvPr>
            <p:ph type="title"/>
          </p:nvPr>
        </p:nvSpPr>
        <p:spPr>
          <a:xfrm>
            <a:off x="152400" y="228600"/>
            <a:ext cx="8686800" cy="533400"/>
          </a:xfrm>
        </p:spPr>
        <p:txBody>
          <a:bodyPr>
            <a:noAutofit/>
          </a:bodyPr>
          <a:lstStyle/>
          <a:p>
            <a:pPr algn="ctr"/>
            <a:r>
              <a:rPr lang="en-US" sz="3600" dirty="0"/>
              <a:t>Refactoring Indicators</a:t>
            </a:r>
            <a:r>
              <a:rPr lang="en-US" sz="3600" dirty="0" smtClean="0"/>
              <a:t>:  Bad </a:t>
            </a:r>
            <a:r>
              <a:rPr lang="en-US" sz="3600" dirty="0"/>
              <a:t>Smells in Code</a:t>
            </a:r>
          </a:p>
        </p:txBody>
      </p:sp>
      <p:sp>
        <p:nvSpPr>
          <p:cNvPr id="837635" name="Rectangle 1027"/>
          <p:cNvSpPr>
            <a:spLocks noGrp="1" noChangeArrowheads="1"/>
          </p:cNvSpPr>
          <p:nvPr>
            <p:ph idx="1"/>
          </p:nvPr>
        </p:nvSpPr>
        <p:spPr>
          <a:xfrm>
            <a:off x="228600" y="1143000"/>
            <a:ext cx="4114800" cy="5257800"/>
          </a:xfrm>
          <a:noFill/>
          <a:ln/>
        </p:spPr>
        <p:txBody>
          <a:bodyPr>
            <a:normAutofit/>
          </a:bodyPr>
          <a:lstStyle/>
          <a:p>
            <a:pPr>
              <a:spcBef>
                <a:spcPct val="0"/>
              </a:spcBef>
            </a:pPr>
            <a:r>
              <a:rPr lang="en-US" sz="2800" b="1" dirty="0"/>
              <a:t>Duplicated Code</a:t>
            </a:r>
          </a:p>
          <a:p>
            <a:pPr>
              <a:spcBef>
                <a:spcPct val="0"/>
              </a:spcBef>
            </a:pPr>
            <a:r>
              <a:rPr lang="en-US" sz="2800" b="1" dirty="0"/>
              <a:t>Long Method</a:t>
            </a:r>
          </a:p>
          <a:p>
            <a:pPr>
              <a:spcBef>
                <a:spcPct val="0"/>
              </a:spcBef>
            </a:pPr>
            <a:r>
              <a:rPr lang="en-US" sz="2800" b="1" dirty="0"/>
              <a:t>Large Class</a:t>
            </a:r>
          </a:p>
          <a:p>
            <a:pPr>
              <a:spcBef>
                <a:spcPct val="0"/>
              </a:spcBef>
            </a:pPr>
            <a:r>
              <a:rPr lang="en-US" sz="2800" b="1" dirty="0"/>
              <a:t>Long Parameter List</a:t>
            </a:r>
          </a:p>
          <a:p>
            <a:pPr>
              <a:spcBef>
                <a:spcPct val="0"/>
              </a:spcBef>
            </a:pPr>
            <a:r>
              <a:rPr lang="en-US" sz="2800" b="1" dirty="0"/>
              <a:t>Divergent Change</a:t>
            </a:r>
          </a:p>
          <a:p>
            <a:pPr>
              <a:spcBef>
                <a:spcPct val="0"/>
              </a:spcBef>
            </a:pPr>
            <a:r>
              <a:rPr lang="en-US" sz="2800" b="1" dirty="0"/>
              <a:t>Shotgun Surgery</a:t>
            </a:r>
          </a:p>
          <a:p>
            <a:pPr>
              <a:spcBef>
                <a:spcPct val="0"/>
              </a:spcBef>
            </a:pPr>
            <a:r>
              <a:rPr lang="en-US" sz="2800" b="1" dirty="0"/>
              <a:t>Feature Envy</a:t>
            </a:r>
          </a:p>
          <a:p>
            <a:pPr>
              <a:spcBef>
                <a:spcPct val="0"/>
              </a:spcBef>
            </a:pPr>
            <a:r>
              <a:rPr lang="en-US" sz="2800" b="1" dirty="0"/>
              <a:t>Data Clumps</a:t>
            </a:r>
          </a:p>
          <a:p>
            <a:pPr>
              <a:spcBef>
                <a:spcPct val="0"/>
              </a:spcBef>
            </a:pPr>
            <a:r>
              <a:rPr lang="en-US" sz="2800" b="1" dirty="0"/>
              <a:t>Primitive Obsession</a:t>
            </a:r>
          </a:p>
          <a:p>
            <a:pPr>
              <a:spcBef>
                <a:spcPct val="0"/>
              </a:spcBef>
            </a:pPr>
            <a:r>
              <a:rPr lang="en-US" sz="2800" b="1" dirty="0"/>
              <a:t>Switch </a:t>
            </a:r>
            <a:r>
              <a:rPr lang="en-US" sz="2800" b="1" dirty="0" smtClean="0"/>
              <a:t>Statements</a:t>
            </a:r>
          </a:p>
          <a:p>
            <a:pPr>
              <a:spcBef>
                <a:spcPct val="0"/>
              </a:spcBef>
            </a:pPr>
            <a:r>
              <a:rPr lang="en-US" sz="2800" b="1" dirty="0" smtClean="0"/>
              <a:t>Lazy Class</a:t>
            </a:r>
          </a:p>
        </p:txBody>
      </p:sp>
      <p:sp>
        <p:nvSpPr>
          <p:cNvPr id="837636" name="Text Box 1028"/>
          <p:cNvSpPr txBox="1">
            <a:spLocks noChangeArrowheads="1"/>
          </p:cNvSpPr>
          <p:nvPr/>
        </p:nvSpPr>
        <p:spPr bwMode="auto">
          <a:xfrm>
            <a:off x="4648200" y="2133600"/>
            <a:ext cx="4191000" cy="457200"/>
          </a:xfrm>
          <a:prstGeom prst="rect">
            <a:avLst/>
          </a:prstGeom>
          <a:noFill/>
          <a:ln w="9525">
            <a:noFill/>
            <a:miter lim="800000"/>
            <a:headEnd/>
            <a:tailEnd/>
          </a:ln>
          <a:effectLst/>
        </p:spPr>
        <p:txBody>
          <a:bodyPr>
            <a:prstTxWarp prst="textNoShape">
              <a:avLst/>
            </a:prstTxWarp>
            <a:spAutoFit/>
          </a:bodyPr>
          <a:lstStyle/>
          <a:p>
            <a:pPr>
              <a:spcBef>
                <a:spcPct val="50000"/>
              </a:spcBef>
            </a:pPr>
            <a:endParaRPr lang="en-US"/>
          </a:p>
        </p:txBody>
      </p:sp>
      <p:sp>
        <p:nvSpPr>
          <p:cNvPr id="9" name="Rectangle 1027"/>
          <p:cNvSpPr txBox="1">
            <a:spLocks noChangeArrowheads="1"/>
          </p:cNvSpPr>
          <p:nvPr/>
        </p:nvSpPr>
        <p:spPr>
          <a:xfrm>
            <a:off x="4495800" y="1143000"/>
            <a:ext cx="4114800" cy="5257800"/>
          </a:xfrm>
          <a:prstGeom prst="rect">
            <a:avLst/>
          </a:prstGeom>
          <a:no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0"/>
              </a:spcBef>
            </a:pPr>
            <a:r>
              <a:rPr lang="en-US" sz="2800" b="1" dirty="0"/>
              <a:t>Parallel Interface  Hierarchies</a:t>
            </a:r>
          </a:p>
          <a:p>
            <a:pPr>
              <a:spcBef>
                <a:spcPct val="0"/>
              </a:spcBef>
            </a:pPr>
            <a:r>
              <a:rPr lang="en-US" sz="2800" b="1" dirty="0"/>
              <a:t>Speculative Generality</a:t>
            </a:r>
          </a:p>
          <a:p>
            <a:pPr>
              <a:spcBef>
                <a:spcPct val="0"/>
              </a:spcBef>
            </a:pPr>
            <a:r>
              <a:rPr lang="en-US" sz="2800" b="1" dirty="0"/>
              <a:t>Temporary Field</a:t>
            </a:r>
          </a:p>
          <a:p>
            <a:pPr>
              <a:spcBef>
                <a:spcPct val="0"/>
              </a:spcBef>
            </a:pPr>
            <a:r>
              <a:rPr lang="en-US" sz="2800" b="1" dirty="0"/>
              <a:t>Message Chains </a:t>
            </a:r>
          </a:p>
          <a:p>
            <a:pPr>
              <a:spcBef>
                <a:spcPct val="0"/>
              </a:spcBef>
            </a:pPr>
            <a:r>
              <a:rPr lang="en-US" sz="2800" b="1" dirty="0"/>
              <a:t>Middle Man</a:t>
            </a:r>
          </a:p>
          <a:p>
            <a:pPr>
              <a:spcBef>
                <a:spcPct val="0"/>
              </a:spcBef>
            </a:pPr>
            <a:r>
              <a:rPr lang="en-US" sz="2800" b="1" dirty="0"/>
              <a:t>Inappropriate Intimacy</a:t>
            </a:r>
          </a:p>
          <a:p>
            <a:pPr>
              <a:spcBef>
                <a:spcPct val="0"/>
              </a:spcBef>
            </a:pPr>
            <a:r>
              <a:rPr lang="en-US" sz="2800" b="1" dirty="0"/>
              <a:t>Incomplete Library Class</a:t>
            </a:r>
          </a:p>
          <a:p>
            <a:pPr>
              <a:spcBef>
                <a:spcPct val="0"/>
              </a:spcBef>
            </a:pPr>
            <a:r>
              <a:rPr lang="en-US" sz="2800" b="1" dirty="0"/>
              <a:t>Data Class</a:t>
            </a:r>
          </a:p>
          <a:p>
            <a:pPr>
              <a:spcBef>
                <a:spcPct val="0"/>
              </a:spcBef>
            </a:pPr>
            <a:r>
              <a:rPr lang="en-US" sz="2800" b="1" dirty="0"/>
              <a:t>Refused Bequest</a:t>
            </a:r>
          </a:p>
          <a:p>
            <a:pPr>
              <a:spcBef>
                <a:spcPct val="0"/>
              </a:spcBef>
            </a:pPr>
            <a:r>
              <a:rPr lang="en-US" sz="2800" b="1" dirty="0"/>
              <a:t>Alternative Classes w/ varied interfaces</a:t>
            </a:r>
          </a:p>
          <a:p>
            <a:pPr>
              <a:spcBef>
                <a:spcPct val="0"/>
              </a:spcBef>
            </a:pPr>
            <a:r>
              <a:rPr lang="en-US" sz="2800" b="1" dirty="0"/>
              <a:t>Comments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Parallel Inheritance Hierarchies</a:t>
            </a:r>
            <a:endParaRPr lang="en-US" dirty="0"/>
          </a:p>
        </p:txBody>
      </p:sp>
      <p:sp>
        <p:nvSpPr>
          <p:cNvPr id="3" name="Content Placeholder 2"/>
          <p:cNvSpPr>
            <a:spLocks noGrp="1"/>
          </p:cNvSpPr>
          <p:nvPr>
            <p:ph idx="1"/>
          </p:nvPr>
        </p:nvSpPr>
        <p:spPr>
          <a:xfrm>
            <a:off x="381000" y="1066800"/>
            <a:ext cx="8458200" cy="5181600"/>
          </a:xfrm>
        </p:spPr>
        <p:txBody>
          <a:bodyPr>
            <a:normAutofit fontScale="92500" lnSpcReduction="20000"/>
          </a:bodyPr>
          <a:lstStyle/>
          <a:p>
            <a:pPr marL="342900" lvl="1" indent="-342900">
              <a:buFont typeface="Wingdings" charset="2"/>
              <a:buChar char="v"/>
            </a:pPr>
            <a:r>
              <a:rPr lang="en-US" sz="2800" dirty="0" smtClean="0">
                <a:solidFill>
                  <a:srgbClr val="800000"/>
                </a:solidFill>
              </a:rPr>
              <a:t>Situation:</a:t>
            </a:r>
            <a:r>
              <a:rPr lang="en-US" sz="2800" dirty="0" smtClean="0"/>
              <a:t> Every time a subclass of one class is made, another subclass must also be made</a:t>
            </a:r>
          </a:p>
          <a:p>
            <a:pPr lvl="1"/>
            <a:r>
              <a:rPr lang="en-US" dirty="0" smtClean="0"/>
              <a:t>Special case of Shotgun Surgery</a:t>
            </a:r>
            <a:br>
              <a:rPr lang="en-US" dirty="0" smtClean="0"/>
            </a:br>
            <a:endParaRPr lang="en-US" dirty="0" smtClean="0"/>
          </a:p>
          <a:p>
            <a:r>
              <a:rPr lang="en-US" dirty="0" smtClean="0">
                <a:solidFill>
                  <a:srgbClr val="008000"/>
                </a:solidFill>
              </a:rPr>
              <a:t>Solution:</a:t>
            </a:r>
            <a:endParaRPr lang="en-US" dirty="0" smtClean="0"/>
          </a:p>
          <a:p>
            <a:pPr lvl="1"/>
            <a:r>
              <a:rPr lang="en-US" dirty="0" smtClean="0"/>
              <a:t>General Strategy is to eliminate the duplication to ensure that instances of one hierarchy refer to instances of the other</a:t>
            </a:r>
            <a:br>
              <a:rPr lang="en-US" dirty="0" smtClean="0"/>
            </a:br>
            <a:r>
              <a:rPr lang="en-US" dirty="0" smtClean="0"/>
              <a:t>(</a:t>
            </a:r>
            <a:r>
              <a:rPr lang="en-US" i="1" dirty="0" smtClean="0"/>
              <a:t>Move Method, Move Field</a:t>
            </a:r>
            <a:r>
              <a:rPr lang="en-US" dirty="0" smtClean="0"/>
              <a:t>)</a:t>
            </a:r>
          </a:p>
          <a:p>
            <a:pPr lvl="1"/>
            <a:endParaRPr lang="en-US" dirty="0"/>
          </a:p>
          <a:p>
            <a:pPr marL="0" indent="0">
              <a:buNone/>
            </a:pPr>
            <a:r>
              <a:rPr lang="en-US" b="1" dirty="0" smtClean="0">
                <a:sym typeface="Wingdings" pitchFamily="2" charset="2"/>
              </a:rPr>
              <a:t> </a:t>
            </a:r>
            <a:r>
              <a:rPr lang="en-US" b="1" dirty="0" smtClean="0"/>
              <a:t>As before</a:t>
            </a:r>
            <a:r>
              <a:rPr lang="en-US" dirty="0" smtClean="0"/>
              <a:t> – we’ll focus on the situations for now.  Your job in class will be to FIND the smells in your code.</a:t>
            </a:r>
          </a:p>
          <a:p>
            <a:pPr lvl="1"/>
            <a:endParaRPr lang="en-US" dirty="0" smtClean="0"/>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Speculative Generality</a:t>
            </a:r>
            <a:endParaRPr lang="en-US" dirty="0"/>
          </a:p>
        </p:txBody>
      </p:sp>
      <p:sp>
        <p:nvSpPr>
          <p:cNvPr id="3" name="Content Placeholder 2"/>
          <p:cNvSpPr>
            <a:spLocks noGrp="1"/>
          </p:cNvSpPr>
          <p:nvPr>
            <p:ph idx="1"/>
          </p:nvPr>
        </p:nvSpPr>
        <p:spPr>
          <a:xfrm>
            <a:off x="685800" y="990600"/>
            <a:ext cx="8305800" cy="5257800"/>
          </a:xfrm>
        </p:spPr>
        <p:txBody>
          <a:bodyPr>
            <a:normAutofit lnSpcReduction="10000"/>
          </a:bodyPr>
          <a:lstStyle/>
          <a:p>
            <a:r>
              <a:rPr lang="en-US" dirty="0" smtClean="0">
                <a:solidFill>
                  <a:srgbClr val="800000"/>
                </a:solidFill>
              </a:rPr>
              <a:t>Situation:</a:t>
            </a:r>
            <a:r>
              <a:rPr lang="en-US" dirty="0" smtClean="0"/>
              <a:t> Presence of hooks and special cases for things that are not required, but may have been anticipated.</a:t>
            </a:r>
          </a:p>
          <a:p>
            <a:pPr lvl="1"/>
            <a:r>
              <a:rPr lang="en-US" dirty="0" smtClean="0"/>
              <a:t>Extra classes and features add to complexity</a:t>
            </a:r>
          </a:p>
          <a:p>
            <a:pPr lvl="1"/>
            <a:r>
              <a:rPr lang="en-US" dirty="0" smtClean="0"/>
              <a:t>Spotted by when only users are test cases</a:t>
            </a:r>
            <a:br>
              <a:rPr lang="en-US" dirty="0" smtClean="0"/>
            </a:br>
            <a:endParaRPr lang="en-US" dirty="0" smtClean="0"/>
          </a:p>
          <a:p>
            <a:r>
              <a:rPr lang="en-US" dirty="0" smtClean="0">
                <a:solidFill>
                  <a:srgbClr val="008000"/>
                </a:solidFill>
              </a:rPr>
              <a:t>Solution: </a:t>
            </a:r>
            <a:r>
              <a:rPr lang="en-US" dirty="0" smtClean="0"/>
              <a:t>Remove unused classes and methods. If you really do need it later, you can add it back in. </a:t>
            </a:r>
            <a:br>
              <a:rPr lang="en-US" dirty="0" smtClean="0"/>
            </a:br>
            <a:r>
              <a:rPr lang="en-US" dirty="0" smtClean="0"/>
              <a:t>(Collapse hierarchy, inline class, remove parameter)</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Message Chains</a:t>
            </a:r>
            <a:endParaRPr lang="en-US" dirty="0"/>
          </a:p>
        </p:txBody>
      </p:sp>
      <p:sp>
        <p:nvSpPr>
          <p:cNvPr id="3" name="Content Placeholder 2"/>
          <p:cNvSpPr>
            <a:spLocks noGrp="1"/>
          </p:cNvSpPr>
          <p:nvPr>
            <p:ph idx="1"/>
          </p:nvPr>
        </p:nvSpPr>
        <p:spPr>
          <a:xfrm>
            <a:off x="381000" y="1066800"/>
            <a:ext cx="8001000" cy="4876800"/>
          </a:xfrm>
        </p:spPr>
        <p:txBody>
          <a:bodyPr>
            <a:normAutofit fontScale="92500" lnSpcReduction="10000"/>
          </a:bodyPr>
          <a:lstStyle/>
          <a:p>
            <a:r>
              <a:rPr lang="en-US" dirty="0" smtClean="0">
                <a:solidFill>
                  <a:srgbClr val="800000"/>
                </a:solidFill>
              </a:rPr>
              <a:t>Situation:</a:t>
            </a:r>
            <a:r>
              <a:rPr lang="en-US" dirty="0" smtClean="0"/>
              <a:t> Client asks for a sub-object, that asks for a sub-object, …</a:t>
            </a:r>
          </a:p>
          <a:p>
            <a:pPr lvl="1"/>
            <a:r>
              <a:rPr lang="en-US" dirty="0" smtClean="0"/>
              <a:t>Multi-layer “drill down” may result in sub-sub-sub-objects being passed back to requesting client</a:t>
            </a:r>
            <a:br>
              <a:rPr lang="en-US" dirty="0" smtClean="0"/>
            </a:br>
            <a:endParaRPr lang="en-US" dirty="0" smtClean="0"/>
          </a:p>
          <a:p>
            <a:r>
              <a:rPr lang="en-US" dirty="0" smtClean="0">
                <a:solidFill>
                  <a:srgbClr val="008000"/>
                </a:solidFill>
              </a:rPr>
              <a:t>Solution: </a:t>
            </a:r>
            <a:r>
              <a:rPr lang="en-US" dirty="0" smtClean="0"/>
              <a:t>Rethink abstraction and examine why deeply nested subpart is surfacing</a:t>
            </a:r>
          </a:p>
          <a:p>
            <a:pPr lvl="1"/>
            <a:r>
              <a:rPr lang="en-US" dirty="0" smtClean="0"/>
              <a:t>Why is the subpart so simple that it’s useful far from home? </a:t>
            </a:r>
          </a:p>
          <a:p>
            <a:pPr lvl="1"/>
            <a:r>
              <a:rPr lang="en-US" dirty="0" smtClean="0"/>
              <a:t>Use </a:t>
            </a:r>
            <a:r>
              <a:rPr lang="en-US" i="1" dirty="0" smtClean="0"/>
              <a:t>Hide Delegate </a:t>
            </a:r>
            <a:r>
              <a:rPr lang="en-US" dirty="0" smtClean="0"/>
              <a:t>to resurface objects and remove unnecessary indirections</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Middle Man</a:t>
            </a:r>
            <a:endParaRPr lang="en-US" dirty="0"/>
          </a:p>
        </p:txBody>
      </p:sp>
      <p:sp>
        <p:nvSpPr>
          <p:cNvPr id="3" name="Content Placeholder 2"/>
          <p:cNvSpPr>
            <a:spLocks noGrp="1"/>
          </p:cNvSpPr>
          <p:nvPr>
            <p:ph idx="1"/>
          </p:nvPr>
        </p:nvSpPr>
        <p:spPr>
          <a:xfrm>
            <a:off x="381000" y="914400"/>
            <a:ext cx="6096000" cy="5334000"/>
          </a:xfrm>
        </p:spPr>
        <p:txBody>
          <a:bodyPr/>
          <a:lstStyle/>
          <a:p>
            <a:r>
              <a:rPr lang="en-US" dirty="0" smtClean="0">
                <a:solidFill>
                  <a:srgbClr val="800000"/>
                </a:solidFill>
              </a:rPr>
              <a:t>Situation:</a:t>
            </a:r>
            <a:r>
              <a:rPr lang="en-US" dirty="0" smtClean="0"/>
              <a:t> Too many levels of indirection</a:t>
            </a:r>
          </a:p>
          <a:p>
            <a:pPr lvl="1"/>
            <a:r>
              <a:rPr lang="en-US" dirty="0" smtClean="0"/>
              <a:t>If too many of a class’s methods beg services of delegate sub-objects, the basic abstraction is probably compromised</a:t>
            </a:r>
            <a:br>
              <a:rPr lang="en-US" dirty="0" smtClean="0"/>
            </a:br>
            <a:endParaRPr lang="en-US" dirty="0" smtClean="0"/>
          </a:p>
          <a:p>
            <a:r>
              <a:rPr lang="en-US" dirty="0" smtClean="0">
                <a:solidFill>
                  <a:srgbClr val="008000"/>
                </a:solidFill>
              </a:rPr>
              <a:t>Solution: </a:t>
            </a:r>
            <a:r>
              <a:rPr lang="en-US" dirty="0" smtClean="0">
                <a:solidFill>
                  <a:srgbClr val="000000"/>
                </a:solidFill>
              </a:rPr>
              <a:t>Remove unnecessary levels of indirection using </a:t>
            </a:r>
            <a:r>
              <a:rPr lang="en-US" i="1" dirty="0" smtClean="0">
                <a:solidFill>
                  <a:srgbClr val="000000"/>
                </a:solidFill>
              </a:rPr>
              <a:t>Remove Middle Man</a:t>
            </a:r>
            <a:r>
              <a:rPr lang="en-US" dirty="0" smtClean="0">
                <a:solidFill>
                  <a:srgbClr val="000000"/>
                </a:solidFill>
              </a:rPr>
              <a:t> or </a:t>
            </a:r>
            <a:r>
              <a:rPr lang="en-US" i="1" dirty="0" smtClean="0">
                <a:solidFill>
                  <a:srgbClr val="000000"/>
                </a:solidFill>
              </a:rPr>
              <a:t>Replace Delegation with Inheritance</a:t>
            </a:r>
            <a:r>
              <a:rPr lang="en-US" dirty="0" smtClean="0">
                <a:solidFill>
                  <a:srgbClr val="000000"/>
                </a:solidFill>
              </a:rPr>
              <a:t>.</a:t>
            </a:r>
            <a:endParaRPr lang="en-US" dirty="0" smtClean="0"/>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pic>
        <p:nvPicPr>
          <p:cNvPr id="7" name="Picture 6"/>
          <p:cNvPicPr>
            <a:picLocks noChangeAspect="1"/>
          </p:cNvPicPr>
          <p:nvPr/>
        </p:nvPicPr>
        <p:blipFill>
          <a:blip r:embed="rId4"/>
          <a:stretch>
            <a:fillRect/>
          </a:stretch>
        </p:blipFill>
        <p:spPr>
          <a:xfrm>
            <a:off x="6230257" y="1066800"/>
            <a:ext cx="2837543" cy="25908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0"/>
            <a:ext cx="8229600" cy="1143000"/>
          </a:xfrm>
        </p:spPr>
        <p:txBody>
          <a:bodyPr>
            <a:normAutofit fontScale="90000"/>
          </a:bodyPr>
          <a:lstStyle/>
          <a:p>
            <a:r>
              <a:rPr lang="en-US" dirty="0" smtClean="0"/>
              <a:t>Timeout to look at another situation… What’s wrong with this switcheroo?</a:t>
            </a:r>
            <a:endParaRPr lang="en-US" dirty="0"/>
          </a:p>
        </p:txBody>
      </p:sp>
      <p:sp>
        <p:nvSpPr>
          <p:cNvPr id="10243" name="Rectangle 3"/>
          <p:cNvSpPr>
            <a:spLocks noGrp="1" noChangeArrowheads="1"/>
          </p:cNvSpPr>
          <p:nvPr>
            <p:ph idx="1"/>
          </p:nvPr>
        </p:nvSpPr>
        <p:spPr>
          <a:xfrm>
            <a:off x="685800" y="1295400"/>
            <a:ext cx="8305800" cy="5105400"/>
          </a:xfrm>
        </p:spPr>
        <p:txBody>
          <a:bodyPr/>
          <a:lstStyle/>
          <a:p>
            <a:pPr>
              <a:lnSpc>
                <a:spcPct val="90000"/>
              </a:lnSpc>
              <a:spcBef>
                <a:spcPts val="1200"/>
              </a:spcBef>
              <a:buNone/>
            </a:pPr>
            <a:r>
              <a:rPr lang="en-US" sz="2800" dirty="0">
                <a:latin typeface="Trebuchet MS" charset="0"/>
              </a:rPr>
              <a:t>class Animal {</a:t>
            </a:r>
            <a:br>
              <a:rPr lang="en-US" sz="2800" dirty="0">
                <a:latin typeface="Trebuchet MS" charset="0"/>
              </a:rPr>
            </a:br>
            <a:r>
              <a:rPr lang="en-US" sz="2800" dirty="0">
                <a:latin typeface="Trebuchet MS" charset="0"/>
              </a:rPr>
              <a:t>   final </a:t>
            </a:r>
            <a:r>
              <a:rPr lang="en-US" sz="2800" dirty="0" err="1">
                <a:latin typeface="Trebuchet MS" charset="0"/>
              </a:rPr>
              <a:t>int</a:t>
            </a:r>
            <a:r>
              <a:rPr lang="en-US" sz="2800" dirty="0">
                <a:latin typeface="Trebuchet MS" charset="0"/>
              </a:rPr>
              <a:t> MAMMAL = 0, BIRD = 1, REPTILE = 2;</a:t>
            </a:r>
            <a:br>
              <a:rPr lang="en-US" sz="2800" dirty="0">
                <a:latin typeface="Trebuchet MS" charset="0"/>
              </a:rPr>
            </a:br>
            <a:r>
              <a:rPr lang="en-US" sz="2800" dirty="0">
                <a:latin typeface="Trebuchet MS" charset="0"/>
              </a:rPr>
              <a:t>   </a:t>
            </a:r>
            <a:r>
              <a:rPr lang="en-US" sz="2800" dirty="0" err="1">
                <a:latin typeface="Trebuchet MS" charset="0"/>
              </a:rPr>
              <a:t>int</a:t>
            </a:r>
            <a:r>
              <a:rPr lang="en-US" sz="2800" dirty="0">
                <a:latin typeface="Trebuchet MS" charset="0"/>
              </a:rPr>
              <a:t> </a:t>
            </a:r>
            <a:r>
              <a:rPr lang="en-US" sz="2800" dirty="0" err="1">
                <a:latin typeface="Trebuchet MS" charset="0"/>
              </a:rPr>
              <a:t>myKind</a:t>
            </a:r>
            <a:r>
              <a:rPr lang="en-US" sz="2800" dirty="0">
                <a:latin typeface="Trebuchet MS" charset="0"/>
              </a:rPr>
              <a:t>;  </a:t>
            </a:r>
            <a:r>
              <a:rPr lang="en-US" sz="2800" dirty="0">
                <a:solidFill>
                  <a:srgbClr val="007F00"/>
                </a:solidFill>
                <a:latin typeface="Trebuchet MS" charset="0"/>
              </a:rPr>
              <a:t>// set in constructor</a:t>
            </a:r>
            <a:r>
              <a:rPr lang="en-US" sz="2800" dirty="0">
                <a:latin typeface="Trebuchet MS" charset="0"/>
              </a:rPr>
              <a:t/>
            </a:r>
            <a:br>
              <a:rPr lang="en-US" sz="2800" dirty="0">
                <a:latin typeface="Trebuchet MS" charset="0"/>
              </a:rPr>
            </a:br>
            <a:r>
              <a:rPr lang="en-US" sz="2800" dirty="0">
                <a:latin typeface="Trebuchet MS" charset="0"/>
              </a:rPr>
              <a:t>   ...</a:t>
            </a:r>
            <a:br>
              <a:rPr lang="en-US" sz="2800" dirty="0">
                <a:latin typeface="Trebuchet MS" charset="0"/>
              </a:rPr>
            </a:br>
            <a:r>
              <a:rPr lang="en-US" sz="2800" dirty="0">
                <a:latin typeface="Trebuchet MS" charset="0"/>
              </a:rPr>
              <a:t>   String </a:t>
            </a:r>
            <a:r>
              <a:rPr lang="en-US" sz="2800" dirty="0" err="1">
                <a:latin typeface="Trebuchet MS" charset="0"/>
              </a:rPr>
              <a:t>getSkin</a:t>
            </a:r>
            <a:r>
              <a:rPr lang="en-US" sz="2800" dirty="0">
                <a:latin typeface="Trebuchet MS" charset="0"/>
              </a:rPr>
              <a:t>() {</a:t>
            </a:r>
            <a:br>
              <a:rPr lang="en-US" sz="2800" dirty="0">
                <a:latin typeface="Trebuchet MS" charset="0"/>
              </a:rPr>
            </a:br>
            <a:r>
              <a:rPr lang="en-US" sz="2800" dirty="0">
                <a:latin typeface="Trebuchet MS" charset="0"/>
              </a:rPr>
              <a:t>      switch (</a:t>
            </a:r>
            <a:r>
              <a:rPr lang="en-US" sz="2800" dirty="0" err="1">
                <a:latin typeface="Trebuchet MS" charset="0"/>
              </a:rPr>
              <a:t>myKind</a:t>
            </a:r>
            <a:r>
              <a:rPr lang="en-US" sz="2800" dirty="0">
                <a:latin typeface="Trebuchet MS" charset="0"/>
              </a:rPr>
              <a:t>) {</a:t>
            </a:r>
            <a:br>
              <a:rPr lang="en-US" sz="2800" dirty="0">
                <a:latin typeface="Trebuchet MS" charset="0"/>
              </a:rPr>
            </a:br>
            <a:r>
              <a:rPr lang="en-US" sz="2800" dirty="0">
                <a:latin typeface="Trebuchet MS" charset="0"/>
              </a:rPr>
              <a:t>         case MAMMAL: return "hair";</a:t>
            </a:r>
            <a:br>
              <a:rPr lang="en-US" sz="2800" dirty="0">
                <a:latin typeface="Trebuchet MS" charset="0"/>
              </a:rPr>
            </a:br>
            <a:r>
              <a:rPr lang="en-US" sz="2800" dirty="0">
                <a:latin typeface="Trebuchet MS" charset="0"/>
              </a:rPr>
              <a:t>         case BIRD: return "feathers";</a:t>
            </a:r>
            <a:br>
              <a:rPr lang="en-US" sz="2800" dirty="0">
                <a:latin typeface="Trebuchet MS" charset="0"/>
              </a:rPr>
            </a:br>
            <a:r>
              <a:rPr lang="en-US" sz="2800" dirty="0">
                <a:latin typeface="Trebuchet MS" charset="0"/>
              </a:rPr>
              <a:t>         case REPTILE: return "scales";</a:t>
            </a:r>
            <a:br>
              <a:rPr lang="en-US" sz="2800" dirty="0">
                <a:latin typeface="Trebuchet MS" charset="0"/>
              </a:rPr>
            </a:br>
            <a:r>
              <a:rPr lang="en-US" sz="2800" dirty="0">
                <a:latin typeface="Trebuchet MS" charset="0"/>
              </a:rPr>
              <a:t>         default: return "integument";</a:t>
            </a:r>
            <a:br>
              <a:rPr lang="en-US" sz="2800" dirty="0">
                <a:latin typeface="Trebuchet MS" charset="0"/>
              </a:rPr>
            </a:br>
            <a:r>
              <a:rPr lang="en-US" sz="2800" dirty="0">
                <a:latin typeface="Trebuchet MS" charset="0"/>
              </a:rPr>
              <a:t>      }</a:t>
            </a:r>
            <a:br>
              <a:rPr lang="en-US" sz="2800" dirty="0">
                <a:latin typeface="Trebuchet MS" charset="0"/>
              </a:rPr>
            </a:br>
            <a:r>
              <a:rPr lang="en-US" sz="2800" dirty="0">
                <a:latin typeface="Trebuchet MS" charset="0"/>
              </a:rPr>
              <a:t>   }</a:t>
            </a:r>
            <a:br>
              <a:rPr lang="en-US" sz="2800" dirty="0">
                <a:latin typeface="Trebuchet MS" charset="0"/>
              </a:rPr>
            </a:br>
            <a:r>
              <a:rPr lang="en-US" sz="2800" dirty="0">
                <a:latin typeface="Trebuchet MS" charset="0"/>
              </a:rPr>
              <a:t>}</a:t>
            </a: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This helps…</a:t>
            </a:r>
            <a:endParaRPr lang="en-US" dirty="0"/>
          </a:p>
        </p:txBody>
      </p:sp>
      <p:sp>
        <p:nvSpPr>
          <p:cNvPr id="13315" name="Rectangle 3"/>
          <p:cNvSpPr>
            <a:spLocks noGrp="1" noChangeArrowheads="1"/>
          </p:cNvSpPr>
          <p:nvPr>
            <p:ph idx="1"/>
          </p:nvPr>
        </p:nvSpPr>
        <p:spPr/>
        <p:txBody>
          <a:bodyPr>
            <a:normAutofit fontScale="92500" lnSpcReduction="10000"/>
          </a:bodyPr>
          <a:lstStyle/>
          <a:p>
            <a:pPr>
              <a:lnSpc>
                <a:spcPct val="90000"/>
              </a:lnSpc>
            </a:pPr>
            <a:r>
              <a:rPr lang="en-US" sz="2800">
                <a:latin typeface="Trebuchet MS" charset="0"/>
              </a:rPr>
              <a:t>class Animal {</a:t>
            </a:r>
            <a:br>
              <a:rPr lang="en-US" sz="2800">
                <a:latin typeface="Trebuchet MS" charset="0"/>
              </a:rPr>
            </a:br>
            <a:r>
              <a:rPr lang="en-US" sz="2800">
                <a:latin typeface="Trebuchet MS" charset="0"/>
              </a:rPr>
              <a:t>     String getSkin() { return "integument"; }</a:t>
            </a:r>
            <a:br>
              <a:rPr lang="en-US" sz="2800">
                <a:latin typeface="Trebuchet MS" charset="0"/>
              </a:rPr>
            </a:br>
            <a:r>
              <a:rPr lang="en-US" sz="2800">
                <a:latin typeface="Trebuchet MS" charset="0"/>
              </a:rPr>
              <a:t>}</a:t>
            </a:r>
            <a:br>
              <a:rPr lang="en-US" sz="2800">
                <a:latin typeface="Trebuchet MS" charset="0"/>
              </a:rPr>
            </a:br>
            <a:r>
              <a:rPr lang="en-US" sz="2800">
                <a:latin typeface="Trebuchet MS" charset="0"/>
              </a:rPr>
              <a:t>class Mammal extends Animal {</a:t>
            </a:r>
            <a:br>
              <a:rPr lang="en-US" sz="2800">
                <a:latin typeface="Trebuchet MS" charset="0"/>
              </a:rPr>
            </a:br>
            <a:r>
              <a:rPr lang="en-US" sz="2800">
                <a:latin typeface="Trebuchet MS" charset="0"/>
              </a:rPr>
              <a:t>     String getSkin() { return "hair"; }</a:t>
            </a:r>
            <a:br>
              <a:rPr lang="en-US" sz="2800">
                <a:latin typeface="Trebuchet MS" charset="0"/>
              </a:rPr>
            </a:br>
            <a:r>
              <a:rPr lang="en-US" sz="2800">
                <a:latin typeface="Trebuchet MS" charset="0"/>
              </a:rPr>
              <a:t>}</a:t>
            </a:r>
            <a:br>
              <a:rPr lang="en-US" sz="2800">
                <a:latin typeface="Trebuchet MS" charset="0"/>
              </a:rPr>
            </a:br>
            <a:r>
              <a:rPr lang="en-US" sz="2800">
                <a:latin typeface="Trebuchet MS" charset="0"/>
              </a:rPr>
              <a:t>class Bird extends Animal {</a:t>
            </a:r>
            <a:br>
              <a:rPr lang="en-US" sz="2800">
                <a:latin typeface="Trebuchet MS" charset="0"/>
              </a:rPr>
            </a:br>
            <a:r>
              <a:rPr lang="en-US" sz="2800">
                <a:latin typeface="Trebuchet MS" charset="0"/>
              </a:rPr>
              <a:t>     String getSkin() { return "feathers"; }</a:t>
            </a:r>
            <a:br>
              <a:rPr lang="en-US" sz="2800">
                <a:latin typeface="Trebuchet MS" charset="0"/>
              </a:rPr>
            </a:br>
            <a:r>
              <a:rPr lang="en-US" sz="2800">
                <a:latin typeface="Trebuchet MS" charset="0"/>
              </a:rPr>
              <a:t>}</a:t>
            </a:r>
            <a:br>
              <a:rPr lang="en-US" sz="2800">
                <a:latin typeface="Trebuchet MS" charset="0"/>
              </a:rPr>
            </a:br>
            <a:r>
              <a:rPr lang="en-US" sz="2800">
                <a:latin typeface="Trebuchet MS" charset="0"/>
              </a:rPr>
              <a:t>class Reptile extends Animal {</a:t>
            </a:r>
            <a:br>
              <a:rPr lang="en-US" sz="2800">
                <a:latin typeface="Trebuchet MS" charset="0"/>
              </a:rPr>
            </a:br>
            <a:r>
              <a:rPr lang="en-US" sz="2800">
                <a:latin typeface="Trebuchet MS" charset="0"/>
              </a:rPr>
              <a:t>     String getSkin() { return "scales"; }</a:t>
            </a:r>
            <a:br>
              <a:rPr lang="en-US" sz="2800">
                <a:latin typeface="Trebuchet MS" charset="0"/>
              </a:rPr>
            </a:br>
            <a:r>
              <a:rPr lang="en-US" sz="2800">
                <a:latin typeface="Trebuchet MS" charset="0"/>
              </a:rPr>
              <a:t>}</a:t>
            </a:r>
            <a:br>
              <a:rPr lang="en-US" sz="2800">
                <a:latin typeface="Trebuchet MS" charset="0"/>
              </a:rPr>
            </a:br>
            <a:endParaRPr lang="en-US" sz="2800">
              <a:latin typeface="Trebuchet MS" charset="0"/>
            </a:endParaRPr>
          </a:p>
        </p:txBody>
      </p:sp>
      <p:pic>
        <p:nvPicPr>
          <p:cNvPr id="5" name="Picture 4"/>
          <p:cNvPicPr>
            <a:picLocks noChangeAspect="1"/>
          </p:cNvPicPr>
          <p:nvPr/>
        </p:nvPicPr>
        <p:blipFill>
          <a:blip r:embed="rId3">
            <a:alphaModFix amt="43000"/>
          </a:blip>
          <a:stretch>
            <a:fillRect/>
          </a:stretch>
        </p:blipFill>
        <p:spPr>
          <a:xfrm>
            <a:off x="0" y="0"/>
            <a:ext cx="770106" cy="76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How is this an improvement?</a:t>
            </a:r>
          </a:p>
        </p:txBody>
      </p:sp>
      <p:sp>
        <p:nvSpPr>
          <p:cNvPr id="14339" name="Rectangle 3"/>
          <p:cNvSpPr>
            <a:spLocks noGrp="1" noChangeArrowheads="1"/>
          </p:cNvSpPr>
          <p:nvPr>
            <p:ph idx="1"/>
          </p:nvPr>
        </p:nvSpPr>
        <p:spPr/>
        <p:txBody>
          <a:bodyPr/>
          <a:lstStyle/>
          <a:p>
            <a:r>
              <a:rPr lang="en-US" sz="2800" dirty="0"/>
              <a:t>Adding a new animal type, such as </a:t>
            </a:r>
            <a:r>
              <a:rPr lang="en-US" sz="2800" dirty="0">
                <a:latin typeface="Trebuchet MS" charset="0"/>
              </a:rPr>
              <a:t>Amphibian</a:t>
            </a:r>
            <a:r>
              <a:rPr lang="en-US" sz="2800" dirty="0"/>
              <a:t>, does not require revising and recompiling existing code</a:t>
            </a:r>
          </a:p>
          <a:p>
            <a:r>
              <a:rPr lang="en-US" sz="2800" dirty="0"/>
              <a:t>Mammals, birds, and reptiles are likely to differ in other ways, and we’ve already separated them out (so we won’t need more </a:t>
            </a:r>
            <a:r>
              <a:rPr lang="en-US" sz="2800" dirty="0">
                <a:latin typeface="Trebuchet MS" charset="0"/>
              </a:rPr>
              <a:t>switch</a:t>
            </a:r>
            <a:r>
              <a:rPr lang="en-US" sz="2800" dirty="0"/>
              <a:t> statements)</a:t>
            </a:r>
          </a:p>
          <a:p>
            <a:r>
              <a:rPr lang="en-US" sz="2800" dirty="0"/>
              <a:t>We’ve gotten rid of the flags we needed to tell one kind of animal from another</a:t>
            </a:r>
          </a:p>
          <a:p>
            <a:r>
              <a:rPr lang="en-US" sz="2800" dirty="0"/>
              <a:t>Basically, we’re now using Objects the way they were meant to be used</a:t>
            </a:r>
          </a:p>
        </p:txBody>
      </p:sp>
      <p:pic>
        <p:nvPicPr>
          <p:cNvPr id="5" name="Picture 4"/>
          <p:cNvPicPr>
            <a:picLocks noChangeAspect="1"/>
          </p:cNvPicPr>
          <p:nvPr/>
        </p:nvPicPr>
        <p:blipFill>
          <a:blip r:embed="rId2">
            <a:alphaModFix amt="43000"/>
          </a:blip>
          <a:stretch>
            <a:fillRect/>
          </a:stretch>
        </p:blipFill>
        <p:spPr>
          <a:xfrm>
            <a:off x="0" y="0"/>
            <a:ext cx="770106" cy="7620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9038</TotalTime>
  <Words>1209</Words>
  <Application>Microsoft Macintosh PowerPoint</Application>
  <PresentationFormat>On-screen Show (4:3)</PresentationFormat>
  <Paragraphs>151</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Software Maintenance and Evolution CSSE 575: Session 1, Part 4 Even more  Bad Smells in Code</vt:lpstr>
      <vt:lpstr>Refactoring Indicators:  Bad Smells in Code</vt:lpstr>
      <vt:lpstr>Parallel Inheritance Hierarchies</vt:lpstr>
      <vt:lpstr>Speculative Generality</vt:lpstr>
      <vt:lpstr>Message Chains</vt:lpstr>
      <vt:lpstr>Middle Man</vt:lpstr>
      <vt:lpstr>Timeout to look at another situation… What’s wrong with this switcheroo?</vt:lpstr>
      <vt:lpstr>This helps…</vt:lpstr>
      <vt:lpstr>How is this an improvement?</vt:lpstr>
      <vt:lpstr>More situations:  Inappropriate Intimacy</vt:lpstr>
      <vt:lpstr>Alternative Classes with Different Interfaces</vt:lpstr>
      <vt:lpstr>Data Class</vt:lpstr>
      <vt:lpstr>Refused Bequest</vt:lpstr>
      <vt:lpstr>Comments</vt:lpstr>
      <vt:lpstr>Temporary Field</vt:lpstr>
      <vt:lpstr>Comment caution</vt:lpstr>
      <vt:lpstr>Incomplete Library Class</vt:lpstr>
      <vt:lpstr>Assignment and Milestone Reminders</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Steve Chenoweth</cp:lastModifiedBy>
  <cp:revision>64</cp:revision>
  <cp:lastPrinted>2010-03-23T01:04:46Z</cp:lastPrinted>
  <dcterms:created xsi:type="dcterms:W3CDTF">2010-03-22T02:00:56Z</dcterms:created>
  <dcterms:modified xsi:type="dcterms:W3CDTF">2016-06-02T10:07:29Z</dcterms:modified>
</cp:coreProperties>
</file>