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1"/>
  </p:notesMasterIdLst>
  <p:handoutMasterIdLst>
    <p:handoutMasterId r:id="rId32"/>
  </p:handoutMasterIdLst>
  <p:sldIdLst>
    <p:sldId id="259" r:id="rId2"/>
    <p:sldId id="555" r:id="rId3"/>
    <p:sldId id="542" r:id="rId4"/>
    <p:sldId id="541" r:id="rId5"/>
    <p:sldId id="562" r:id="rId6"/>
    <p:sldId id="563" r:id="rId7"/>
    <p:sldId id="564" r:id="rId8"/>
    <p:sldId id="565" r:id="rId9"/>
    <p:sldId id="543" r:id="rId10"/>
    <p:sldId id="544" r:id="rId11"/>
    <p:sldId id="566" r:id="rId12"/>
    <p:sldId id="545" r:id="rId13"/>
    <p:sldId id="567" r:id="rId14"/>
    <p:sldId id="546" r:id="rId15"/>
    <p:sldId id="547" r:id="rId16"/>
    <p:sldId id="568" r:id="rId17"/>
    <p:sldId id="548" r:id="rId18"/>
    <p:sldId id="549" r:id="rId19"/>
    <p:sldId id="550" r:id="rId20"/>
    <p:sldId id="551" r:id="rId21"/>
    <p:sldId id="552" r:id="rId22"/>
    <p:sldId id="553" r:id="rId23"/>
    <p:sldId id="554" r:id="rId24"/>
    <p:sldId id="556" r:id="rId25"/>
    <p:sldId id="557" r:id="rId26"/>
    <p:sldId id="558" r:id="rId27"/>
    <p:sldId id="559" r:id="rId28"/>
    <p:sldId id="560" r:id="rId29"/>
    <p:sldId id="561" r:id="rId30"/>
  </p:sldIdLst>
  <p:sldSz cx="9144000" cy="6858000" type="screen4x3"/>
  <p:notesSz cx="7315200" cy="9601200"/>
  <p:custDataLst>
    <p:tags r:id="rId3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6056" autoAdjust="0"/>
  </p:normalViewPr>
  <p:slideViewPr>
    <p:cSldViewPr>
      <p:cViewPr varScale="1">
        <p:scale>
          <a:sx n="125" d="100"/>
          <a:sy n="125" d="100"/>
        </p:scale>
        <p:origin x="-44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tags" Target="tags/tag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61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04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 smtClean="0"/>
              <a:t>The trick is to find the places that really need refactoring.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two step solution</a:t>
            </a:r>
            <a:r>
              <a:rPr lang="en-US" baseline="0" dirty="0" smtClean="0"/>
              <a:t> to Large Classes?</a:t>
            </a:r>
            <a:endParaRPr lang="en-US" dirty="0" smtClean="0"/>
          </a:p>
          <a:p>
            <a:r>
              <a:rPr lang="en-US" dirty="0" smtClean="0"/>
              <a:t>Library classes often have large, fat interfaces (many methods, many parameters, lots of overloading)</a:t>
            </a:r>
          </a:p>
          <a:p>
            <a:r>
              <a:rPr lang="en-US" dirty="0" smtClean="0"/>
              <a:t>If the many methods exist for the purpose of flexibility, that’s OK in a library class.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Non-OO:  Ditto last slide.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is the</a:t>
            </a:r>
            <a:r>
              <a:rPr lang="en-US" baseline="0" dirty="0" smtClean="0"/>
              <a:t> problem/situation that Long Parameter List is trying to address (more than a long parameters list in methods)? </a:t>
            </a:r>
            <a:endParaRPr lang="en-US" dirty="0" smtClean="0"/>
          </a:p>
          <a:p>
            <a:r>
              <a:rPr lang="en-US" dirty="0" smtClean="0"/>
              <a:t>Structured programming taught the use of parameterization as a cure for global variables.</a:t>
            </a:r>
          </a:p>
          <a:p>
            <a:r>
              <a:rPr lang="en-US" dirty="0" smtClean="0"/>
              <a:t>With modules/OOP, objects have mini-islands of state that can be reasonably treated as “global” to the methods (yet are still hidden from the rest of the program).</a:t>
            </a:r>
          </a:p>
          <a:p>
            <a:r>
              <a:rPr lang="en-US" dirty="0" smtClean="0"/>
              <a:t>i.e., You don’t need to pass a subpart of yourself as a parameter to one of your own methods.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Non-OO:   The long parameter list problem happens on function calls, too!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from http://</a:t>
            </a:r>
            <a:r>
              <a:rPr lang="en-US" dirty="0" err="1" smtClean="0"/>
              <a:t>www.slideshare.net</a:t>
            </a:r>
            <a:r>
              <a:rPr lang="en-US" dirty="0" smtClean="0"/>
              <a:t>/</a:t>
            </a:r>
            <a:r>
              <a:rPr lang="en-US" dirty="0" err="1" smtClean="0"/>
              <a:t>valeriomaggio</a:t>
            </a:r>
            <a:r>
              <a:rPr lang="en-US" dirty="0" smtClean="0"/>
              <a:t>/refactoring-improve-the-design-of-existing-code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179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Complex: Acquires subparts that rightly belong elsewhere.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Non-OO:  </a:t>
            </a:r>
            <a:r>
              <a:rPr lang="en-US" dirty="0" smtClean="0"/>
              <a:t>We get this one, for sure!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Complex: Acquires subparts that rightly belong elsewhere.</a:t>
            </a:r>
          </a:p>
          <a:p>
            <a:endParaRPr lang="en-US" dirty="0" smtClean="0"/>
          </a:p>
          <a:p>
            <a:r>
              <a:rPr lang="en-US" dirty="0" smtClean="0"/>
              <a:t>Non-OO:</a:t>
            </a:r>
            <a:r>
              <a:rPr lang="en-US" baseline="0" dirty="0" smtClean="0"/>
              <a:t>  </a:t>
            </a:r>
            <a:r>
              <a:rPr lang="en-US" dirty="0" smtClean="0"/>
              <a:t>From here, I’ll let you do the translations.  I’ll admit</a:t>
            </a:r>
            <a:r>
              <a:rPr lang="en-US" baseline="0" dirty="0" smtClean="0"/>
              <a:t> some are harder than the ones </a:t>
            </a:r>
            <a:r>
              <a:rPr lang="en-US" baseline="0" smtClean="0"/>
              <a:t>we began with.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Feature envy is more of an issue when both A and B have interesting data</a:t>
            </a:r>
          </a:p>
          <a:p>
            <a:r>
              <a:rPr lang="en-US" dirty="0" smtClean="0"/>
              <a:t>What is the exception</a:t>
            </a:r>
            <a:r>
              <a:rPr lang="en-US" baseline="0" dirty="0" smtClean="0"/>
              <a:t> to dealing with Feature Envy?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Usually, this means that there’s a coherent </a:t>
            </a:r>
            <a:r>
              <a:rPr lang="en-US" dirty="0" err="1" smtClean="0"/>
              <a:t>subobject</a:t>
            </a:r>
            <a:r>
              <a:rPr lang="en-US" dirty="0" smtClean="0"/>
              <a:t> just waiting to be recognized and encapsulated</a:t>
            </a:r>
          </a:p>
          <a:p>
            <a:endParaRPr lang="en-US" dirty="0" smtClean="0"/>
          </a:p>
          <a:p>
            <a:r>
              <a:rPr lang="en-US" dirty="0" smtClean="0"/>
              <a:t>In the example, a Title class is dying to be born.</a:t>
            </a:r>
            <a:r>
              <a:rPr lang="en-US" baseline="0" dirty="0" smtClean="0"/>
              <a:t>  </a:t>
            </a:r>
            <a:r>
              <a:rPr lang="en-US" dirty="0" smtClean="0"/>
              <a:t>If a client knows how to change a title’s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text, and color, then it knows enough to be able to “roll its own” Title objects.</a:t>
            </a:r>
          </a:p>
          <a:p>
            <a:r>
              <a:rPr lang="en-US" dirty="0" smtClean="0"/>
              <a:t>However, this means that the client now has to talk to another class.</a:t>
            </a:r>
          </a:p>
          <a:p>
            <a:r>
              <a:rPr lang="en-US" dirty="0" smtClean="0"/>
              <a:t>This will greatly shorten and simplify your parameter lists (which aids understanding) and makes your class conceptually simpler too.</a:t>
            </a:r>
          </a:p>
          <a:p>
            <a:r>
              <a:rPr lang="en-US" dirty="0" smtClean="0"/>
              <a:t>Moving the data may create feature envy initially</a:t>
            </a:r>
            <a:r>
              <a:rPr lang="en-US" baseline="0" dirty="0" smtClean="0"/>
              <a:t> -- </a:t>
            </a:r>
            <a:r>
              <a:rPr lang="en-US" dirty="0" smtClean="0"/>
              <a:t>May have to iterate on the design until it feels right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solution for</a:t>
            </a:r>
            <a:r>
              <a:rPr lang="en-US" baseline="0" dirty="0" smtClean="0"/>
              <a:t> addressing the Primitive Obsession bad smell?</a:t>
            </a:r>
            <a:endParaRPr lang="en-US" dirty="0" smtClean="0"/>
          </a:p>
          <a:p>
            <a:r>
              <a:rPr lang="en-US" dirty="0" smtClean="0"/>
              <a:t>Often, these small objects have interesting and non-trivial constraints that can be modeled</a:t>
            </a:r>
          </a:p>
          <a:p>
            <a:r>
              <a:rPr lang="en-US" dirty="0" smtClean="0"/>
              <a:t>e.g., fixed number of digits/chars, check digits, special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Chapt</a:t>
            </a:r>
            <a:r>
              <a:rPr lang="en-US" dirty="0" smtClean="0"/>
              <a:t>. 1 has an example</a:t>
            </a:r>
            <a:r>
              <a:rPr lang="en-US" baseline="0" dirty="0" smtClean="0"/>
              <a:t> with switch that became a strategy/state pattern.</a:t>
            </a:r>
          </a:p>
          <a:p>
            <a:r>
              <a:rPr lang="en-US" baseline="0" dirty="0" smtClean="0"/>
              <a:t>What’s the equivalent fix if you have a non-OO system?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en-US" baseline="0" dirty="0" smtClean="0"/>
              <a:t>hy is this a problem?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249F7-010F-264F-BC39-8D2A6D669496}" type="slidenum">
              <a:rPr lang="en-US"/>
              <a:pPr/>
              <a:t>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start by going through them one at a time? -- A good way to learn more about that particular smell.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370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http://en.wikipedia.org/wiki/Duplicate_code#Example_of_functionally_duplicate_code.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870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http://c2.com/cgi/wiki?LongParameterList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497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http://c2.com/cgi/wiki?SwitchStatementsSmell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5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that Bad Smells –</a:t>
            </a:r>
            <a:r>
              <a:rPr lang="en-US" baseline="0" dirty="0" smtClean="0"/>
              <a:t> smell like money – money saved and money earned…</a:t>
            </a:r>
          </a:p>
          <a:p>
            <a:r>
              <a:rPr lang="en-US" baseline="0" dirty="0" smtClean="0"/>
              <a:t>Some of the </a:t>
            </a:r>
            <a:r>
              <a:rPr lang="en-US" baseline="0" dirty="0" err="1" smtClean="0"/>
              <a:t>refactorings</a:t>
            </a:r>
            <a:r>
              <a:rPr lang="en-US" baseline="0" dirty="0" smtClean="0"/>
              <a:t> will not make sense yet – to be covered later.</a:t>
            </a:r>
            <a:endParaRPr lang="en-US" dirty="0" smtClean="0"/>
          </a:p>
          <a:p>
            <a:r>
              <a:rPr lang="en-US" baseline="0" dirty="0" smtClean="0"/>
              <a:t>You should know:  What is the relationship between bad smells and refactoring?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to the left column</a:t>
            </a:r>
            <a:r>
              <a:rPr lang="en-US" baseline="0" dirty="0" smtClean="0"/>
              <a:t> today…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</a:t>
            </a:r>
            <a:r>
              <a:rPr lang="en-US" baseline="0" dirty="0" smtClean="0"/>
              <a:t> the code is in two places, what is the solution to the duplicated code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Non-OO:  Here’s a really good example of a bad smell that’s the same in non-OO code, if you translate “methods” to “functions,”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Non-OO:  Another good example of a bad smell that’s the same in non-OO code.  Translate “classes” to “subroutines” maybe?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58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www.idownloadblog.com</a:t>
            </a:r>
            <a:r>
              <a:rPr lang="en-US" dirty="0" smtClean="0"/>
              <a:t>/2012/09/21/the-iphone-5-weather-app-world-clock/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86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</a:t>
            </a:r>
            <a:r>
              <a:rPr lang="en-US" baseline="0" dirty="0" smtClean="0"/>
              <a:t> problem/situation that Long Method is trying to address (more than a long method in class)? </a:t>
            </a:r>
            <a:endParaRPr lang="en-US" dirty="0" smtClean="0"/>
          </a:p>
          <a:p>
            <a:r>
              <a:rPr lang="en-US" dirty="0" smtClean="0"/>
              <a:t>Fowler’s heuristic:</a:t>
            </a:r>
            <a:r>
              <a:rPr lang="en-US" baseline="0" dirty="0" smtClean="0"/>
              <a:t> </a:t>
            </a:r>
            <a:r>
              <a:rPr lang="en-US" dirty="0" smtClean="0"/>
              <a:t>When you need to make a comment, make a method</a:t>
            </a:r>
            <a:r>
              <a:rPr lang="en-US" baseline="0" dirty="0" smtClean="0"/>
              <a:t> instead.</a:t>
            </a:r>
            <a:endParaRPr lang="en-US" dirty="0" smtClean="0"/>
          </a:p>
          <a:p>
            <a:r>
              <a:rPr lang="en-US" dirty="0" smtClean="0"/>
              <a:t>Often, a comment indicates:</a:t>
            </a:r>
          </a:p>
          <a:p>
            <a:r>
              <a:rPr lang="en-US" dirty="0" smtClean="0"/>
              <a:t>	The next major step</a:t>
            </a:r>
          </a:p>
          <a:p>
            <a:r>
              <a:rPr lang="en-US" dirty="0" smtClean="0"/>
              <a:t>	Something non-obvious whose details detract from the clarity of the routine as a whole.</a:t>
            </a:r>
          </a:p>
          <a:p>
            <a:r>
              <a:rPr lang="en-US" dirty="0" smtClean="0"/>
              <a:t>In either case, this is a good spot to “break it up”.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Non-OO:  Also applies here, for a long procedure!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from http://</a:t>
            </a:r>
            <a:r>
              <a:rPr lang="en-US" dirty="0" err="1" smtClean="0"/>
              <a:t>users.encs.concordia.ca</a:t>
            </a:r>
            <a:r>
              <a:rPr lang="en-US" dirty="0" smtClean="0"/>
              <a:t>/~</a:t>
            </a:r>
            <a:r>
              <a:rPr lang="en-US" dirty="0" err="1" smtClean="0"/>
              <a:t>nikolaos</a:t>
            </a:r>
            <a:r>
              <a:rPr lang="en-US" dirty="0" smtClean="0"/>
              <a:t>/</a:t>
            </a:r>
            <a:r>
              <a:rPr lang="en-US" dirty="0" err="1" smtClean="0"/>
              <a:t>jdeodorant</a:t>
            </a:r>
            <a:r>
              <a:rPr lang="en-US" dirty="0" smtClean="0"/>
              <a:t>/</a:t>
            </a:r>
            <a:r>
              <a:rPr lang="en-US" dirty="0" err="1" smtClean="0"/>
              <a:t>index.php?option</a:t>
            </a:r>
            <a:r>
              <a:rPr lang="en-US" dirty="0" smtClean="0"/>
              <a:t>=</a:t>
            </a:r>
            <a:r>
              <a:rPr lang="en-US" dirty="0" err="1" smtClean="0"/>
              <a:t>com_content&amp;view</a:t>
            </a:r>
            <a:r>
              <a:rPr lang="en-US" dirty="0" smtClean="0"/>
              <a:t>=</a:t>
            </a:r>
            <a:r>
              <a:rPr lang="en-US" dirty="0" err="1" smtClean="0"/>
              <a:t>article&amp;id</a:t>
            </a:r>
            <a:r>
              <a:rPr lang="en-US" dirty="0" smtClean="0"/>
              <a:t>=71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35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2505-4E63-48CC-9F36-3C474F31B5A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9482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5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4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76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7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1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2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1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8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6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6705600" y="64008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r"/>
            <a:fld id="{74B3A97D-E058-4347-98A3-25ACC5C2803F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4852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nippet_(programming)" TargetMode="External"/><Relationship Id="rId4" Type="http://schemas.openxmlformats.org/officeDocument/2006/relationships/hyperlink" Target="http://en.wikipedia.org/wiki/Average" TargetMode="External"/><Relationship Id="rId5" Type="http://schemas.openxmlformats.org/officeDocument/2006/relationships/hyperlink" Target="http://en.wikipedia.org/wiki/Array_data_structure" TargetMode="External"/><Relationship Id="rId6" Type="http://schemas.openxmlformats.org/officeDocument/2006/relationships/hyperlink" Target="http://en.wikipedia.org/wiki/Integer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s://www.youtube.com/watch?v=lytxafTXg6c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08000" y="609600"/>
            <a:ext cx="5842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1, Part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</a:t>
            </a: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Bad Smells in Code - 1</a:t>
            </a:r>
            <a:endParaRPr lang="en-US" sz="36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91000"/>
            <a:ext cx="64008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ea typeface="ＭＳ Ｐゴシック"/>
                <a:cs typeface="ＭＳ Ｐゴシック"/>
              </a:rPr>
              <a:t>Steve Chenoweth</a:t>
            </a:r>
          </a:p>
          <a:p>
            <a:pPr eaLnBrk="1" hangingPunct="1"/>
            <a:r>
              <a:rPr lang="en-US" sz="2400" dirty="0" smtClean="0">
                <a:ea typeface="ＭＳ Ｐゴシック"/>
                <a:cs typeface="ＭＳ Ｐゴシック"/>
              </a:rPr>
              <a:t>Office Phone</a:t>
            </a:r>
            <a:r>
              <a:rPr lang="en-US" sz="2400" dirty="0">
                <a:ea typeface="ＭＳ Ｐゴシック"/>
                <a:cs typeface="ＭＳ Ｐゴシック"/>
              </a:rPr>
              <a:t>: (812) </a:t>
            </a:r>
            <a:r>
              <a:rPr lang="en-US" sz="2400" dirty="0" smtClean="0">
                <a:ea typeface="ＭＳ Ｐゴシック"/>
                <a:cs typeface="ＭＳ Ｐゴシック"/>
              </a:rPr>
              <a:t>877-8974</a:t>
            </a:r>
          </a:p>
          <a:p>
            <a:pPr eaLnBrk="1" hangingPunct="1"/>
            <a:r>
              <a:rPr lang="en-US" sz="2400" dirty="0" smtClean="0">
                <a:ea typeface="ＭＳ Ｐゴシック"/>
                <a:cs typeface="ＭＳ Ｐゴシック"/>
              </a:rPr>
              <a:t>Cell: (937) 657-3885</a:t>
            </a:r>
            <a:r>
              <a:rPr lang="en-US" sz="2400" dirty="0">
                <a:ea typeface="ＭＳ Ｐゴシック"/>
                <a:cs typeface="ＭＳ Ｐゴシック"/>
              </a:rPr>
              <a:t/>
            </a:r>
            <a:br>
              <a:rPr lang="en-US" sz="2400" dirty="0">
                <a:ea typeface="ＭＳ Ｐゴシック"/>
                <a:cs typeface="ＭＳ Ｐゴシック"/>
              </a:rPr>
            </a:br>
            <a:r>
              <a:rPr lang="en-US" sz="24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466725"/>
            <a:ext cx="428625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6412468"/>
            <a:ext cx="413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http://hidefdetail.com/blog1/?page_id=117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Duplicated Code </a:t>
            </a:r>
            <a:r>
              <a:rPr lang="en-US" sz="20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7630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 3:</a:t>
            </a:r>
            <a:r>
              <a:rPr lang="en-US" dirty="0" smtClean="0"/>
              <a:t> Same code in two </a:t>
            </a:r>
            <a:r>
              <a:rPr lang="en-US" u="sng" dirty="0" smtClean="0"/>
              <a:t>unrelated </a:t>
            </a:r>
            <a:r>
              <a:rPr lang="en-US" dirty="0" smtClean="0"/>
              <a:t>classes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 for 3: </a:t>
            </a:r>
            <a:endParaRPr lang="en-US" dirty="0" smtClean="0"/>
          </a:p>
          <a:p>
            <a:pPr lvl="1"/>
            <a:r>
              <a:rPr lang="en-US" dirty="0" smtClean="0"/>
              <a:t>Should classes be related?</a:t>
            </a:r>
          </a:p>
          <a:p>
            <a:pPr lvl="2"/>
            <a:r>
              <a:rPr lang="en-US" dirty="0" smtClean="0"/>
              <a:t>Introduce abstract parent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Does code really belong to just one class?</a:t>
            </a:r>
          </a:p>
          <a:p>
            <a:pPr lvl="2"/>
            <a:r>
              <a:rPr lang="en-US" dirty="0" smtClean="0"/>
              <a:t>Make the other class into a client (</a:t>
            </a:r>
            <a:r>
              <a:rPr lang="en-US" i="1" dirty="0" smtClean="0"/>
              <a:t>Extract Method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Can commonalities be separated out into subpart or another function object? </a:t>
            </a:r>
          </a:p>
          <a:p>
            <a:pPr lvl="2"/>
            <a:r>
              <a:rPr lang="en-US" dirty="0" smtClean="0"/>
              <a:t>Make the method into a sub-object of both classes</a:t>
            </a:r>
          </a:p>
          <a:p>
            <a:pPr lvl="2"/>
            <a:r>
              <a:rPr lang="en-US" dirty="0" smtClean="0"/>
              <a:t>Use </a:t>
            </a:r>
            <a:r>
              <a:rPr lang="en-US" i="1" dirty="0" smtClean="0"/>
              <a:t>Strategy </a:t>
            </a:r>
            <a:r>
              <a:rPr lang="en-US" dirty="0" smtClean="0"/>
              <a:t>for polymorphic variation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Replace method with method object)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Duplicated Code # 1?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People do it almost by instinct, when they add something new that’s very similar.</a:t>
            </a:r>
          </a:p>
          <a:p>
            <a:pPr lvl="1"/>
            <a:r>
              <a:rPr lang="en-US" dirty="0" smtClean="0"/>
              <a:t>The new weather app also reports on humidity.</a:t>
            </a:r>
          </a:p>
          <a:p>
            <a:pPr lvl="1"/>
            <a:r>
              <a:rPr lang="en-US" dirty="0" smtClean="0"/>
              <a:t>But some people will like the old app.</a:t>
            </a:r>
          </a:p>
          <a:p>
            <a:pPr lvl="1"/>
            <a:r>
              <a:rPr lang="en-US" dirty="0" smtClean="0"/>
              <a:t>So duplicate the code that displays on their phone, but add a spot for humidity to show.</a:t>
            </a:r>
          </a:p>
          <a:p>
            <a:pPr lvl="1"/>
            <a:r>
              <a:rPr lang="en-US" dirty="0" smtClean="0"/>
              <a:t>But keep the old code, too, for those users.</a:t>
            </a:r>
          </a:p>
          <a:p>
            <a:r>
              <a:rPr lang="en-US" dirty="0" smtClean="0"/>
              <a:t>And, it’s awful!</a:t>
            </a:r>
          </a:p>
          <a:p>
            <a:pPr lvl="1"/>
            <a:r>
              <a:rPr lang="en-US" dirty="0" smtClean="0"/>
              <a:t>Now, every change to anything else on the display has to be done twice!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1295400"/>
            <a:ext cx="2819400" cy="50122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73904" y="3716868"/>
            <a:ext cx="228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sym typeface="Wingdings"/>
              </a:rPr>
              <a:t> </a:t>
            </a:r>
            <a:r>
              <a:rPr lang="en-US" sz="1800" dirty="0" smtClean="0">
                <a:solidFill>
                  <a:schemeClr val="bg1"/>
                </a:solidFill>
              </a:rPr>
              <a:t>Humidity goes here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43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Long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344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Long Method in Class</a:t>
            </a:r>
          </a:p>
          <a:p>
            <a:pPr lvl="1"/>
            <a:r>
              <a:rPr lang="en-US" dirty="0" smtClean="0"/>
              <a:t>Trying to do too many things</a:t>
            </a:r>
          </a:p>
          <a:p>
            <a:pPr lvl="1"/>
            <a:r>
              <a:rPr lang="en-US" dirty="0" smtClean="0"/>
              <a:t>Poorly thought out abstractions and boundaries</a:t>
            </a:r>
          </a:p>
          <a:p>
            <a:pPr lvl="1"/>
            <a:r>
              <a:rPr lang="en-US" dirty="0" smtClean="0"/>
              <a:t>Micromanagement anti-pattern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Think carefully about major tasks and how they inter-relate.  Aggressively:</a:t>
            </a:r>
          </a:p>
          <a:p>
            <a:pPr lvl="1"/>
            <a:r>
              <a:rPr lang="en-US" dirty="0" smtClean="0"/>
              <a:t>Break up into smaller private methods within the class using </a:t>
            </a:r>
            <a:r>
              <a:rPr lang="en-US" i="1" dirty="0" smtClean="0"/>
              <a:t>Extract Method</a:t>
            </a:r>
            <a:br>
              <a:rPr lang="en-US" i="1" dirty="0" smtClean="0"/>
            </a:br>
            <a:endParaRPr lang="en-US" i="1" dirty="0" smtClean="0"/>
          </a:p>
          <a:p>
            <a:pPr lvl="1"/>
            <a:r>
              <a:rPr lang="en-US" dirty="0" smtClean="0"/>
              <a:t>Delegate subtasks to </a:t>
            </a:r>
            <a:r>
              <a:rPr lang="en-US" dirty="0" err="1" smtClean="0"/>
              <a:t>subobjects</a:t>
            </a:r>
            <a:r>
              <a:rPr lang="en-US" dirty="0" smtClean="0"/>
              <a:t> that “know best” using Extract Class/Method </a:t>
            </a:r>
          </a:p>
          <a:p>
            <a:pPr lvl="2"/>
            <a:r>
              <a:rPr lang="en-US" dirty="0" smtClean="0"/>
              <a:t>Replace data value with object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Method in Java --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447800"/>
            <a:ext cx="6048369" cy="523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86600" y="1981200"/>
            <a:ext cx="190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code is just written in the order the programmer thought of adding the functionality.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19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Large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458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Large Classes with too many subparts and methods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Two Step </a:t>
            </a:r>
            <a:r>
              <a:rPr lang="en-US" dirty="0" smtClean="0">
                <a:solidFill>
                  <a:srgbClr val="008000"/>
                </a:solidFill>
              </a:rPr>
              <a:t>Solution: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Gather up the little pieces into aggregate subparts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class, replace data value with object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Delegate methods to the new subparts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method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May have some unnecessary subparts</a:t>
            </a:r>
          </a:p>
          <a:p>
            <a:pPr lvl="1"/>
            <a:r>
              <a:rPr lang="en-US" dirty="0" smtClean="0"/>
              <a:t>Resist the urge to micromanage them!</a:t>
            </a:r>
          </a:p>
          <a:p>
            <a:pPr lvl="1"/>
            <a:r>
              <a:rPr lang="en-US" dirty="0" smtClean="0"/>
              <a:t>Counter example: Library classes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Long Parameter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Long parameter list in methods, making them hard to understand</a:t>
            </a:r>
          </a:p>
          <a:p>
            <a:pPr lvl="1"/>
            <a:r>
              <a:rPr lang="en-US" dirty="0" smtClean="0"/>
              <a:t>Trying to do too much</a:t>
            </a:r>
          </a:p>
          <a:p>
            <a:pPr lvl="1"/>
            <a:r>
              <a:rPr lang="en-US" dirty="0" smtClean="0"/>
              <a:t>Too far from home</a:t>
            </a:r>
          </a:p>
          <a:p>
            <a:pPr lvl="1"/>
            <a:r>
              <a:rPr lang="en-US" dirty="0" smtClean="0"/>
              <a:t>Too many disparate subparts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):</a:t>
            </a:r>
            <a:endParaRPr lang="en-US" dirty="0" smtClean="0"/>
          </a:p>
          <a:p>
            <a:pPr lvl="1"/>
            <a:r>
              <a:rPr lang="en-US" dirty="0" smtClean="0"/>
              <a:t>Trying to do too much?</a:t>
            </a:r>
          </a:p>
          <a:p>
            <a:pPr lvl="2"/>
            <a:r>
              <a:rPr lang="en-US" dirty="0" smtClean="0"/>
              <a:t>Break up into subtasks (</a:t>
            </a:r>
            <a:r>
              <a:rPr lang="en-US" i="1" dirty="0" smtClean="0"/>
              <a:t>Replace </a:t>
            </a:r>
            <a:r>
              <a:rPr lang="en-US" i="1" dirty="0" err="1" smtClean="0"/>
              <a:t>Param</a:t>
            </a:r>
            <a:r>
              <a:rPr lang="en-US" i="1" dirty="0" smtClean="0"/>
              <a:t> </a:t>
            </a:r>
            <a:r>
              <a:rPr lang="en-US" i="1" dirty="0" err="1" smtClean="0"/>
              <a:t>w</a:t>
            </a:r>
            <a:r>
              <a:rPr lang="en-US" i="1" dirty="0" smtClean="0"/>
              <a:t>/Method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 far from home?</a:t>
            </a:r>
          </a:p>
          <a:p>
            <a:pPr lvl="2"/>
            <a:r>
              <a:rPr lang="en-US" dirty="0" smtClean="0"/>
              <a:t>Localize passing of parameters (</a:t>
            </a:r>
            <a:r>
              <a:rPr lang="en-US" i="1" dirty="0" smtClean="0"/>
              <a:t>Preserve Whole Object, Introduce Parameter Object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 many disparate subparts?</a:t>
            </a:r>
          </a:p>
          <a:p>
            <a:pPr lvl="2"/>
            <a:r>
              <a:rPr lang="en-US" dirty="0" smtClean="0"/>
              <a:t>Gather up parameters into aggregate sub-parts </a:t>
            </a:r>
            <a:r>
              <a:rPr lang="en-US" sz="2000" dirty="0" smtClean="0"/>
              <a:t>(Ditto -- </a:t>
            </a:r>
            <a:r>
              <a:rPr lang="en-US" sz="2000" i="1" dirty="0" smtClean="0"/>
              <a:t>Preserve and Introduce object</a:t>
            </a:r>
            <a:r>
              <a:rPr lang="en-US" sz="2000" dirty="0" smtClean="0"/>
              <a:t>)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900" y="1828800"/>
            <a:ext cx="7175500" cy="1371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4038600"/>
            <a:ext cx="5030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would a better approach involve?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02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Divergent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Class is commonly changed in different ways for different reasons</a:t>
            </a:r>
          </a:p>
          <a:p>
            <a:pPr lvl="1"/>
            <a:r>
              <a:rPr lang="en-US" dirty="0" smtClean="0"/>
              <a:t>Class trying to do too much and contains too many unrelated subparts</a:t>
            </a:r>
          </a:p>
          <a:p>
            <a:pPr lvl="1"/>
            <a:r>
              <a:rPr lang="en-US" dirty="0" smtClean="0"/>
              <a:t>Over time, some classes develop a “God complex”</a:t>
            </a:r>
          </a:p>
          <a:p>
            <a:pPr lvl="1"/>
            <a:r>
              <a:rPr lang="en-US" dirty="0" smtClean="0"/>
              <a:t>Sign of </a:t>
            </a:r>
            <a:r>
              <a:rPr lang="en-US" i="1" dirty="0" smtClean="0"/>
              <a:t>poor cohesion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Break it up, reshuffle, reconsider relationships and responsibilities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76200"/>
            <a:ext cx="8229600" cy="1143000"/>
          </a:xfrm>
        </p:spPr>
        <p:txBody>
          <a:bodyPr/>
          <a:lstStyle/>
          <a:p>
            <a:r>
              <a:rPr lang="en-US" dirty="0" smtClean="0"/>
              <a:t>Shotgun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Each time you want to make a single, seemingly coherent change, you have to change lots of classes in little ways</a:t>
            </a:r>
          </a:p>
          <a:p>
            <a:pPr lvl="1"/>
            <a:r>
              <a:rPr lang="en-US" dirty="0" smtClean="0"/>
              <a:t>Opposite of divergent change …</a:t>
            </a:r>
          </a:p>
          <a:p>
            <a:pPr lvl="1"/>
            <a:r>
              <a:rPr lang="en-US" dirty="0" smtClean="0"/>
              <a:t>But also a sign of </a:t>
            </a:r>
            <a:r>
              <a:rPr lang="en-US" i="1" dirty="0" smtClean="0"/>
              <a:t>poor cohesion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Look to do some gathering, either in a new or existing class    (</a:t>
            </a:r>
            <a:r>
              <a:rPr lang="en-US" i="1" dirty="0" smtClean="0"/>
              <a:t>Move method/field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203200"/>
            <a:ext cx="3405505" cy="787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Feature Envy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A method seems more interested in another class than the one it’s defined in</a:t>
            </a:r>
          </a:p>
          <a:p>
            <a:pPr lvl="1"/>
            <a:r>
              <a:rPr lang="en-US" dirty="0" smtClean="0"/>
              <a:t>e.g., Method </a:t>
            </a:r>
            <a:r>
              <a:rPr lang="en-US" dirty="0" err="1" smtClean="0"/>
              <a:t>A::m</a:t>
            </a:r>
            <a:r>
              <a:rPr lang="en-US" dirty="0" smtClean="0"/>
              <a:t>() calls lots of get/set methods </a:t>
            </a:r>
            <a:br>
              <a:rPr lang="en-US" dirty="0" smtClean="0"/>
            </a:br>
            <a:r>
              <a:rPr lang="en-US" dirty="0" smtClean="0"/>
              <a:t>of Class B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Move </a:t>
            </a:r>
            <a:r>
              <a:rPr lang="en-US" dirty="0" err="1" smtClean="0"/>
              <a:t>A::m</a:t>
            </a:r>
            <a:r>
              <a:rPr lang="en-US" dirty="0" smtClean="0"/>
              <a:t>() (or part of it) into Class B!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Move Method/Field, Extract Method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Exception: Visitor/</a:t>
            </a:r>
            <a:r>
              <a:rPr lang="en-US" dirty="0" err="1" smtClean="0"/>
              <a:t>iterator</a:t>
            </a:r>
            <a:r>
              <a:rPr lang="en-US" dirty="0" smtClean="0"/>
              <a:t>/strategy design pattern where the whole point is to decouple the data from the algorithm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Observations on Bad </a:t>
            </a:r>
            <a:r>
              <a:rPr lang="en-US" dirty="0"/>
              <a:t>Code Smells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181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 smtClean="0"/>
              <a:t>Done with an </a:t>
            </a:r>
            <a:r>
              <a:rPr lang="en-US" dirty="0"/>
              <a:t>object-oriented </a:t>
            </a:r>
            <a:r>
              <a:rPr lang="en-US" dirty="0" smtClean="0"/>
              <a:t>design</a:t>
            </a:r>
          </a:p>
          <a:p>
            <a:pPr lvl="1" eaLnBrk="1" hangingPunct="1"/>
            <a:r>
              <a:rPr lang="en-US" dirty="0"/>
              <a:t>If</a:t>
            </a:r>
            <a:r>
              <a:rPr lang="en-US" dirty="0" smtClean="0"/>
              <a:t> design </a:t>
            </a:r>
            <a:r>
              <a:rPr lang="en-US" dirty="0"/>
              <a:t>is procedural, </a:t>
            </a:r>
            <a:r>
              <a:rPr lang="en-US" dirty="0" smtClean="0"/>
              <a:t>you have to look for analogous problems, like things that don’t belong together…</a:t>
            </a:r>
          </a:p>
          <a:p>
            <a:pPr lvl="1" eaLnBrk="1" hangingPunct="1"/>
            <a:r>
              <a:rPr lang="en-US" dirty="0" smtClean="0"/>
              <a:t>As we go through this material, if your system isn’t OO, try to picture those analogies.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A </a:t>
            </a:r>
            <a:r>
              <a:rPr lang="en-US" dirty="0"/>
              <a:t>characteristic of a design that is a strong indicator it has poor structure, and should be </a:t>
            </a:r>
            <a:r>
              <a:rPr lang="en-US" dirty="0" err="1" smtClean="0"/>
              <a:t>refactored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/>
              <a:t>Code smells are rules of thumb</a:t>
            </a:r>
            <a:endParaRPr lang="en-US" dirty="0" smtClean="0"/>
          </a:p>
          <a:p>
            <a:pPr lvl="1" eaLnBrk="1" hangingPunct="1"/>
            <a:r>
              <a:rPr lang="en-US" dirty="0" smtClean="0"/>
              <a:t>Not </a:t>
            </a:r>
            <a:r>
              <a:rPr lang="en-US" dirty="0"/>
              <a:t>always straightforward that a bad smell must lead to a </a:t>
            </a:r>
            <a:r>
              <a:rPr lang="en-US" dirty="0" smtClean="0"/>
              <a:t>refactoring – must use judgment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5344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You see a set of variables that seem to “hang out” together</a:t>
            </a:r>
          </a:p>
          <a:p>
            <a:pPr lvl="1"/>
            <a:r>
              <a:rPr lang="en-US" dirty="0" smtClean="0"/>
              <a:t>e.g., passed as parameters, changed/accessed at the same time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):</a:t>
            </a:r>
            <a:endParaRPr lang="en-US" dirty="0" smtClean="0"/>
          </a:p>
          <a:p>
            <a:pPr lvl="1"/>
            <a:r>
              <a:rPr lang="en-US" dirty="0" smtClean="0"/>
              <a:t>Find clumps that appear as fields and turn them into objects 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Slim down method signatures (Intro. </a:t>
            </a:r>
            <a:r>
              <a:rPr lang="en-US" dirty="0" err="1" smtClean="0"/>
              <a:t>Param</a:t>
            </a:r>
            <a:r>
              <a:rPr lang="en-US" dirty="0" smtClean="0"/>
              <a:t>. Object or Preserve Whole Object)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1219200"/>
            <a:ext cx="8305800" cy="12192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void </a:t>
            </a:r>
            <a:r>
              <a:rPr lang="en-CA" sz="1600" b="1" dirty="0" err="1">
                <a:latin typeface="Courier New" charset="0"/>
              </a:rPr>
              <a:t>Scene::</a:t>
            </a:r>
            <a:r>
              <a:rPr lang="en-CA" sz="1600" b="1" dirty="0" err="1">
                <a:solidFill>
                  <a:srgbClr val="33CC33"/>
                </a:solidFill>
                <a:latin typeface="Courier New" charset="0"/>
              </a:rPr>
              <a:t>set</a:t>
            </a:r>
            <a:r>
              <a:rPr lang="en-CA" sz="1600" b="1" dirty="0" err="1">
                <a:latin typeface="Courier New" charset="0"/>
              </a:rPr>
              <a:t>Title</a:t>
            </a:r>
            <a:r>
              <a:rPr lang="en-CA" sz="1600" b="1" dirty="0">
                <a:latin typeface="Courier New" charset="0"/>
              </a:rPr>
              <a:t> (string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titleText</a:t>
            </a:r>
            <a:r>
              <a:rPr lang="en-CA" sz="1600" b="1" dirty="0">
                <a:latin typeface="Courier New" charset="0"/>
              </a:rPr>
              <a:t>,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 smtClean="0">
                <a:latin typeface="Courier New" charset="0"/>
              </a:rPr>
              <a:t>int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titleX</a:t>
            </a:r>
            <a:r>
              <a:rPr lang="en-CA" sz="1600" b="1" dirty="0">
                <a:latin typeface="Courier New" charset="0"/>
              </a:rPr>
              <a:t>, </a:t>
            </a:r>
            <a:r>
              <a:rPr lang="en-CA" sz="1600" b="1" dirty="0" err="1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titleY</a:t>
            </a:r>
            <a:r>
              <a:rPr lang="en-CA" sz="1600" b="1" dirty="0">
                <a:latin typeface="Courier New" charset="0"/>
              </a:rPr>
              <a:t>, 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	Colour </a:t>
            </a:r>
            <a:r>
              <a:rPr lang="en-CA" sz="1600" b="1" dirty="0" err="1" smtClean="0">
                <a:solidFill>
                  <a:srgbClr val="FF0000"/>
                </a:solidFill>
                <a:latin typeface="Courier New" charset="0"/>
              </a:rPr>
              <a:t>titleColor</a:t>
            </a:r>
            <a:r>
              <a:rPr lang="en-CA" sz="1600" b="1" dirty="0">
                <a:latin typeface="Courier New" charset="0"/>
              </a:rPr>
              <a:t>){…</a:t>
            </a:r>
            <a:r>
              <a:rPr lang="en-CA" sz="1600" b="1" dirty="0" smtClean="0">
                <a:latin typeface="Courier New" charset="0"/>
              </a:rPr>
              <a:t>}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void </a:t>
            </a:r>
            <a:r>
              <a:rPr lang="en-CA" sz="1600" b="1" dirty="0" err="1">
                <a:latin typeface="Courier New" charset="0"/>
              </a:rPr>
              <a:t>Scene::</a:t>
            </a:r>
            <a:r>
              <a:rPr lang="en-CA" sz="1600" b="1" dirty="0" err="1">
                <a:solidFill>
                  <a:srgbClr val="33CC33"/>
                </a:solidFill>
                <a:latin typeface="Courier New" charset="0"/>
              </a:rPr>
              <a:t>get</a:t>
            </a:r>
            <a:r>
              <a:rPr lang="en-CA" sz="1600" b="1" dirty="0" err="1">
                <a:latin typeface="Courier New" charset="0"/>
              </a:rPr>
              <a:t>Title</a:t>
            </a:r>
            <a:r>
              <a:rPr lang="en-CA" sz="1600" b="1" dirty="0">
                <a:latin typeface="Courier New" charset="0"/>
              </a:rPr>
              <a:t> (string&amp;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titleText</a:t>
            </a:r>
            <a:r>
              <a:rPr lang="en-CA" sz="1600" b="1" dirty="0">
                <a:latin typeface="Courier New" charset="0"/>
              </a:rPr>
              <a:t>,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 smtClean="0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titleX</a:t>
            </a:r>
            <a:r>
              <a:rPr lang="en-CA" sz="1600" b="1" dirty="0">
                <a:latin typeface="Courier New" charset="0"/>
              </a:rPr>
              <a:t>, </a:t>
            </a:r>
            <a:r>
              <a:rPr lang="en-CA" sz="1600" b="1" dirty="0" err="1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titleY</a:t>
            </a:r>
            <a:r>
              <a:rPr lang="en-CA" sz="1600" b="1" dirty="0">
                <a:latin typeface="Courier New" charset="0"/>
              </a:rPr>
              <a:t>, 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	Colour&amp; </a:t>
            </a:r>
            <a:r>
              <a:rPr lang="en-CA" sz="1600" b="1" dirty="0" err="1" smtClean="0">
                <a:solidFill>
                  <a:srgbClr val="FF0000"/>
                </a:solidFill>
                <a:latin typeface="Courier New" charset="0"/>
              </a:rPr>
              <a:t>titleColor</a:t>
            </a:r>
            <a:r>
              <a:rPr lang="en-CA" sz="1600" b="1" dirty="0">
                <a:latin typeface="Courier New" charset="0"/>
              </a:rPr>
              <a:t>){…}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Primitive Obsession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All object subparts are instances of primitive types (</a:t>
            </a:r>
            <a:r>
              <a:rPr lang="en-US" dirty="0" err="1" smtClean="0"/>
              <a:t>int</a:t>
            </a:r>
            <a:r>
              <a:rPr lang="en-US" dirty="0" smtClean="0"/>
              <a:t>, string, </a:t>
            </a:r>
            <a:r>
              <a:rPr lang="en-US" dirty="0" err="1" smtClean="0"/>
              <a:t>bool</a:t>
            </a:r>
            <a:r>
              <a:rPr lang="en-US" dirty="0" smtClean="0"/>
              <a:t>, …)</a:t>
            </a:r>
          </a:p>
          <a:p>
            <a:pPr lvl="1"/>
            <a:r>
              <a:rPr lang="en-US" dirty="0" smtClean="0"/>
              <a:t>e.g., dates, currency, tel.#, ISBN, special string values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Create some “small classes” that can validate and enforce the constraints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Replace Data Value with Object, Extract Class, Introduce Parameter Object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Switch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Switch statements indicate misused polymorphism and encapsulation, and results in duplicates of switch statements across code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Eliminate switches with redesigns using polymorphic methods </a:t>
            </a:r>
            <a:br>
              <a:rPr lang="en-US" dirty="0" smtClean="0"/>
            </a:br>
            <a:r>
              <a:rPr lang="en-US" dirty="0" smtClean="0"/>
              <a:t>(Replace conditional with polymorphism, replace type code with subclasses)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Lazy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181600"/>
          </a:xfrm>
        </p:spPr>
        <p:txBody>
          <a:bodyPr/>
          <a:lstStyle/>
          <a:p>
            <a:pPr marL="342900" lvl="1" indent="-342900">
              <a:buFont typeface="Wingdings" charset="2"/>
              <a:buChar char="v"/>
            </a:pPr>
            <a:r>
              <a:rPr lang="en-US" sz="2800" dirty="0" smtClean="0">
                <a:solidFill>
                  <a:srgbClr val="800000"/>
                </a:solidFill>
              </a:rPr>
              <a:t>Situation:</a:t>
            </a:r>
            <a:r>
              <a:rPr lang="en-US" sz="2800" dirty="0" smtClean="0"/>
              <a:t> Classes that don’t do much that’s different from other classes (distinct lack of diversity)</a:t>
            </a:r>
          </a:p>
          <a:p>
            <a:pPr lvl="1"/>
            <a:r>
              <a:rPr lang="en-US" dirty="0" smtClean="0"/>
              <a:t>Lazy classes are often results of ambitious design or refactoring that gutted a class of useful behavior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When several sibling classes don’t exhibit polymorphic behavioral differences, consider just collapsing them back into the parent and add some parameters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Collapse Hierarchy, Inline Class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these “smells”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you’re working on your system, you find a section of code that looks –</a:t>
            </a:r>
          </a:p>
          <a:p>
            <a:pPr lvl="1"/>
            <a:r>
              <a:rPr lang="en-US" dirty="0" smtClean="0"/>
              <a:t>Unnecessarily messy, or </a:t>
            </a:r>
          </a:p>
          <a:p>
            <a:pPr lvl="1"/>
            <a:r>
              <a:rPr lang="en-US" dirty="0" smtClean="0"/>
              <a:t>Coupled too much to something else, or</a:t>
            </a:r>
          </a:p>
          <a:p>
            <a:pPr lvl="1"/>
            <a:r>
              <a:rPr lang="en-US" dirty="0" smtClean="0"/>
              <a:t>Otherwise hard to work with or extend.</a:t>
            </a:r>
          </a:p>
          <a:p>
            <a:pPr lvl="1"/>
            <a:r>
              <a:rPr lang="en-US" dirty="0" smtClean="0"/>
              <a:t>Then you try to sniff out the “smell” it has.</a:t>
            </a:r>
          </a:p>
          <a:p>
            <a:r>
              <a:rPr lang="en-US" dirty="0" smtClean="0"/>
              <a:t>“Wholesale refactoring” –</a:t>
            </a:r>
          </a:p>
          <a:p>
            <a:pPr lvl="1"/>
            <a:r>
              <a:rPr lang="en-US" dirty="0" smtClean="0"/>
              <a:t>You look through a system for bad smells to fix.</a:t>
            </a:r>
          </a:p>
          <a:p>
            <a:pPr lvl="1"/>
            <a:r>
              <a:rPr lang="en-US" dirty="0" smtClean="0"/>
              <a:t>Try going through yours, one smell at a time!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6096000"/>
            <a:ext cx="2787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Where to start today!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657600" y="5867400"/>
            <a:ext cx="717257" cy="459433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27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smell examples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438400"/>
            <a:ext cx="4038600" cy="3687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extern </a:t>
            </a:r>
            <a:r>
              <a:rPr lang="en-US" dirty="0" err="1"/>
              <a:t>int</a:t>
            </a:r>
            <a:r>
              <a:rPr lang="en-US" dirty="0"/>
              <a:t> array1[];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extern </a:t>
            </a:r>
            <a:r>
              <a:rPr lang="en-US" dirty="0" err="1"/>
              <a:t>int</a:t>
            </a:r>
            <a:r>
              <a:rPr lang="en-US" dirty="0"/>
              <a:t> array2[];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sum1 = 0;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sum2 = 0;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average1 = 0;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average2 = 0; 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43400" y="2408237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i = 0; i &lt; 4; i++) { </a:t>
            </a:r>
          </a:p>
          <a:p>
            <a:pPr marL="0" indent="0">
              <a:buNone/>
            </a:pPr>
            <a:r>
              <a:rPr lang="en-US" dirty="0"/>
              <a:t>	sum1 += array1[i];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average1 = sum1/4; </a:t>
            </a:r>
          </a:p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i = 0; i &lt; 4; i++) { </a:t>
            </a:r>
          </a:p>
          <a:p>
            <a:pPr marL="0" indent="0">
              <a:buNone/>
            </a:pPr>
            <a:r>
              <a:rPr lang="en-US" dirty="0"/>
              <a:t>	sum2 += array2[i];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average2 = sum2/4;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341437"/>
            <a:ext cx="8077200" cy="1706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Consider the following </a:t>
            </a:r>
            <a:r>
              <a:rPr lang="en-US" dirty="0" smtClean="0">
                <a:hlinkClick r:id="rId3" tooltip="Snippet (programming)"/>
              </a:rPr>
              <a:t>code snippet</a:t>
            </a:r>
            <a:r>
              <a:rPr lang="en-US" dirty="0" smtClean="0"/>
              <a:t> for calculating the </a:t>
            </a:r>
            <a:r>
              <a:rPr lang="en-US" dirty="0" smtClean="0">
                <a:hlinkClick r:id="rId4" tooltip="Average"/>
              </a:rPr>
              <a:t>average</a:t>
            </a:r>
            <a:r>
              <a:rPr lang="en-US" dirty="0" smtClean="0"/>
              <a:t> of an </a:t>
            </a:r>
            <a:r>
              <a:rPr lang="en-US" dirty="0" smtClean="0">
                <a:hlinkClick r:id="rId5" tooltip="Array data structure"/>
              </a:rPr>
              <a:t>array</a:t>
            </a:r>
            <a:r>
              <a:rPr lang="en-US" dirty="0" smtClean="0"/>
              <a:t> of </a:t>
            </a:r>
            <a:r>
              <a:rPr lang="en-US" dirty="0" smtClean="0">
                <a:hlinkClick r:id="rId6" tooltip="Integer"/>
              </a:rPr>
              <a:t>integers</a:t>
            </a:r>
            <a:r>
              <a:rPr lang="en-US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6644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smell examples </a:t>
            </a:r>
            <a:r>
              <a:rPr lang="en-US" dirty="0" smtClean="0"/>
              <a:t>– 1,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The two loops can be rewritten as the single function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endParaRPr lang="en-US" sz="2800" dirty="0" smtClean="0"/>
          </a:p>
          <a:p>
            <a:pPr marL="400050" lvl="1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calcAverage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* Array_of_4) {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sum = 0;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for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i = 0; i &lt; 4; i++) {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sum </a:t>
            </a:r>
            <a:r>
              <a:rPr lang="en-US" dirty="0"/>
              <a:t>+= Array_of_4[i];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} 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/>
              <a:t>sum/4;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82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smell examples – 1,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Using the above function will give source code that has no loop duplication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extern </a:t>
            </a:r>
            <a:r>
              <a:rPr lang="en-US" sz="2800" dirty="0" err="1"/>
              <a:t>int</a:t>
            </a:r>
            <a:r>
              <a:rPr lang="en-US" sz="2800" dirty="0"/>
              <a:t> array1[];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extern </a:t>
            </a:r>
            <a:r>
              <a:rPr lang="en-US" sz="2800" dirty="0" err="1"/>
              <a:t>int</a:t>
            </a:r>
            <a:r>
              <a:rPr lang="en-US" sz="2800" dirty="0"/>
              <a:t> array2[];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/>
              <a:t>average1 = </a:t>
            </a:r>
            <a:r>
              <a:rPr lang="en-US" sz="2800" dirty="0" err="1"/>
              <a:t>calcAverage</a:t>
            </a:r>
            <a:r>
              <a:rPr lang="en-US" sz="2800" dirty="0"/>
              <a:t>(array1);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/>
              <a:t>average2 = </a:t>
            </a:r>
            <a:r>
              <a:rPr lang="en-US" sz="2800" dirty="0" err="1"/>
              <a:t>calcAverage</a:t>
            </a:r>
            <a:r>
              <a:rPr lang="en-US" sz="2800" dirty="0"/>
              <a:t>(array2);</a:t>
            </a:r>
          </a:p>
        </p:txBody>
      </p:sp>
    </p:spTree>
    <p:extLst>
      <p:ext uri="{BB962C8B-B14F-4D97-AF65-F5344CB8AC3E}">
        <p14:creationId xmlns:p14="http://schemas.microsoft.com/office/powerpoint/2010/main" val="115887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Bad smell examples –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7"/>
            <a:ext cx="822960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Unix “</a:t>
            </a:r>
            <a:r>
              <a:rPr lang="en-US" sz="1600" dirty="0" err="1" smtClean="0"/>
              <a:t>cp</a:t>
            </a:r>
            <a:r>
              <a:rPr lang="en-US" sz="1600" dirty="0" smtClean="0"/>
              <a:t>” command?  Parameters include:</a:t>
            </a:r>
          </a:p>
          <a:p>
            <a:endParaRPr lang="en-US" sz="1300" dirty="0" smtClean="0"/>
          </a:p>
          <a:p>
            <a:pPr marL="0" indent="0">
              <a:buNone/>
            </a:pPr>
            <a:r>
              <a:rPr lang="en-US" sz="1300" dirty="0"/>
              <a:t>-a, --archive same as -</a:t>
            </a:r>
            <a:r>
              <a:rPr lang="en-US" sz="1300" dirty="0" err="1"/>
              <a:t>dpR</a:t>
            </a:r>
            <a:r>
              <a:rPr lang="en-US" sz="1300" dirty="0"/>
              <a:t> --backup[=CONTROL] make a backup of each existing destination file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b like --backup but does not accept an argument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-d</a:t>
            </a:r>
            <a:r>
              <a:rPr lang="en-US" sz="1300" dirty="0"/>
              <a:t>, --no-dereference never follow symbolic links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f, --force if an existing destination file cannot be opened, remove it and try again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i, --interactive prompt before overwrite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H follow command-line symbolic links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l, --link </a:t>
            </a:r>
            <a:r>
              <a:rPr lang="en-US" sz="1300" dirty="0" err="1"/>
              <a:t>link</a:t>
            </a:r>
            <a:r>
              <a:rPr lang="en-US" sz="1300" dirty="0"/>
              <a:t> files instead of copying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L, --dereference always follow symbolic links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p, --preserve </a:t>
            </a:r>
            <a:r>
              <a:rPr lang="en-US" sz="1300" dirty="0" err="1"/>
              <a:t>preserve</a:t>
            </a:r>
            <a:r>
              <a:rPr lang="en-US" sz="1300" dirty="0"/>
              <a:t> file attributes if possible --parents append source path to DIRECTORY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P same as `--parents' for now; soon to change to `--no-dereference' to conform to POSIX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r copy recursively, non-directories as files WARNING: use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R instead when you might copy special files like FIFOs or /</a:t>
            </a:r>
            <a:r>
              <a:rPr lang="en-US" sz="1300" dirty="0" err="1"/>
              <a:t>dev</a:t>
            </a:r>
            <a:r>
              <a:rPr lang="en-US" sz="1300" dirty="0"/>
              <a:t>/zero --remove-destination remove each existing destination file before attempting to open it (contrast with --force) --sparse=WHEN control creation of sparse files -R, --recursive copy directories recursively --strip-trailing-slashes remove any trailing slashes from each SOURCE argument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s, --symbolic-link make symbolic links instead of copying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S, --suffix=SUFFIX override the usual backup suffix --target-directory=DIRECTORY move all SOURCE arguments into DIRECTORY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u, --update copy only when the SOURCE file is newer than the destination file or when the destination file is missing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v, --verbose explain what is being done </a:t>
            </a:r>
            <a:endParaRPr lang="en-US" sz="1300" dirty="0" smtClean="0"/>
          </a:p>
          <a:p>
            <a:pPr marL="0" indent="0">
              <a:buNone/>
            </a:pPr>
            <a:r>
              <a:rPr lang="en-US" sz="1300" dirty="0" smtClean="0"/>
              <a:t>-</a:t>
            </a:r>
            <a:r>
              <a:rPr lang="en-US" sz="1300" dirty="0"/>
              <a:t>x, --one-file-system stay on this file system --help display this help and exit --version output version information and exit</a:t>
            </a:r>
          </a:p>
        </p:txBody>
      </p:sp>
    </p:spTree>
    <p:extLst>
      <p:ext uri="{BB962C8B-B14F-4D97-AF65-F5344CB8AC3E}">
        <p14:creationId xmlns:p14="http://schemas.microsoft.com/office/powerpoint/2010/main" val="2862764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smell examples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smtClean="0"/>
              <a:t>Switch and if statements:  How do these differ?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048000"/>
            <a:ext cx="39624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select on x {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case </a:t>
            </a:r>
            <a:r>
              <a:rPr lang="en-US" dirty="0"/>
              <a:t>'A' {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	foo 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} 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case </a:t>
            </a:r>
            <a:r>
              <a:rPr lang="en-US" dirty="0"/>
              <a:t>'B' {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	bar 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} 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dirty="0" smtClean="0"/>
              <a:t>} </a:t>
            </a:r>
            <a:r>
              <a:rPr lang="en-US" dirty="0"/>
              <a:t>// end case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4400" y="2971800"/>
            <a:ext cx="3581400" cy="3505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something1 {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foo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} </a:t>
            </a:r>
          </a:p>
          <a:p>
            <a:pPr marL="0" indent="0">
              <a:buNone/>
            </a:pPr>
            <a:r>
              <a:rPr lang="en-US" sz="2800" dirty="0" smtClean="0"/>
              <a:t>if </a:t>
            </a:r>
            <a:r>
              <a:rPr lang="en-US" sz="2800" dirty="0"/>
              <a:t>something2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{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bar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}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2519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Refactoring Related to Bad Smells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419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Fowler’s book has –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 Bad Smells</a:t>
            </a:r>
          </a:p>
          <a:p>
            <a:pPr lvl="1"/>
            <a:r>
              <a:rPr lang="en-US" dirty="0" smtClean="0"/>
              <a:t>Situations to look out for</a:t>
            </a:r>
          </a:p>
          <a:p>
            <a:pPr lvl="1"/>
            <a:r>
              <a:rPr lang="en-US" dirty="0" smtClean="0"/>
              <a:t>“anti-patterns”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72 </a:t>
            </a:r>
            <a:r>
              <a:rPr lang="en-US" dirty="0" err="1" smtClean="0"/>
              <a:t>Refactorings</a:t>
            </a:r>
            <a:endParaRPr lang="en-US" dirty="0" smtClean="0"/>
          </a:p>
          <a:p>
            <a:pPr lvl="1"/>
            <a:r>
              <a:rPr lang="en-US" dirty="0" smtClean="0"/>
              <a:t>What to do when you find them</a:t>
            </a:r>
          </a:p>
          <a:p>
            <a:pPr lvl="1"/>
            <a:r>
              <a:rPr lang="en-US" dirty="0" smtClean="0"/>
              <a:t>Often have design implications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837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5334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Refactoring Indicators</a:t>
            </a:r>
            <a:r>
              <a:rPr lang="en-US" sz="3600" dirty="0" smtClean="0"/>
              <a:t>:  Bad </a:t>
            </a:r>
            <a:r>
              <a:rPr lang="en-US" sz="3600" dirty="0"/>
              <a:t>Smells in Code</a:t>
            </a:r>
          </a:p>
        </p:txBody>
      </p:sp>
      <p:sp>
        <p:nvSpPr>
          <p:cNvPr id="837635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4114800" cy="5257800"/>
          </a:xfrm>
          <a:noFill/>
          <a:ln/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sz="2800" b="1" dirty="0"/>
              <a:t>Duplicated Code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Long Method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Large Class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Long Parameter List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Divergent Change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Shotgun Surgery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Feature Envy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Data Clumps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Primitive Obsession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Switch </a:t>
            </a:r>
            <a:r>
              <a:rPr lang="en-US" sz="2800" b="1" dirty="0" smtClean="0"/>
              <a:t>Statements</a:t>
            </a:r>
          </a:p>
          <a:p>
            <a:pPr>
              <a:spcBef>
                <a:spcPct val="0"/>
              </a:spcBef>
            </a:pPr>
            <a:r>
              <a:rPr lang="en-US" sz="2800" b="1" dirty="0" smtClean="0"/>
              <a:t>Lazy Class</a:t>
            </a:r>
          </a:p>
        </p:txBody>
      </p:sp>
      <p:sp>
        <p:nvSpPr>
          <p:cNvPr id="837636" name="Text Box 1028"/>
          <p:cNvSpPr txBox="1">
            <a:spLocks noChangeArrowheads="1"/>
          </p:cNvSpPr>
          <p:nvPr/>
        </p:nvSpPr>
        <p:spPr bwMode="auto">
          <a:xfrm>
            <a:off x="4648200" y="2133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" name="Rectangle 1027"/>
          <p:cNvSpPr txBox="1">
            <a:spLocks noChangeArrowheads="1"/>
          </p:cNvSpPr>
          <p:nvPr/>
        </p:nvSpPr>
        <p:spPr>
          <a:xfrm>
            <a:off x="4495800" y="1143000"/>
            <a:ext cx="4114800" cy="52578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800" b="1" dirty="0"/>
              <a:t>Parallel Interface  Hierarchies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Speculative Generality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Temporary Field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Message Chains 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Middle Man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Inappropriate Intimacy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Incomplete Library Class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Data Class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Refused Bequest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Alternative Classes w/ varied interfaces</a:t>
            </a:r>
          </a:p>
          <a:p>
            <a:pPr>
              <a:spcBef>
                <a:spcPct val="0"/>
              </a:spcBef>
            </a:pPr>
            <a:r>
              <a:rPr lang="en-US" sz="2800" b="1" dirty="0"/>
              <a:t>Comments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know these are “wrong”?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maintenance –</a:t>
            </a:r>
          </a:p>
          <a:p>
            <a:r>
              <a:rPr lang="en-US" dirty="0" smtClean="0"/>
              <a:t>They make it harder to read the code, “cold.”</a:t>
            </a:r>
          </a:p>
          <a:p>
            <a:r>
              <a:rPr lang="en-US" dirty="0" smtClean="0"/>
              <a:t>Almost any logic makes sense when you are writing it, in the heat of that focused effort.</a:t>
            </a:r>
          </a:p>
          <a:p>
            <a:r>
              <a:rPr lang="en-US" dirty="0" smtClean="0"/>
              <a:t>Rereading it, 5 years later, as a part of a change done, on a limited budget, is a whole different scenario.</a:t>
            </a:r>
          </a:p>
          <a:p>
            <a:r>
              <a:rPr lang="en-US" dirty="0" smtClean="0"/>
              <a:t>“Consistency” is a good smell, in general.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8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is a “good smell”?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Following coding standards, whatever your group uses.</a:t>
            </a:r>
          </a:p>
          <a:p>
            <a:r>
              <a:rPr lang="en-US" dirty="0" smtClean="0"/>
              <a:t>Making code that has “low coupling” –</a:t>
            </a:r>
          </a:p>
          <a:p>
            <a:pPr lvl="1"/>
            <a:r>
              <a:rPr lang="en-US" dirty="0" smtClean="0"/>
              <a:t>It only has to be changed in one place, for a fix or enhancement.</a:t>
            </a:r>
          </a:p>
          <a:p>
            <a:pPr lvl="1"/>
            <a:r>
              <a:rPr lang="en-US" dirty="0" smtClean="0"/>
              <a:t>It’s clear what the effects of a change are.</a:t>
            </a:r>
          </a:p>
          <a:p>
            <a:r>
              <a:rPr lang="en-US" dirty="0" smtClean="0"/>
              <a:t>The code does not get progressively more disorganized over time.</a:t>
            </a:r>
          </a:p>
          <a:p>
            <a:pPr lvl="1"/>
            <a:r>
              <a:rPr lang="en-US" dirty="0" smtClean="0"/>
              <a:t>That’s “entropy”!</a:t>
            </a:r>
          </a:p>
          <a:p>
            <a:pPr lvl="1"/>
            <a:r>
              <a:rPr lang="en-US" dirty="0" smtClean="0"/>
              <a:t>Requires refactoring to maintain the simplicity.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6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we’re trying to avoid…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think this short video tells it all!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86000"/>
            <a:ext cx="6019800" cy="3470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3295" y="5943600"/>
            <a:ext cx="7065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 to </a:t>
            </a:r>
            <a:r>
              <a:rPr lang="en-US" dirty="0">
                <a:hlinkClick r:id="rId3"/>
              </a:rPr>
              <a:t>https://www.youtube.com/watch?v=</a:t>
            </a:r>
            <a:r>
              <a:rPr lang="en-US" dirty="0" smtClean="0">
                <a:hlinkClick r:id="rId3"/>
              </a:rPr>
              <a:t>lytxafTXg6c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the math…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Suppose half of the cost of every system is maintenance.</a:t>
            </a:r>
          </a:p>
          <a:p>
            <a:r>
              <a:rPr lang="en-US" dirty="0" smtClean="0"/>
              <a:t>And half the cost of maintenance is “figuring out what to do,” versus doing it.</a:t>
            </a:r>
          </a:p>
          <a:p>
            <a:r>
              <a:rPr lang="en-US" dirty="0" smtClean="0"/>
              <a:t>And, by having highly readable code, we could cut that time in half.</a:t>
            </a:r>
          </a:p>
          <a:p>
            <a:r>
              <a:rPr lang="en-US" dirty="0" smtClean="0"/>
              <a:t>And maintaining the readable state cost us almost nothing, because of the accompanying construction benefits.</a:t>
            </a:r>
          </a:p>
          <a:p>
            <a:r>
              <a:rPr lang="en-US" dirty="0" smtClean="0"/>
              <a:t>Then we’ve saved 1/8</a:t>
            </a:r>
            <a:r>
              <a:rPr lang="en-US" baseline="30000" dirty="0" smtClean="0"/>
              <a:t>th</a:t>
            </a:r>
            <a:r>
              <a:rPr lang="en-US" dirty="0" smtClean="0"/>
              <a:t> of our development cost.</a:t>
            </a:r>
          </a:p>
          <a:p>
            <a:r>
              <a:rPr lang="en-US" dirty="0" smtClean="0"/>
              <a:t>But, it’s actually more, because it progresses over time.</a:t>
            </a:r>
          </a:p>
          <a:p>
            <a:pPr lvl="1"/>
            <a:r>
              <a:rPr lang="en-US" dirty="0" smtClean="0"/>
              <a:t>Lower “entropy.”  </a:t>
            </a:r>
          </a:p>
          <a:p>
            <a:endParaRPr lang="en-US" dirty="0" smtClean="0"/>
          </a:p>
          <a:p>
            <a:r>
              <a:rPr lang="en-US" dirty="0" smtClean="0"/>
              <a:t>Back to those “bad smells” --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2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Duplicated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305800" cy="5486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#1 Bad Smell – happens all the time…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Situation 1:</a:t>
            </a:r>
            <a:r>
              <a:rPr lang="en-US" dirty="0" smtClean="0"/>
              <a:t> Same expression in two methods in </a:t>
            </a:r>
            <a:r>
              <a:rPr lang="en-US" u="sng" dirty="0" smtClean="0"/>
              <a:t>same class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 1: </a:t>
            </a:r>
            <a:r>
              <a:rPr lang="en-US" dirty="0" smtClean="0"/>
              <a:t>Make it a </a:t>
            </a:r>
            <a:r>
              <a:rPr lang="en-US" dirty="0" smtClean="0">
                <a:latin typeface="Courier"/>
                <a:cs typeface="Courier"/>
              </a:rPr>
              <a:t>private</a:t>
            </a:r>
            <a:r>
              <a:rPr lang="en-US" dirty="0" smtClean="0"/>
              <a:t> ancillary routine and parameterize it 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Extract Method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Situation 2:</a:t>
            </a:r>
            <a:r>
              <a:rPr lang="en-US" dirty="0" smtClean="0"/>
              <a:t> Same code in two </a:t>
            </a:r>
            <a:r>
              <a:rPr lang="en-US" u="sng" dirty="0" smtClean="0"/>
              <a:t>related classes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 2: </a:t>
            </a:r>
            <a:r>
              <a:rPr lang="en-US" dirty="0" smtClean="0"/>
              <a:t>Push commonalities into closest mutual ancestor and parameterize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Form Template Method </a:t>
            </a:r>
            <a:r>
              <a:rPr lang="en-US" dirty="0" smtClean="0"/>
              <a:t>for variation in subtasks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8270</TotalTime>
  <Words>2462</Words>
  <Application>Microsoft Macintosh PowerPoint</Application>
  <PresentationFormat>On-screen Show (4:3)</PresentationFormat>
  <Paragraphs>333</Paragraphs>
  <Slides>29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Software Maintenance and Evolution CSSE 575: Session 1, Part 3 Bad Smells in Code - 1</vt:lpstr>
      <vt:lpstr>Observations on Bad Code Smells</vt:lpstr>
      <vt:lpstr>Refactoring Related to Bad Smells</vt:lpstr>
      <vt:lpstr>Refactoring Indicators:  Bad Smells in Code</vt:lpstr>
      <vt:lpstr>How do you know these are “wrong”?</vt:lpstr>
      <vt:lpstr>What else is a “good smell”?</vt:lpstr>
      <vt:lpstr>What we’re trying to avoid…</vt:lpstr>
      <vt:lpstr>Doing the math…</vt:lpstr>
      <vt:lpstr>Duplicated Code</vt:lpstr>
      <vt:lpstr>Duplicated Code (continued)</vt:lpstr>
      <vt:lpstr>Why is Duplicated Code # 1?</vt:lpstr>
      <vt:lpstr>Long Method</vt:lpstr>
      <vt:lpstr>Long Method in Java -- Example</vt:lpstr>
      <vt:lpstr>Large Class</vt:lpstr>
      <vt:lpstr>Long Parameter List</vt:lpstr>
      <vt:lpstr>Example</vt:lpstr>
      <vt:lpstr>Divergent Change</vt:lpstr>
      <vt:lpstr>Shotgun Surgery</vt:lpstr>
      <vt:lpstr>Feature Envy</vt:lpstr>
      <vt:lpstr>Data Clumps</vt:lpstr>
      <vt:lpstr>Primitive Obsession</vt:lpstr>
      <vt:lpstr>Switch Statements</vt:lpstr>
      <vt:lpstr>Lazy Class</vt:lpstr>
      <vt:lpstr>How to use these “smells”</vt:lpstr>
      <vt:lpstr>Bad smell examples - 1</vt:lpstr>
      <vt:lpstr>Bad smell examples – 1, cntd</vt:lpstr>
      <vt:lpstr>Bad smell examples – 1, cntd</vt:lpstr>
      <vt:lpstr>Bad smell examples – 2</vt:lpstr>
      <vt:lpstr>Bad smell examples - 3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Steve Chenoweth</cp:lastModifiedBy>
  <cp:revision>57</cp:revision>
  <cp:lastPrinted>2010-03-22T14:42:29Z</cp:lastPrinted>
  <dcterms:created xsi:type="dcterms:W3CDTF">2010-03-22T02:00:56Z</dcterms:created>
  <dcterms:modified xsi:type="dcterms:W3CDTF">2016-06-02T10:10:33Z</dcterms:modified>
</cp:coreProperties>
</file>