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notesMasterIdLst>
    <p:notesMasterId r:id="rId10"/>
  </p:notesMasterIdLst>
  <p:handoutMasterIdLst>
    <p:handoutMasterId r:id="rId11"/>
  </p:handoutMasterIdLst>
  <p:sldIdLst>
    <p:sldId id="257" r:id="rId2"/>
    <p:sldId id="258" r:id="rId3"/>
    <p:sldId id="259" r:id="rId4"/>
    <p:sldId id="261" r:id="rId5"/>
    <p:sldId id="260" r:id="rId6"/>
    <p:sldId id="263" r:id="rId7"/>
    <p:sldId id="262" r:id="rId8"/>
    <p:sldId id="265" r:id="rId9"/>
  </p:sldIdLst>
  <p:sldSz cx="9144000" cy="6858000" type="screen4x3"/>
  <p:notesSz cx="7023100" cy="93091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00"/>
    <a:srgbClr val="FF000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86" autoAdjust="0"/>
    <p:restoredTop sz="92914" autoAdjust="0"/>
  </p:normalViewPr>
  <p:slideViewPr>
    <p:cSldViewPr snapToGrid="0">
      <p:cViewPr varScale="1">
        <p:scale>
          <a:sx n="109" d="100"/>
          <a:sy n="109" d="100"/>
        </p:scale>
        <p:origin x="-1776" y="-72"/>
      </p:cViewPr>
      <p:guideLst>
        <p:guide orient="horz" pos="3212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5895" cy="7589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165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2" tIns="46561" rIns="93122" bIns="46561" numCol="1" anchor="t" anchorCtr="0" compatLnSpc="1">
            <a:prstTxWarp prst="textNoShape">
              <a:avLst/>
            </a:prstTxWarp>
          </a:bodyPr>
          <a:lstStyle>
            <a:lvl1pPr defTabSz="931460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1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9863" y="0"/>
            <a:ext cx="304165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2" tIns="46561" rIns="93122" bIns="46561" numCol="1" anchor="t" anchorCtr="0" compatLnSpc="1">
            <a:prstTxWarp prst="textNoShape">
              <a:avLst/>
            </a:prstTxWarp>
          </a:bodyPr>
          <a:lstStyle>
            <a:lvl1pPr algn="r" defTabSz="931460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1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0789"/>
            <a:ext cx="304165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2" tIns="46561" rIns="93122" bIns="46561" numCol="1" anchor="b" anchorCtr="0" compatLnSpc="1">
            <a:prstTxWarp prst="textNoShape">
              <a:avLst/>
            </a:prstTxWarp>
          </a:bodyPr>
          <a:lstStyle>
            <a:lvl1pPr defTabSz="931460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1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9863" y="8840789"/>
            <a:ext cx="304165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2" tIns="46561" rIns="93122" bIns="46561" numCol="1" anchor="b" anchorCtr="0" compatLnSpc="1">
            <a:prstTxWarp prst="textNoShape">
              <a:avLst/>
            </a:prstTxWarp>
          </a:bodyPr>
          <a:lstStyle>
            <a:lvl1pPr algn="r" defTabSz="931460" eaLnBrk="1" hangingPunct="1">
              <a:defRPr sz="1200"/>
            </a:lvl1pPr>
          </a:lstStyle>
          <a:p>
            <a:pPr>
              <a:defRPr/>
            </a:pPr>
            <a:fld id="{15F58601-139A-4358-9102-F44CFB46E5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7745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165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2" tIns="46561" rIns="93122" bIns="46561" numCol="1" anchor="t" anchorCtr="0" compatLnSpc="1">
            <a:prstTxWarp prst="textNoShape">
              <a:avLst/>
            </a:prstTxWarp>
          </a:bodyPr>
          <a:lstStyle>
            <a:lvl1pPr defTabSz="931460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9863" y="0"/>
            <a:ext cx="304165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2" tIns="46561" rIns="93122" bIns="46561" numCol="1" anchor="t" anchorCtr="0" compatLnSpc="1">
            <a:prstTxWarp prst="textNoShape">
              <a:avLst/>
            </a:prstTxWarp>
          </a:bodyPr>
          <a:lstStyle>
            <a:lvl1pPr algn="r" defTabSz="931460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5863" y="696913"/>
            <a:ext cx="4654550" cy="34909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3263" y="4422776"/>
            <a:ext cx="5616575" cy="4189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2" tIns="46561" rIns="93122" bIns="4656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0789"/>
            <a:ext cx="304165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2" tIns="46561" rIns="93122" bIns="46561" numCol="1" anchor="b" anchorCtr="0" compatLnSpc="1">
            <a:prstTxWarp prst="textNoShape">
              <a:avLst/>
            </a:prstTxWarp>
          </a:bodyPr>
          <a:lstStyle>
            <a:lvl1pPr defTabSz="931460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9863" y="8840789"/>
            <a:ext cx="304165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2" tIns="46561" rIns="93122" bIns="46561" numCol="1" anchor="b" anchorCtr="0" compatLnSpc="1">
            <a:prstTxWarp prst="textNoShape">
              <a:avLst/>
            </a:prstTxWarp>
          </a:bodyPr>
          <a:lstStyle>
            <a:lvl1pPr algn="r" defTabSz="931460" eaLnBrk="1" hangingPunct="1">
              <a:defRPr sz="1200"/>
            </a:lvl1pPr>
          </a:lstStyle>
          <a:p>
            <a:pPr>
              <a:defRPr/>
            </a:pPr>
            <a:fld id="{85640281-FC24-4A4F-A53E-6E174F5BA9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4413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562">
              <a:defRPr>
                <a:solidFill>
                  <a:schemeClr val="tx1"/>
                </a:solidFill>
                <a:latin typeface="Arial" charset="0"/>
              </a:defRPr>
            </a:lvl1pPr>
            <a:lvl2pPr marL="742849" indent="-285711" defTabSz="928562">
              <a:defRPr>
                <a:solidFill>
                  <a:schemeClr val="tx1"/>
                </a:solidFill>
                <a:latin typeface="Arial" charset="0"/>
              </a:defRPr>
            </a:lvl2pPr>
            <a:lvl3pPr marL="1142845" indent="-228569" defTabSz="928562">
              <a:defRPr>
                <a:solidFill>
                  <a:schemeClr val="tx1"/>
                </a:solidFill>
                <a:latin typeface="Arial" charset="0"/>
              </a:defRPr>
            </a:lvl3pPr>
            <a:lvl4pPr marL="1599983" indent="-228569" defTabSz="928562">
              <a:defRPr>
                <a:solidFill>
                  <a:schemeClr val="tx1"/>
                </a:solidFill>
                <a:latin typeface="Arial" charset="0"/>
              </a:defRPr>
            </a:lvl4pPr>
            <a:lvl5pPr marL="2057122" indent="-228569" defTabSz="928562">
              <a:defRPr>
                <a:solidFill>
                  <a:schemeClr val="tx1"/>
                </a:solidFill>
                <a:latin typeface="Arial" charset="0"/>
              </a:defRPr>
            </a:lvl5pPr>
            <a:lvl6pPr marL="2514260" indent="-228569" defTabSz="92856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398" indent="-228569" defTabSz="92856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8536" indent="-228569" defTabSz="92856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5674" indent="-228569" defTabSz="92856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AC07E7C3-1A52-4460-9E8B-1DC09CA46B3D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dirty="0" smtClean="0"/>
              <a:t>Don’t drag heels at start. Need </a:t>
            </a:r>
            <a:r>
              <a:rPr lang="en-US" smtClean="0"/>
              <a:t>10 min for </a:t>
            </a:r>
            <a:r>
              <a:rPr lang="en-US" dirty="0" smtClean="0"/>
              <a:t>demo at end. </a:t>
            </a:r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5640281-FC24-4A4F-A53E-6E174F5BA9F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1768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5640281-FC24-4A4F-A53E-6E174F5BA9F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405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5640281-FC24-4A4F-A53E-6E174F5BA9F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312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</a:t>
            </a:r>
            <a:r>
              <a:rPr lang="en-US" baseline="0" dirty="0" smtClean="0"/>
              <a:t> secret is so secret, the only way Bob could figure it out is using Alice’s wrong guess!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5640281-FC24-4A4F-A53E-6E174F5BA9F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7380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5640281-FC24-4A4F-A53E-6E174F5BA9F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6226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</a:t>
            </a:r>
            <a:r>
              <a:rPr lang="en-US" baseline="0" dirty="0" smtClean="0"/>
              <a:t> secret is so secret, the only way Bob could figure it out is using Alice’s wrong guess!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5640281-FC24-4A4F-A53E-6E174F5BA9F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7380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* I cheated, and just looped,</a:t>
            </a:r>
            <a:r>
              <a:rPr lang="en-US" baseline="0" dirty="0" smtClean="0"/>
              <a:t> adding 4 to potential prime each time to count (mod 4).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5640281-FC24-4A4F-A53E-6E174F5BA9F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9052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8627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9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0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1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2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3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4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5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6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7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8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9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4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0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75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1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2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3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4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5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6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7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8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9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0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1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2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3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4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5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6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7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8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9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0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2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3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4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5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6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7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8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9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0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1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2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3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4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6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7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8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9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0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1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2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3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4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5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6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7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8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9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0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2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3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4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5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6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7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8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9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0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1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4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5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6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7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8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9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0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1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2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3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4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5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6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7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8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9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0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1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6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7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8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9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0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1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2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3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4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6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7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8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9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0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1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2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3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4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5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6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7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8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9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0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1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3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4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5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6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7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8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9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0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1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2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4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5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6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7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8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9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0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1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2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3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5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6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7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8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9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0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1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2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3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4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5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6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7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8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9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0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1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2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3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4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5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6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7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8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9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0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1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2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3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4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5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6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7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8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9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0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1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2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3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4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5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6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7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8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9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0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1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2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3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4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5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7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8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9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0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1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2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3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4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5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6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7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8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9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55866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5867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20" name="Rectangle 22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1" name="Rectangle 22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2" name="Rectangle 22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73798F-4B9D-4B73-B716-AB1B237A25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857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77504F-BDDE-48D2-BCF1-089D006440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213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E99F2F-110C-41F3-B62F-742AFBFBD4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606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1FC0A0-03C8-481E-839C-4614ED2D4A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352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8903F0-159D-4CB2-91D5-2B49115ED0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361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CBF48-17F5-4F81-A11A-5A864E92D7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554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8B7BD-5784-4E1D-BDDC-918911231C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656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154627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28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29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0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1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2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3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4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5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6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7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8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9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0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1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3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2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3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4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5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6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7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8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9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0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1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2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3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4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5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6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7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8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9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0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1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2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3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4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5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6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7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8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9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0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1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2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3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4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5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6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7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8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9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0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1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2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3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4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5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6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7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8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9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0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1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2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3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4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5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6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7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8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9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0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1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2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3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4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5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6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7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8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9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0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1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2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3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4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5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6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7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8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9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0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1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2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3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4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5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6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7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8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9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0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1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2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3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4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5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6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7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8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9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0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1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2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3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4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5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6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7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8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9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0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1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2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3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4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5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6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7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8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9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0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1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2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3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4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5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6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7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8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9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0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1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2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3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4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5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6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7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8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9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0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1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2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3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4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5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6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7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8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9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0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1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2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3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4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5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6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7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8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9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0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1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2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3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4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5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6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7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8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9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0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1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2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3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4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5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6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7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8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9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0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1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2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3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4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5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6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7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8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9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0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1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2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3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4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5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6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7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8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9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40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41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54842" name="Rectangle 2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13E235D4-9E83-4B20-9B42-241365245C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4843" name="Rectangle 2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4844" name="Rectangle 2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4845" name="Rectangle 2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4846" name="Rectangle 2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67" r:id="rId1"/>
    <p:sldLayoutId id="2147483855" r:id="rId2"/>
    <p:sldLayoutId id="2147483857" r:id="rId3"/>
    <p:sldLayoutId id="2147483858" r:id="rId4"/>
    <p:sldLayoutId id="2147483859" r:id="rId5"/>
    <p:sldLayoutId id="2147483860" r:id="rId6"/>
    <p:sldLayoutId id="2147483865" r:id="rId7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9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9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9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9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9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9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9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131888"/>
            <a:ext cx="8242300" cy="5380037"/>
          </a:xfrm>
        </p:spPr>
        <p:txBody>
          <a:bodyPr/>
          <a:lstStyle/>
          <a:p>
            <a:pPr marL="533400" indent="-533400" eaLnBrk="1" hangingPunct="1">
              <a:defRPr/>
            </a:pPr>
            <a:r>
              <a:rPr lang="en-US" sz="2800" dirty="0"/>
              <a:t>Remaining course content</a:t>
            </a:r>
          </a:p>
          <a:p>
            <a:pPr marL="933450" lvl="1" indent="-533400" eaLnBrk="1" hangingPunct="1">
              <a:defRPr/>
            </a:pPr>
            <a:r>
              <a:rPr lang="en-US" sz="2400" dirty="0"/>
              <a:t>Remote, fair coin flipping</a:t>
            </a:r>
          </a:p>
          <a:p>
            <a:pPr marL="933450" lvl="1" indent="-533400" eaLnBrk="1" hangingPunct="1">
              <a:defRPr/>
            </a:pPr>
            <a:r>
              <a:rPr lang="en-US" sz="2400" dirty="0"/>
              <a:t>Presentations: </a:t>
            </a:r>
            <a:r>
              <a:rPr lang="en-US" sz="2000" dirty="0"/>
              <a:t>Protocols, Elliptic curves, Info Theory, Quantum Crypto, </a:t>
            </a:r>
            <a:r>
              <a:rPr lang="en-US" sz="2000" dirty="0" err="1"/>
              <a:t>Bitcoin</a:t>
            </a:r>
            <a:r>
              <a:rPr lang="en-US" sz="2000" dirty="0"/>
              <a:t>, Error-correcting codes, Digital Cash</a:t>
            </a:r>
            <a:endParaRPr lang="en-US" sz="2400" dirty="0"/>
          </a:p>
          <a:p>
            <a:pPr marL="0" indent="0" eaLnBrk="1" hangingPunct="1">
              <a:buNone/>
              <a:defRPr/>
            </a:pPr>
            <a:endParaRPr lang="en-US" sz="2800" dirty="0" smtClean="0">
              <a:solidFill>
                <a:schemeClr val="hlink"/>
              </a:solidFill>
            </a:endParaRPr>
          </a:p>
          <a:p>
            <a:pPr marL="533400" indent="-533400" eaLnBrk="1" hangingPunct="1">
              <a:defRPr/>
            </a:pPr>
            <a:r>
              <a:rPr lang="en-US" sz="2800" dirty="0" smtClean="0">
                <a:solidFill>
                  <a:schemeClr val="hlink"/>
                </a:solidFill>
              </a:rPr>
              <a:t>Announcements:</a:t>
            </a:r>
            <a:endParaRPr lang="en-US" sz="2800" dirty="0" smtClean="0"/>
          </a:p>
          <a:p>
            <a:pPr marL="933450" lvl="1" indent="-533400" eaLnBrk="1" hangingPunct="1">
              <a:defRPr/>
            </a:pPr>
            <a:r>
              <a:rPr lang="en-US" sz="2400" dirty="0" smtClean="0"/>
              <a:t>See schedule for weeks 9 and 10</a:t>
            </a:r>
          </a:p>
          <a:p>
            <a:pPr marL="933450" lvl="1" indent="-533400" eaLnBrk="1" hangingPunct="1">
              <a:defRPr/>
            </a:pPr>
            <a:r>
              <a:rPr lang="en-US" sz="2400" dirty="0" smtClean="0"/>
              <a:t>Project workdays, exam</a:t>
            </a:r>
          </a:p>
          <a:p>
            <a:pPr marL="933450" lvl="1" indent="-533400" eaLnBrk="1" hangingPunct="1">
              <a:defRPr/>
            </a:pPr>
            <a:r>
              <a:rPr lang="en-US" sz="2400" dirty="0" smtClean="0"/>
              <a:t>Projects: Look at rubrics, example of past project</a:t>
            </a:r>
          </a:p>
          <a:p>
            <a:pPr marL="933450" lvl="1" indent="-533400" eaLnBrk="1" hangingPunct="1">
              <a:defRPr/>
            </a:pPr>
            <a:r>
              <a:rPr lang="en-US" sz="2400" dirty="0" smtClean="0"/>
              <a:t>Early paper submissions are encouraged!</a:t>
            </a:r>
          </a:p>
          <a:p>
            <a:pPr marL="533400" indent="-533400" eaLnBrk="1" hangingPunct="1">
              <a:defRPr/>
            </a:pPr>
            <a:r>
              <a:rPr lang="en-US" sz="2800" dirty="0" smtClean="0"/>
              <a:t>Questions? </a:t>
            </a:r>
          </a:p>
          <a:p>
            <a:pPr marL="0" indent="0" eaLnBrk="1" hangingPunct="1">
              <a:buNone/>
              <a:defRPr/>
            </a:pPr>
            <a:endParaRPr lang="en-US" sz="2800" dirty="0"/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533400" y="152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US" sz="32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DTTF/NB479: </a:t>
            </a:r>
            <a:r>
              <a:rPr lang="en-US" sz="3200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Dszquphsbqiz</a:t>
            </a:r>
            <a:r>
              <a:rPr lang="en-US" sz="32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	</a:t>
            </a:r>
            <a:r>
              <a:rPr lang="en-US" sz="3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Day </a:t>
            </a:r>
            <a:r>
              <a:rPr lang="en-US" sz="320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33</a:t>
            </a:r>
            <a:endParaRPr lang="en-US" sz="320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417638"/>
          </a:xfrm>
        </p:spPr>
        <p:txBody>
          <a:bodyPr anchor="t"/>
          <a:lstStyle/>
          <a:p>
            <a:pPr algn="l"/>
            <a:r>
              <a:rPr lang="en-US" sz="2800" dirty="0" smtClean="0"/>
              <a:t>You can’t trust someone to flip a coin remotely if they </a:t>
            </a:r>
            <a:r>
              <a:rPr lang="en-US" sz="2800" i="1" dirty="0" smtClean="0"/>
              <a:t>really </a:t>
            </a:r>
            <a:r>
              <a:rPr lang="en-US" sz="2800" dirty="0" smtClean="0"/>
              <a:t>want to win the flip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Alice and Bob each want to win a coin flip</a:t>
            </a:r>
          </a:p>
          <a:p>
            <a:r>
              <a:rPr lang="en-US" dirty="0" smtClean="0"/>
              <a:t>Why can’t they do this over the phone?</a:t>
            </a:r>
          </a:p>
          <a:p>
            <a:endParaRPr lang="en-US" dirty="0"/>
          </a:p>
          <a:p>
            <a:r>
              <a:rPr lang="en-US" dirty="0" smtClean="0"/>
              <a:t>Let’s see…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1410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417638"/>
          </a:xfrm>
        </p:spPr>
        <p:txBody>
          <a:bodyPr anchor="t"/>
          <a:lstStyle/>
          <a:p>
            <a:pPr algn="l"/>
            <a:r>
              <a:rPr lang="en-US" sz="2800" dirty="0" smtClean="0"/>
              <a:t>What if Bob flips?</a:t>
            </a:r>
            <a:endParaRPr lang="en-US" sz="28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Alice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2045433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Heads!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Bob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I’ll flip a coin. You call it.</a:t>
            </a:r>
          </a:p>
          <a:p>
            <a:endParaRPr lang="en-US" dirty="0"/>
          </a:p>
          <a:p>
            <a:r>
              <a:rPr lang="en-US" dirty="0" smtClean="0"/>
              <a:t>Looks and sees tails.</a:t>
            </a:r>
          </a:p>
          <a:p>
            <a:r>
              <a:rPr lang="en-US" dirty="0" smtClean="0"/>
              <a:t>Sorry Alice, it was tails… </a:t>
            </a:r>
            <a:br>
              <a:rPr lang="en-US" dirty="0" smtClean="0"/>
            </a:br>
            <a:endParaRPr lang="en-US" dirty="0" smtClean="0"/>
          </a:p>
        </p:txBody>
      </p:sp>
      <p:pic>
        <p:nvPicPr>
          <p:cNvPr id="13" name="Picture 4" descr="http://g-ecx.images-amazon.com/images/G/01/oreilly/CoinFlip2._V230746768_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48" t="50000" r="62391" b="6304"/>
          <a:stretch/>
        </p:blipFill>
        <p:spPr bwMode="auto">
          <a:xfrm>
            <a:off x="5124659" y="4007381"/>
            <a:ext cx="1848897" cy="2381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2341266" y="6550223"/>
            <a:ext cx="680273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/>
              <a:t>http://g-ecx.images-amazon.com/images/G/01/oreilly/CoinFlip2._V230746768_.jpg</a:t>
            </a:r>
            <a:endParaRPr lang="en-US" sz="1400" dirty="0"/>
          </a:p>
        </p:txBody>
      </p:sp>
      <p:pic>
        <p:nvPicPr>
          <p:cNvPr id="47108" name="Picture 4" descr="http://g-ecx.images-amazon.com/images/G/01/oreilly/CoinFlip2._V230746768_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091" t="50000" r="12326" b="7020"/>
          <a:stretch/>
        </p:blipFill>
        <p:spPr bwMode="auto">
          <a:xfrm>
            <a:off x="5114611" y="3980892"/>
            <a:ext cx="1969476" cy="24341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Freeform 15"/>
          <p:cNvSpPr/>
          <p:nvPr/>
        </p:nvSpPr>
        <p:spPr>
          <a:xfrm>
            <a:off x="4365702" y="584315"/>
            <a:ext cx="306660" cy="6255834"/>
          </a:xfrm>
          <a:custGeom>
            <a:avLst/>
            <a:gdLst>
              <a:gd name="connsiteX0" fmla="*/ 769435 w 903249"/>
              <a:gd name="connsiteY0" fmla="*/ 0 h 6255834"/>
              <a:gd name="connsiteX1" fmla="*/ 490654 w 903249"/>
              <a:gd name="connsiteY1" fmla="*/ 702527 h 6255834"/>
              <a:gd name="connsiteX2" fmla="*/ 903249 w 903249"/>
              <a:gd name="connsiteY2" fmla="*/ 1315844 h 6255834"/>
              <a:gd name="connsiteX3" fmla="*/ 278781 w 903249"/>
              <a:gd name="connsiteY3" fmla="*/ 1929161 h 6255834"/>
              <a:gd name="connsiteX4" fmla="*/ 657922 w 903249"/>
              <a:gd name="connsiteY4" fmla="*/ 2910468 h 6255834"/>
              <a:gd name="connsiteX5" fmla="*/ 133815 w 903249"/>
              <a:gd name="connsiteY5" fmla="*/ 3691053 h 6255834"/>
              <a:gd name="connsiteX6" fmla="*/ 780586 w 903249"/>
              <a:gd name="connsiteY6" fmla="*/ 4605453 h 6255834"/>
              <a:gd name="connsiteX7" fmla="*/ 0 w 903249"/>
              <a:gd name="connsiteY7" fmla="*/ 5642517 h 6255834"/>
              <a:gd name="connsiteX8" fmla="*/ 713679 w 903249"/>
              <a:gd name="connsiteY8" fmla="*/ 6255834 h 62558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03249" h="6255834">
                <a:moveTo>
                  <a:pt x="769435" y="0"/>
                </a:moveTo>
                <a:lnTo>
                  <a:pt x="490654" y="702527"/>
                </a:lnTo>
                <a:lnTo>
                  <a:pt x="903249" y="1315844"/>
                </a:lnTo>
                <a:lnTo>
                  <a:pt x="278781" y="1929161"/>
                </a:lnTo>
                <a:lnTo>
                  <a:pt x="657922" y="2910468"/>
                </a:lnTo>
                <a:lnTo>
                  <a:pt x="133815" y="3691053"/>
                </a:lnTo>
                <a:lnTo>
                  <a:pt x="780586" y="4605453"/>
                </a:lnTo>
                <a:lnTo>
                  <a:pt x="0" y="5642517"/>
                </a:lnTo>
                <a:lnTo>
                  <a:pt x="713679" y="6255834"/>
                </a:lnTo>
              </a:path>
            </a:pathLst>
          </a:custGeom>
          <a:ln w="57150">
            <a:solidFill>
              <a:schemeClr val="tx1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9494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7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417638"/>
          </a:xfrm>
        </p:spPr>
        <p:txBody>
          <a:bodyPr anchor="t"/>
          <a:lstStyle/>
          <a:p>
            <a:pPr algn="l"/>
            <a:r>
              <a:rPr lang="en-US" sz="2800" dirty="0" smtClean="0"/>
              <a:t>What if Alice flips?</a:t>
            </a:r>
            <a:endParaRPr lang="en-US" sz="28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Alice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I’ll flip a coin. You call it.</a:t>
            </a:r>
          </a:p>
          <a:p>
            <a:endParaRPr lang="en-US" dirty="0"/>
          </a:p>
          <a:p>
            <a:r>
              <a:rPr lang="en-US" dirty="0" smtClean="0"/>
              <a:t>Sorry Bob, </a:t>
            </a:r>
            <a:r>
              <a:rPr lang="en-US" dirty="0"/>
              <a:t>it was </a:t>
            </a:r>
            <a:r>
              <a:rPr lang="en-US" dirty="0" smtClean="0"/>
              <a:t>heads.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(silent snicker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Bob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 smtClean="0"/>
              <a:t>Tails!</a:t>
            </a:r>
            <a:endParaRPr lang="en-US" dirty="0"/>
          </a:p>
        </p:txBody>
      </p:sp>
      <p:pic>
        <p:nvPicPr>
          <p:cNvPr id="9" name="Picture 4" descr="http://g-ecx.images-amazon.com/images/G/01/oreilly/CoinFlip2._V230746768_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091" t="50000" r="12326" b="7020"/>
          <a:stretch/>
        </p:blipFill>
        <p:spPr bwMode="auto">
          <a:xfrm>
            <a:off x="884256" y="3926422"/>
            <a:ext cx="1969476" cy="24341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Freeform 10"/>
          <p:cNvSpPr/>
          <p:nvPr/>
        </p:nvSpPr>
        <p:spPr>
          <a:xfrm>
            <a:off x="4365702" y="584315"/>
            <a:ext cx="306660" cy="6255834"/>
          </a:xfrm>
          <a:custGeom>
            <a:avLst/>
            <a:gdLst>
              <a:gd name="connsiteX0" fmla="*/ 769435 w 903249"/>
              <a:gd name="connsiteY0" fmla="*/ 0 h 6255834"/>
              <a:gd name="connsiteX1" fmla="*/ 490654 w 903249"/>
              <a:gd name="connsiteY1" fmla="*/ 702527 h 6255834"/>
              <a:gd name="connsiteX2" fmla="*/ 903249 w 903249"/>
              <a:gd name="connsiteY2" fmla="*/ 1315844 h 6255834"/>
              <a:gd name="connsiteX3" fmla="*/ 278781 w 903249"/>
              <a:gd name="connsiteY3" fmla="*/ 1929161 h 6255834"/>
              <a:gd name="connsiteX4" fmla="*/ 657922 w 903249"/>
              <a:gd name="connsiteY4" fmla="*/ 2910468 h 6255834"/>
              <a:gd name="connsiteX5" fmla="*/ 133815 w 903249"/>
              <a:gd name="connsiteY5" fmla="*/ 3691053 h 6255834"/>
              <a:gd name="connsiteX6" fmla="*/ 780586 w 903249"/>
              <a:gd name="connsiteY6" fmla="*/ 4605453 h 6255834"/>
              <a:gd name="connsiteX7" fmla="*/ 0 w 903249"/>
              <a:gd name="connsiteY7" fmla="*/ 5642517 h 6255834"/>
              <a:gd name="connsiteX8" fmla="*/ 713679 w 903249"/>
              <a:gd name="connsiteY8" fmla="*/ 6255834 h 62558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03249" h="6255834">
                <a:moveTo>
                  <a:pt x="769435" y="0"/>
                </a:moveTo>
                <a:lnTo>
                  <a:pt x="490654" y="702527"/>
                </a:lnTo>
                <a:lnTo>
                  <a:pt x="903249" y="1315844"/>
                </a:lnTo>
                <a:lnTo>
                  <a:pt x="278781" y="1929161"/>
                </a:lnTo>
                <a:lnTo>
                  <a:pt x="657922" y="2910468"/>
                </a:lnTo>
                <a:lnTo>
                  <a:pt x="133815" y="3691053"/>
                </a:lnTo>
                <a:lnTo>
                  <a:pt x="780586" y="4605453"/>
                </a:lnTo>
                <a:lnTo>
                  <a:pt x="0" y="5642517"/>
                </a:lnTo>
                <a:lnTo>
                  <a:pt x="713679" y="6255834"/>
                </a:lnTo>
              </a:path>
            </a:pathLst>
          </a:custGeom>
          <a:ln w="57150">
            <a:solidFill>
              <a:schemeClr val="tx1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149212" y="0"/>
            <a:ext cx="9947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 smtClean="0">
                <a:solidFill>
                  <a:srgbClr val="FFFF00"/>
                </a:solidFill>
              </a:rPr>
              <a:t>1</a:t>
            </a:r>
            <a:endParaRPr lang="en-US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9458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417638"/>
          </a:xfrm>
        </p:spPr>
        <p:txBody>
          <a:bodyPr anchor="t"/>
          <a:lstStyle/>
          <a:p>
            <a:pPr algn="l"/>
            <a:r>
              <a:rPr lang="en-US" sz="2800" dirty="0" smtClean="0"/>
              <a:t>We can use related secrets to guarantee a fair flip</a:t>
            </a:r>
            <a:endParaRPr lang="en-US" sz="28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Alice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2000" dirty="0" smtClean="0"/>
              <a:t>Knows something Bob doesn’t. Gives him a hint.</a:t>
            </a:r>
          </a:p>
          <a:p>
            <a:endParaRPr lang="en-US" sz="2000" dirty="0"/>
          </a:p>
          <a:p>
            <a:endParaRPr lang="en-US" sz="2000" dirty="0" smtClean="0"/>
          </a:p>
          <a:p>
            <a:r>
              <a:rPr lang="en-US" sz="2000" dirty="0" smtClean="0"/>
              <a:t>Uses her secret and Bob’s hint to calculate 2 guesses for Bob’s secret; she can only guess it right ½ the time. </a:t>
            </a:r>
            <a:endParaRPr lang="en-US" sz="200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Bob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 sz="2000" dirty="0" smtClean="0"/>
          </a:p>
          <a:p>
            <a:endParaRPr lang="en-US" sz="2000" dirty="0"/>
          </a:p>
          <a:p>
            <a:r>
              <a:rPr lang="en-US" sz="2000" dirty="0" smtClean="0"/>
              <a:t>Knows something Alice doesn’t, gives her a hint</a:t>
            </a:r>
          </a:p>
          <a:p>
            <a:endParaRPr lang="en-US" sz="2000" dirty="0"/>
          </a:p>
          <a:p>
            <a:r>
              <a:rPr lang="en-US" sz="2000" dirty="0" smtClean="0"/>
              <a:t>Alice guesses and dares Bob to prove she’s wrong</a:t>
            </a:r>
          </a:p>
          <a:p>
            <a:pPr marL="0" indent="0">
              <a:buNone/>
            </a:pPr>
            <a:r>
              <a:rPr lang="en-US" sz="2000" dirty="0" smtClean="0"/>
              <a:t>- If she’s right, Bob can’t argue.</a:t>
            </a:r>
          </a:p>
          <a:p>
            <a:pPr marL="0" indent="0">
              <a:buNone/>
            </a:pPr>
            <a:r>
              <a:rPr lang="en-US" sz="2000" dirty="0" smtClean="0"/>
              <a:t>- If </a:t>
            </a:r>
            <a:r>
              <a:rPr lang="en-US" sz="2000" dirty="0"/>
              <a:t>she’s wrong, Bob can prove it by </a:t>
            </a:r>
            <a:r>
              <a:rPr lang="en-US" sz="2000" dirty="0" err="1"/>
              <a:t>calc’ing</a:t>
            </a:r>
            <a:r>
              <a:rPr lang="en-US" sz="2000" dirty="0"/>
              <a:t> her secret!</a:t>
            </a:r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11" name="Freeform 10"/>
          <p:cNvSpPr/>
          <p:nvPr/>
        </p:nvSpPr>
        <p:spPr>
          <a:xfrm>
            <a:off x="4365702" y="584315"/>
            <a:ext cx="306660" cy="6255834"/>
          </a:xfrm>
          <a:custGeom>
            <a:avLst/>
            <a:gdLst>
              <a:gd name="connsiteX0" fmla="*/ 769435 w 903249"/>
              <a:gd name="connsiteY0" fmla="*/ 0 h 6255834"/>
              <a:gd name="connsiteX1" fmla="*/ 490654 w 903249"/>
              <a:gd name="connsiteY1" fmla="*/ 702527 h 6255834"/>
              <a:gd name="connsiteX2" fmla="*/ 903249 w 903249"/>
              <a:gd name="connsiteY2" fmla="*/ 1315844 h 6255834"/>
              <a:gd name="connsiteX3" fmla="*/ 278781 w 903249"/>
              <a:gd name="connsiteY3" fmla="*/ 1929161 h 6255834"/>
              <a:gd name="connsiteX4" fmla="*/ 657922 w 903249"/>
              <a:gd name="connsiteY4" fmla="*/ 2910468 h 6255834"/>
              <a:gd name="connsiteX5" fmla="*/ 133815 w 903249"/>
              <a:gd name="connsiteY5" fmla="*/ 3691053 h 6255834"/>
              <a:gd name="connsiteX6" fmla="*/ 780586 w 903249"/>
              <a:gd name="connsiteY6" fmla="*/ 4605453 h 6255834"/>
              <a:gd name="connsiteX7" fmla="*/ 0 w 903249"/>
              <a:gd name="connsiteY7" fmla="*/ 5642517 h 6255834"/>
              <a:gd name="connsiteX8" fmla="*/ 713679 w 903249"/>
              <a:gd name="connsiteY8" fmla="*/ 6255834 h 62558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03249" h="6255834">
                <a:moveTo>
                  <a:pt x="769435" y="0"/>
                </a:moveTo>
                <a:lnTo>
                  <a:pt x="490654" y="702527"/>
                </a:lnTo>
                <a:lnTo>
                  <a:pt x="903249" y="1315844"/>
                </a:lnTo>
                <a:lnTo>
                  <a:pt x="278781" y="1929161"/>
                </a:lnTo>
                <a:lnTo>
                  <a:pt x="657922" y="2910468"/>
                </a:lnTo>
                <a:lnTo>
                  <a:pt x="133815" y="3691053"/>
                </a:lnTo>
                <a:lnTo>
                  <a:pt x="780586" y="4605453"/>
                </a:lnTo>
                <a:lnTo>
                  <a:pt x="0" y="5642517"/>
                </a:lnTo>
                <a:lnTo>
                  <a:pt x="713679" y="6255834"/>
                </a:lnTo>
              </a:path>
            </a:pathLst>
          </a:custGeom>
          <a:ln w="57150">
            <a:solidFill>
              <a:schemeClr val="tx1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977436" y="5657671"/>
            <a:ext cx="3166563" cy="1200329"/>
          </a:xfrm>
          <a:prstGeom prst="rect">
            <a:avLst/>
          </a:prstGeom>
          <a:solidFill>
            <a:schemeClr val="tx2">
              <a:lumMod val="2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Her</a:t>
            </a:r>
            <a:r>
              <a:rPr lang="en-US" baseline="0" dirty="0" smtClean="0"/>
              <a:t> secret is so secret, the only way Bob could figure it out is using Alice’s </a:t>
            </a:r>
            <a:r>
              <a:rPr lang="en-US" i="1" baseline="0" dirty="0" smtClean="0"/>
              <a:t>wrong</a:t>
            </a:r>
            <a:r>
              <a:rPr lang="en-US" baseline="0" dirty="0" smtClean="0"/>
              <a:t> guess!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49212" y="0"/>
            <a:ext cx="9947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 smtClean="0">
                <a:solidFill>
                  <a:srgbClr val="FFFF00"/>
                </a:solidFill>
              </a:rPr>
              <a:t>2</a:t>
            </a:r>
            <a:endParaRPr lang="en-US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0828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417638"/>
          </a:xfrm>
        </p:spPr>
        <p:txBody>
          <a:bodyPr anchor="t"/>
          <a:lstStyle/>
          <a:p>
            <a:pPr algn="l"/>
            <a:r>
              <a:rPr lang="en-US" sz="2800" dirty="0" smtClean="0"/>
              <a:t>What’s Alice’s secret? </a:t>
            </a:r>
            <a:br>
              <a:rPr lang="en-US" sz="2800" dirty="0" smtClean="0"/>
            </a:br>
            <a:r>
              <a:rPr lang="en-US" sz="2800" dirty="0" smtClean="0"/>
              <a:t>The 2 large prime factors of a huge composite!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And now for something completely different…</a:t>
            </a:r>
          </a:p>
          <a:p>
            <a:endParaRPr lang="en-US" dirty="0"/>
          </a:p>
          <a:p>
            <a:r>
              <a:rPr lang="en-US" dirty="0" smtClean="0"/>
              <a:t>You can find square roots easily if the base p is “special”, a prime congruent to 3 (mod 4)</a:t>
            </a:r>
          </a:p>
          <a:p>
            <a:pPr lvl="1"/>
            <a:r>
              <a:rPr lang="en-US" dirty="0" smtClean="0"/>
              <a:t>There are many such primes: </a:t>
            </a:r>
          </a:p>
          <a:p>
            <a:pPr marL="457200" lvl="1" indent="0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b="1" dirty="0" smtClean="0">
                <a:solidFill>
                  <a:srgbClr val="FFFF00"/>
                </a:solidFill>
              </a:rPr>
              <a:t>3</a:t>
            </a:r>
            <a:r>
              <a:rPr lang="en-US" dirty="0" smtClean="0"/>
              <a:t>, 5, </a:t>
            </a:r>
            <a:r>
              <a:rPr lang="en-US" b="1" dirty="0">
                <a:solidFill>
                  <a:srgbClr val="FFFF00"/>
                </a:solidFill>
              </a:rPr>
              <a:t>7</a:t>
            </a:r>
            <a:r>
              <a:rPr lang="en-US" dirty="0" smtClean="0"/>
              <a:t>, </a:t>
            </a:r>
            <a:r>
              <a:rPr lang="en-US" b="1" dirty="0">
                <a:solidFill>
                  <a:srgbClr val="FFFF00"/>
                </a:solidFill>
              </a:rPr>
              <a:t>11</a:t>
            </a:r>
            <a:r>
              <a:rPr lang="en-US" dirty="0" smtClean="0"/>
              <a:t>, 13, 17, </a:t>
            </a:r>
            <a:r>
              <a:rPr lang="en-US" b="1" dirty="0">
                <a:solidFill>
                  <a:srgbClr val="FFFF00"/>
                </a:solidFill>
              </a:rPr>
              <a:t>19</a:t>
            </a:r>
            <a:r>
              <a:rPr lang="en-US" dirty="0" smtClean="0"/>
              <a:t>, </a:t>
            </a:r>
            <a:r>
              <a:rPr lang="en-US" b="1" dirty="0">
                <a:solidFill>
                  <a:srgbClr val="FFFF00"/>
                </a:solidFill>
              </a:rPr>
              <a:t>23</a:t>
            </a:r>
            <a:r>
              <a:rPr lang="en-US" dirty="0" smtClean="0"/>
              <a:t>, 29, </a:t>
            </a:r>
            <a:r>
              <a:rPr lang="en-US" b="1" dirty="0">
                <a:solidFill>
                  <a:srgbClr val="FFFF00"/>
                </a:solidFill>
              </a:rPr>
              <a:t>31</a:t>
            </a:r>
            <a:r>
              <a:rPr lang="en-US" dirty="0" smtClean="0"/>
              <a:t>, 37, </a:t>
            </a:r>
            <a:r>
              <a:rPr lang="en-US" b="1" dirty="0">
                <a:solidFill>
                  <a:srgbClr val="FFFF00"/>
                </a:solidFill>
              </a:rPr>
              <a:t>43</a:t>
            </a:r>
            <a:r>
              <a:rPr lang="en-US" dirty="0" smtClean="0"/>
              <a:t>, …</a:t>
            </a:r>
          </a:p>
          <a:p>
            <a:pPr lvl="1"/>
            <a:r>
              <a:rPr lang="en-US" dirty="0" smtClean="0"/>
              <a:t>Proof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149212" y="0"/>
            <a:ext cx="9947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>
                <a:solidFill>
                  <a:srgbClr val="FFFF00"/>
                </a:solidFill>
              </a:rPr>
              <a:t>3</a:t>
            </a:r>
            <a:r>
              <a:rPr lang="en-US" b="1" dirty="0" smtClean="0">
                <a:solidFill>
                  <a:srgbClr val="FFFF00"/>
                </a:solidFill>
              </a:rPr>
              <a:t>,4</a:t>
            </a:r>
            <a:endParaRPr lang="en-US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1035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417638"/>
          </a:xfrm>
        </p:spPr>
        <p:txBody>
          <a:bodyPr anchor="t"/>
          <a:lstStyle/>
          <a:p>
            <a:pPr algn="l"/>
            <a:r>
              <a:rPr lang="en-US" sz="2800" dirty="0" smtClean="0"/>
              <a:t>We can use related secrets to guarantee a fair flip</a:t>
            </a:r>
            <a:endParaRPr lang="en-US" sz="28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Alice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977640" cy="3951288"/>
          </a:xfrm>
        </p:spPr>
        <p:txBody>
          <a:bodyPr/>
          <a:lstStyle/>
          <a:p>
            <a:r>
              <a:rPr lang="en-US" sz="2000" dirty="0" smtClean="0"/>
              <a:t>Knows secret primes </a:t>
            </a:r>
            <a:br>
              <a:rPr lang="en-US" sz="2000" dirty="0" smtClean="0"/>
            </a:br>
            <a:r>
              <a:rPr lang="en-US" sz="2000" dirty="0" smtClean="0"/>
              <a:t>p ≡ 3 </a:t>
            </a:r>
            <a:r>
              <a:rPr lang="en-US" sz="2000" dirty="0"/>
              <a:t>(mod4</a:t>
            </a:r>
            <a:r>
              <a:rPr lang="en-US" sz="2000" dirty="0" smtClean="0"/>
              <a:t>) &amp; q ≡ 3 (mod4)</a:t>
            </a:r>
            <a:br>
              <a:rPr lang="en-US" sz="2000" dirty="0" smtClean="0"/>
            </a:br>
            <a:r>
              <a:rPr lang="en-US" sz="2000" dirty="0" smtClean="0"/>
              <a:t>Tells Bob hint: n = </a:t>
            </a:r>
            <a:r>
              <a:rPr lang="en-US" sz="2000" dirty="0" err="1" smtClean="0"/>
              <a:t>pq</a:t>
            </a:r>
            <a:endParaRPr lang="en-US" sz="2000" dirty="0" smtClean="0"/>
          </a:p>
          <a:p>
            <a:endParaRPr lang="en-US" sz="2000" dirty="0"/>
          </a:p>
          <a:p>
            <a:endParaRPr lang="en-US" sz="2000" dirty="0" smtClean="0"/>
          </a:p>
          <a:p>
            <a:r>
              <a:rPr lang="en-US" sz="2000" dirty="0" smtClean="0"/>
              <a:t>Finds a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 ≡ b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 ≡ y</a:t>
            </a:r>
            <a:r>
              <a:rPr lang="en-US" sz="2000" baseline="30000" dirty="0" smtClean="0"/>
              <a:t> </a:t>
            </a:r>
            <a:r>
              <a:rPr lang="en-US" sz="2000" dirty="0" smtClean="0"/>
              <a:t>(</a:t>
            </a:r>
            <a:r>
              <a:rPr lang="en-US" sz="2000" dirty="0"/>
              <a:t>mod n</a:t>
            </a:r>
            <a:r>
              <a:rPr lang="en-US" sz="2000" dirty="0" smtClean="0"/>
              <a:t>) using p, q, and </a:t>
            </a:r>
            <a:r>
              <a:rPr lang="en-US" sz="2000" dirty="0" err="1" smtClean="0"/>
              <a:t>ChRT</a:t>
            </a:r>
            <a:r>
              <a:rPr lang="en-US" sz="2000" dirty="0" smtClean="0"/>
              <a:t>. Guesses one of a or b, say b.</a:t>
            </a:r>
            <a:endParaRPr lang="en-US" sz="200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Bob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 sz="2000" dirty="0" smtClean="0"/>
          </a:p>
          <a:p>
            <a:endParaRPr lang="en-US" sz="2000" dirty="0"/>
          </a:p>
          <a:p>
            <a:r>
              <a:rPr lang="en-US" sz="2000" dirty="0" smtClean="0"/>
              <a:t>Knows random x, tells Alice </a:t>
            </a:r>
            <a:br>
              <a:rPr lang="en-US" sz="2000" dirty="0" smtClean="0"/>
            </a:br>
            <a:r>
              <a:rPr lang="en-US" sz="2000" dirty="0" smtClean="0"/>
              <a:t>y ≡ x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(mod n)</a:t>
            </a:r>
          </a:p>
          <a:p>
            <a:endParaRPr lang="en-US" sz="2000" dirty="0"/>
          </a:p>
          <a:p>
            <a:r>
              <a:rPr lang="en-US" sz="2000" dirty="0"/>
              <a:t>If b </a:t>
            </a:r>
            <a:r>
              <a:rPr lang="en-US" sz="2000" dirty="0" smtClean="0"/>
              <a:t>≡ </a:t>
            </a:r>
            <a:r>
              <a:rPr lang="en-US" sz="2000" dirty="0"/>
              <a:t>±x, Alice won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and Bob can’t argue</a:t>
            </a:r>
            <a:endParaRPr lang="en-US" sz="2000" dirty="0"/>
          </a:p>
          <a:p>
            <a:r>
              <a:rPr lang="en-US" sz="2000" dirty="0" smtClean="0"/>
              <a:t>If b ≠ ±x, Bob can calculate </a:t>
            </a:r>
            <a:br>
              <a:rPr lang="en-US" sz="2000" dirty="0" smtClean="0"/>
            </a:br>
            <a:r>
              <a:rPr lang="en-US" sz="2000" dirty="0" smtClean="0"/>
              <a:t>p and q using the SRCT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5977437" y="5639820"/>
            <a:ext cx="3166563" cy="1200329"/>
          </a:xfrm>
          <a:prstGeom prst="rect">
            <a:avLst/>
          </a:prstGeom>
          <a:solidFill>
            <a:schemeClr val="tx2">
              <a:lumMod val="2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Her</a:t>
            </a:r>
            <a:r>
              <a:rPr lang="en-US" baseline="0" dirty="0" smtClean="0"/>
              <a:t> secret is so secret, the only way Bob could figure it out is using Alice’s </a:t>
            </a:r>
            <a:r>
              <a:rPr lang="en-US" i="1" baseline="0" dirty="0" smtClean="0"/>
              <a:t>wrong</a:t>
            </a:r>
            <a:r>
              <a:rPr lang="en-US" baseline="0" dirty="0" smtClean="0"/>
              <a:t> guess!</a:t>
            </a:r>
          </a:p>
        </p:txBody>
      </p:sp>
      <p:sp>
        <p:nvSpPr>
          <p:cNvPr id="10" name="Freeform 9"/>
          <p:cNvSpPr/>
          <p:nvPr/>
        </p:nvSpPr>
        <p:spPr>
          <a:xfrm>
            <a:off x="4365702" y="584315"/>
            <a:ext cx="306660" cy="6255834"/>
          </a:xfrm>
          <a:custGeom>
            <a:avLst/>
            <a:gdLst>
              <a:gd name="connsiteX0" fmla="*/ 769435 w 903249"/>
              <a:gd name="connsiteY0" fmla="*/ 0 h 6255834"/>
              <a:gd name="connsiteX1" fmla="*/ 490654 w 903249"/>
              <a:gd name="connsiteY1" fmla="*/ 702527 h 6255834"/>
              <a:gd name="connsiteX2" fmla="*/ 903249 w 903249"/>
              <a:gd name="connsiteY2" fmla="*/ 1315844 h 6255834"/>
              <a:gd name="connsiteX3" fmla="*/ 278781 w 903249"/>
              <a:gd name="connsiteY3" fmla="*/ 1929161 h 6255834"/>
              <a:gd name="connsiteX4" fmla="*/ 657922 w 903249"/>
              <a:gd name="connsiteY4" fmla="*/ 2910468 h 6255834"/>
              <a:gd name="connsiteX5" fmla="*/ 133815 w 903249"/>
              <a:gd name="connsiteY5" fmla="*/ 3691053 h 6255834"/>
              <a:gd name="connsiteX6" fmla="*/ 780586 w 903249"/>
              <a:gd name="connsiteY6" fmla="*/ 4605453 h 6255834"/>
              <a:gd name="connsiteX7" fmla="*/ 0 w 903249"/>
              <a:gd name="connsiteY7" fmla="*/ 5642517 h 6255834"/>
              <a:gd name="connsiteX8" fmla="*/ 713679 w 903249"/>
              <a:gd name="connsiteY8" fmla="*/ 6255834 h 62558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03249" h="6255834">
                <a:moveTo>
                  <a:pt x="769435" y="0"/>
                </a:moveTo>
                <a:lnTo>
                  <a:pt x="490654" y="702527"/>
                </a:lnTo>
                <a:lnTo>
                  <a:pt x="903249" y="1315844"/>
                </a:lnTo>
                <a:lnTo>
                  <a:pt x="278781" y="1929161"/>
                </a:lnTo>
                <a:lnTo>
                  <a:pt x="657922" y="2910468"/>
                </a:lnTo>
                <a:lnTo>
                  <a:pt x="133815" y="3691053"/>
                </a:lnTo>
                <a:lnTo>
                  <a:pt x="780586" y="4605453"/>
                </a:lnTo>
                <a:lnTo>
                  <a:pt x="0" y="5642517"/>
                </a:lnTo>
                <a:lnTo>
                  <a:pt x="713679" y="6255834"/>
                </a:lnTo>
              </a:path>
            </a:pathLst>
          </a:custGeom>
          <a:ln w="57150">
            <a:solidFill>
              <a:schemeClr val="tx1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3526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417638"/>
          </a:xfrm>
        </p:spPr>
        <p:txBody>
          <a:bodyPr anchor="t"/>
          <a:lstStyle/>
          <a:p>
            <a:pPr algn="l"/>
            <a:r>
              <a:rPr lang="en-US" sz="2800" dirty="0" smtClean="0"/>
              <a:t>This MATLAB demo ties together many concepts from our number theory work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Fermat’s theorem</a:t>
            </a:r>
          </a:p>
          <a:p>
            <a:r>
              <a:rPr lang="en-US" dirty="0" smtClean="0"/>
              <a:t>GCD</a:t>
            </a:r>
          </a:p>
          <a:p>
            <a:r>
              <a:rPr lang="en-US" dirty="0" smtClean="0"/>
              <a:t>Chinese Remainder Theorem</a:t>
            </a:r>
          </a:p>
          <a:p>
            <a:pPr lvl="1"/>
            <a:r>
              <a:rPr lang="en-US" dirty="0" smtClean="0"/>
              <a:t>Finding the 4 solutions to y≡x</a:t>
            </a:r>
            <a:r>
              <a:rPr lang="en-US" baseline="30000" dirty="0" smtClean="0"/>
              <a:t>2</a:t>
            </a:r>
            <a:r>
              <a:rPr lang="en-US" dirty="0" smtClean="0"/>
              <a:t>(mod </a:t>
            </a:r>
            <a:r>
              <a:rPr lang="en-US" i="1" dirty="0" smtClean="0"/>
              <a:t>n</a:t>
            </a:r>
            <a:r>
              <a:rPr lang="en-US" dirty="0" smtClean="0"/>
              <a:t>) is as hard as factoring </a:t>
            </a:r>
            <a:r>
              <a:rPr lang="en-US" i="1" dirty="0" smtClean="0"/>
              <a:t>n</a:t>
            </a:r>
          </a:p>
          <a:p>
            <a:r>
              <a:rPr lang="en-US" dirty="0" smtClean="0"/>
              <a:t>Square Root Compositeness Theorem</a:t>
            </a:r>
          </a:p>
          <a:p>
            <a:r>
              <a:rPr lang="en-US" dirty="0" smtClean="0"/>
              <a:t>Modular exponentiation</a:t>
            </a:r>
          </a:p>
          <a:p>
            <a:r>
              <a:rPr lang="en-US" dirty="0" smtClean="0"/>
              <a:t>Modular inverse</a:t>
            </a:r>
          </a:p>
          <a:p>
            <a:r>
              <a:rPr lang="en-US" dirty="0" smtClean="0"/>
              <a:t>Miller-Rabin*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149212" y="0"/>
            <a:ext cx="9947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 smtClean="0">
                <a:solidFill>
                  <a:srgbClr val="FFFF00"/>
                </a:solidFill>
              </a:rPr>
              <a:t>5-8</a:t>
            </a:r>
            <a:endParaRPr lang="en-US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4010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gital Dots">
  <a:themeElements>
    <a:clrScheme name="Digital Dots 2">
      <a:dk1>
        <a:srgbClr val="5B5B89"/>
      </a:dk1>
      <a:lt1>
        <a:srgbClr val="FFFFFF"/>
      </a:lt1>
      <a:dk2>
        <a:srgbClr val="666699"/>
      </a:dk2>
      <a:lt2>
        <a:srgbClr val="DFDEF6"/>
      </a:lt2>
      <a:accent1>
        <a:srgbClr val="6666FF"/>
      </a:accent1>
      <a:accent2>
        <a:srgbClr val="52527C"/>
      </a:accent2>
      <a:accent3>
        <a:srgbClr val="B8B8CA"/>
      </a:accent3>
      <a:accent4>
        <a:srgbClr val="DADADA"/>
      </a:accent4>
      <a:accent5>
        <a:srgbClr val="B8B8FF"/>
      </a:accent5>
      <a:accent6>
        <a:srgbClr val="494970"/>
      </a:accent6>
      <a:hlink>
        <a:srgbClr val="9999FF"/>
      </a:hlink>
      <a:folHlink>
        <a:srgbClr val="CCCCFF"/>
      </a:folHlink>
    </a:clrScheme>
    <a:fontScheme name="Digital Do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igital Dots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gital Dots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gital Dots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24844</TotalTime>
  <Words>509</Words>
  <Application>Microsoft Office PowerPoint</Application>
  <PresentationFormat>On-screen Show (4:3)</PresentationFormat>
  <Paragraphs>96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Digital Dots</vt:lpstr>
      <vt:lpstr>PowerPoint Presentation</vt:lpstr>
      <vt:lpstr>You can’t trust someone to flip a coin remotely if they really want to win the flip</vt:lpstr>
      <vt:lpstr>What if Bob flips?</vt:lpstr>
      <vt:lpstr>What if Alice flips?</vt:lpstr>
      <vt:lpstr>We can use related secrets to guarantee a fair flip</vt:lpstr>
      <vt:lpstr>What’s Alice’s secret?  The 2 large prime factors of a huge composite!</vt:lpstr>
      <vt:lpstr>We can use related secrets to guarantee a fair flip</vt:lpstr>
      <vt:lpstr>This MATLAB demo ties together many concepts from our number theory work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Boutell, Matthew R</dc:creator>
  <cp:lastModifiedBy>Matthew R Boutell</cp:lastModifiedBy>
  <cp:revision>1519</cp:revision>
  <cp:lastPrinted>2011-05-05T14:23:10Z</cp:lastPrinted>
  <dcterms:created xsi:type="dcterms:W3CDTF">1601-01-01T00:00:00Z</dcterms:created>
  <dcterms:modified xsi:type="dcterms:W3CDTF">2013-05-06T16:57:05Z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