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71" r:id="rId4"/>
    <p:sldId id="266" r:id="rId5"/>
    <p:sldId id="272" r:id="rId6"/>
    <p:sldId id="274" r:id="rId7"/>
    <p:sldId id="276" r:id="rId8"/>
    <p:sldId id="273" r:id="rId9"/>
    <p:sldId id="275" r:id="rId10"/>
    <p:sldId id="268" r:id="rId11"/>
    <p:sldId id="269" r:id="rId12"/>
    <p:sldId id="270" r:id="rId13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4" autoAdjust="0"/>
    <p:restoredTop sz="88889" autoAdjust="0"/>
  </p:normalViewPr>
  <p:slideViewPr>
    <p:cSldViewPr snapToGrid="0">
      <p:cViewPr varScale="1">
        <p:scale>
          <a:sx n="65" d="100"/>
          <a:sy n="65" d="100"/>
        </p:scale>
        <p:origin x="-180" y="-108"/>
      </p:cViewPr>
      <p:guideLst>
        <p:guide orient="horz" pos="32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15F58601-139A-4358-9102-F44CFB46E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74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6"/>
            <a:ext cx="5616575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defTabSz="931460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0789"/>
            <a:ext cx="3041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2" tIns="46561" rIns="93122" bIns="46561" numCol="1" anchor="b" anchorCtr="0" compatLnSpc="1">
            <a:prstTxWarp prst="textNoShape">
              <a:avLst/>
            </a:prstTxWarp>
          </a:bodyPr>
          <a:lstStyle>
            <a:lvl1pPr algn="r" defTabSz="931460" eaLnBrk="1" hangingPunct="1">
              <a:defRPr sz="1200"/>
            </a:lvl1pPr>
          </a:lstStyle>
          <a:p>
            <a:pPr>
              <a:defRPr/>
            </a:pPr>
            <a:fld id="{85640281-FC24-4A4F-A53E-6E174F5BA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413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562">
              <a:defRPr>
                <a:solidFill>
                  <a:schemeClr val="tx1"/>
                </a:solidFill>
                <a:latin typeface="Arial" charset="0"/>
              </a:defRPr>
            </a:lvl1pPr>
            <a:lvl2pPr marL="742849" indent="-285711" defTabSz="928562">
              <a:defRPr>
                <a:solidFill>
                  <a:schemeClr val="tx1"/>
                </a:solidFill>
                <a:latin typeface="Arial" charset="0"/>
              </a:defRPr>
            </a:lvl2pPr>
            <a:lvl3pPr marL="1142845" indent="-228569" defTabSz="928562">
              <a:defRPr>
                <a:solidFill>
                  <a:schemeClr val="tx1"/>
                </a:solidFill>
                <a:latin typeface="Arial" charset="0"/>
              </a:defRPr>
            </a:lvl3pPr>
            <a:lvl4pPr marL="1599983" indent="-228569" defTabSz="928562">
              <a:defRPr>
                <a:solidFill>
                  <a:schemeClr val="tx1"/>
                </a:solidFill>
                <a:latin typeface="Arial" charset="0"/>
              </a:defRPr>
            </a:lvl4pPr>
            <a:lvl5pPr marL="2057122" indent="-228569" defTabSz="928562">
              <a:defRPr>
                <a:solidFill>
                  <a:schemeClr val="tx1"/>
                </a:solidFill>
                <a:latin typeface="Arial" charset="0"/>
              </a:defRPr>
            </a:lvl5pPr>
            <a:lvl6pPr marL="2514260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398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536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674" indent="-228569" defTabSz="92856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07E7C3-1A52-4460-9E8B-1DC09CA46B3D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I want 2 people to work together to find M, I can give them r and M-r and tell them to sum</a:t>
            </a:r>
          </a:p>
          <a:p>
            <a:r>
              <a:rPr lang="en-US" dirty="0" smtClean="0"/>
              <a:t>The (mod n) is needed</a:t>
            </a:r>
            <a:r>
              <a:rPr lang="en-US" baseline="0" dirty="0" smtClean="0"/>
              <a:t> to generate a uniform distribution.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76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Rival siblings mentioned in a will</a:t>
            </a:r>
          </a:p>
          <a:p>
            <a:r>
              <a:rPr lang="en-US" dirty="0" smtClean="0"/>
              <a:t>Military:</a:t>
            </a:r>
            <a:r>
              <a:rPr lang="en-US" baseline="0" dirty="0" smtClean="0"/>
              <a:t> need more than one person to cooperate to press the big red button</a:t>
            </a:r>
          </a:p>
          <a:p>
            <a:r>
              <a:rPr lang="en-US" baseline="0" dirty="0" smtClean="0"/>
              <a:t>Government: a cabinet working together has as much power as the president</a:t>
            </a:r>
            <a:endParaRPr lang="en-US" dirty="0" smtClean="0"/>
          </a:p>
          <a:p>
            <a:r>
              <a:rPr lang="en-US" dirty="0" smtClean="0"/>
              <a:t>Info: divide onto n servers, all of which must be hacked to recover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77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40281-FC24-4A4F-A53E-6E174F5BA9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12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5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3798F-4B9D-4B73-B716-AB1B237A2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7504F-BDDE-48D2-BCF1-089D00644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1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99F2F-110C-41F3-B62F-742AFBFBD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0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FC0A0-03C8-481E-839C-4614ED2D4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5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903F0-159D-4CB2-91D5-2B49115ED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1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CBF48-17F5-4F81-A11A-5A864E92D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5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8B7BD-5784-4E1D-BDDC-918911231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5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3E235D4-9E83-4B20-9B42-241365245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7" r:id="rId1"/>
    <p:sldLayoutId id="2147483855" r:id="rId2"/>
    <p:sldLayoutId id="2147483857" r:id="rId3"/>
    <p:sldLayoutId id="2147483858" r:id="rId4"/>
    <p:sldLayoutId id="2147483859" r:id="rId5"/>
    <p:sldLayoutId id="2147483860" r:id="rId6"/>
    <p:sldLayoutId id="2147483865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9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hyperlink" Target="http://en.wikipedia.org/wiki/File:IntersectingPlanes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File:Secretsharing-1.png" TargetMode="External"/><Relationship Id="rId5" Type="http://schemas.openxmlformats.org/officeDocument/2006/relationships/image" Target="../media/image6.png"/><Relationship Id="rId4" Type="http://schemas.openxmlformats.org/officeDocument/2006/relationships/hyperlink" Target="http://en.wikipedia.org/wiki/File:Secretsharing-3-point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31888"/>
            <a:ext cx="8242300" cy="5380037"/>
          </a:xfrm>
        </p:spPr>
        <p:txBody>
          <a:bodyPr/>
          <a:lstStyle/>
          <a:p>
            <a:pPr marL="533400" indent="-533400" eaLnBrk="1" hangingPunct="1">
              <a:defRPr/>
            </a:pPr>
            <a:r>
              <a:rPr lang="en-US" sz="2800" dirty="0" smtClean="0">
                <a:solidFill>
                  <a:schemeClr val="hlink"/>
                </a:solidFill>
              </a:rPr>
              <a:t>Announcements:</a:t>
            </a:r>
            <a:endParaRPr lang="en-US" sz="2800" dirty="0" smtClean="0"/>
          </a:p>
          <a:p>
            <a:pPr marL="933450" lvl="1" indent="-533400" eaLnBrk="1" hangingPunct="1">
              <a:defRPr/>
            </a:pPr>
            <a:r>
              <a:rPr lang="en-US" sz="2400" dirty="0" smtClean="0"/>
              <a:t>SHA due Tuesday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Last exam Thursday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Available for project questions this week</a:t>
            </a:r>
          </a:p>
          <a:p>
            <a:pPr marL="933450" lvl="1" indent="-533400" eaLnBrk="1" hangingPunct="1">
              <a:defRPr/>
            </a:pPr>
            <a:r>
              <a:rPr lang="en-US" sz="2400" dirty="0" smtClean="0"/>
              <a:t>You will evaluate each other’s presentations during 10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week.</a:t>
            </a:r>
          </a:p>
          <a:p>
            <a:pPr marL="533400" indent="-533400" eaLnBrk="1" hangingPunct="1">
              <a:defRPr/>
            </a:pPr>
            <a:r>
              <a:rPr lang="en-US" sz="2800" dirty="0" smtClean="0"/>
              <a:t>Questions? </a:t>
            </a:r>
          </a:p>
          <a:p>
            <a:pPr marL="533400" indent="-533400" eaLnBrk="1" hangingPunct="1">
              <a:defRPr/>
            </a:pPr>
            <a:endParaRPr lang="en-US" sz="2800" dirty="0"/>
          </a:p>
          <a:p>
            <a:pPr marL="533400" indent="-533400" eaLnBrk="1" hangingPunct="1">
              <a:defRPr/>
            </a:pPr>
            <a:r>
              <a:rPr lang="en-US" sz="2800" dirty="0" smtClean="0"/>
              <a:t>Secret sharing</a:t>
            </a:r>
            <a:endParaRPr lang="en-US" sz="2400" dirty="0"/>
          </a:p>
          <a:p>
            <a:pPr marL="533400" indent="-533400" eaLnBrk="1" hangingPunct="1">
              <a:defRPr/>
            </a:pPr>
            <a:endParaRPr lang="en-US" sz="2800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31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satMod val="200000"/>
                  </a:schemeClr>
                </a:solidFill>
              </a:rPr>
              <a:t>Mignotte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(t, n) threshold scheme</a:t>
            </a:r>
          </a:p>
          <a:p>
            <a:r>
              <a:rPr lang="en-US" dirty="0" smtClean="0"/>
              <a:t>Uses Chinese remainder theorem</a:t>
            </a:r>
          </a:p>
          <a:p>
            <a:r>
              <a:rPr lang="en-US" dirty="0" smtClean="0"/>
              <a:t>Solving a system of equations, mod n</a:t>
            </a:r>
          </a:p>
        </p:txBody>
      </p:sp>
    </p:spTree>
    <p:extLst>
      <p:ext uri="{BB962C8B-B14F-4D97-AF65-F5344CB8AC3E}">
        <p14:creationId xmlns:p14="http://schemas.microsoft.com/office/powerpoint/2010/main" val="206343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Method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Construct a Mignotte Sequence</a:t>
            </a:r>
          </a:p>
          <a:p>
            <a:endParaRPr lang="en-US" smtClean="0"/>
          </a:p>
          <a:p>
            <a:r>
              <a:rPr lang="en-US" smtClean="0"/>
              <a:t>Conditions:</a:t>
            </a:r>
          </a:p>
          <a:p>
            <a:pPr lvl="1"/>
            <a:r>
              <a:rPr lang="en-US" smtClean="0"/>
              <a:t>Pairwise relatively prime</a:t>
            </a:r>
          </a:p>
          <a:p>
            <a:pPr lvl="1"/>
            <a:r>
              <a:rPr lang="en-US" smtClean="0"/>
              <a:t>s</a:t>
            </a:r>
          </a:p>
          <a:p>
            <a:endParaRPr lang="en-US" smtClean="0"/>
          </a:p>
          <a:p>
            <a:r>
              <a:rPr lang="en-US" smtClean="0"/>
              <a:t>Shares: </a:t>
            </a:r>
          </a:p>
          <a:p>
            <a:pPr lvl="1"/>
            <a:endParaRPr lang="en-US" smtClean="0"/>
          </a:p>
          <a:p>
            <a:endParaRPr lang="en-US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905000" y="2286000"/>
          <a:ext cx="50371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3" imgW="2158920" imgH="228600" progId="Equation.3">
                  <p:embed/>
                </p:oleObj>
              </mc:Choice>
              <mc:Fallback>
                <p:oleObj name="Equation" r:id="rId3" imgW="2158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86000"/>
                        <a:ext cx="5037138" cy="5334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676400" y="3886200"/>
          <a:ext cx="469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5" imgW="2349360" imgH="228600" progId="Equation.3">
                  <p:embed/>
                </p:oleObj>
              </mc:Choice>
              <mc:Fallback>
                <p:oleObj name="Equation" r:id="rId5" imgW="2349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86200"/>
                        <a:ext cx="4699000" cy="457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971800" y="5029200"/>
          <a:ext cx="195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7" imgW="977760" imgH="228600" progId="Equation.3">
                  <p:embed/>
                </p:oleObj>
              </mc:Choice>
              <mc:Fallback>
                <p:oleObj name="Equation" r:id="rId7" imgW="977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29200"/>
                        <a:ext cx="1955800" cy="457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172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Reconstruction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Solve:</a:t>
            </a:r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740664" lvl="1" fontAlgn="auto">
              <a:spcAft>
                <a:spcPts val="0"/>
              </a:spcAft>
              <a:buFont typeface="Wingdings"/>
              <a:buChar char="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Using Chinese Remainder Theorem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dirty="0" smtClean="0"/>
              <a:t>Unique (mod m</a:t>
            </a:r>
            <a:r>
              <a:rPr lang="en-US" baseline="-25000" dirty="0" smtClean="0"/>
              <a:t>1</a:t>
            </a:r>
            <a:r>
              <a:rPr lang="en-US" dirty="0" smtClean="0"/>
              <a:t> *** </a:t>
            </a:r>
            <a:r>
              <a:rPr lang="en-US" dirty="0" err="1" smtClean="0"/>
              <a:t>m</a:t>
            </a:r>
            <a:r>
              <a:rPr lang="en-US" baseline="-25000" dirty="0" err="1" smtClean="0"/>
              <a:t>n</a:t>
            </a:r>
            <a:r>
              <a:rPr lang="en-US" dirty="0" smtClean="0"/>
              <a:t> )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endParaRPr lang="en-US" dirty="0" smtClean="0"/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819400" y="2133600"/>
          <a:ext cx="2895600" cy="202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1091880" imgH="761760" progId="Equation.3">
                  <p:embed/>
                </p:oleObj>
              </mc:Choice>
              <mc:Fallback>
                <p:oleObj name="Equation" r:id="rId3" imgW="109188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133600"/>
                        <a:ext cx="2895600" cy="20208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506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What is </a:t>
            </a:r>
            <a:r>
              <a:rPr lang="en-US" sz="2800" i="1" dirty="0" smtClean="0"/>
              <a:t>secret splitting</a:t>
            </a:r>
            <a:r>
              <a:rPr lang="en-US" sz="2800" dirty="0" smtClean="0"/>
              <a:t>?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1480" y="777240"/>
                <a:ext cx="8229600" cy="5605272"/>
              </a:xfrm>
            </p:spPr>
            <p:txBody>
              <a:bodyPr/>
              <a:lstStyle/>
              <a:p>
                <a:r>
                  <a:rPr lang="en-US" dirty="0" smtClean="0"/>
                  <a:t>I have a secret M I want to share</a:t>
                </a:r>
              </a:p>
              <a:p>
                <a:r>
                  <a:rPr lang="en-US" dirty="0" smtClean="0"/>
                  <a:t>To figure it out, you’ll need </a:t>
                </a:r>
                <a:r>
                  <a:rPr lang="en-US" b="1" dirty="0" smtClean="0"/>
                  <a:t>teamwork</a:t>
                </a:r>
                <a:r>
                  <a:rPr lang="en-US" dirty="0" smtClean="0"/>
                  <a:t>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Simple: use a sum</a:t>
                </a:r>
              </a:p>
              <a:p>
                <a:pPr lvl="1"/>
                <a:r>
                  <a:rPr lang="en-US" dirty="0" smtClean="0"/>
                  <a:t>Pick large n &gt; M</a:t>
                </a:r>
              </a:p>
              <a:p>
                <a:pPr lvl="1"/>
                <a:r>
                  <a:rPr lang="en-US" dirty="0" smtClean="0"/>
                  <a:t>Pick a random r, 0≤ r ≤ n-1</a:t>
                </a:r>
              </a:p>
              <a:p>
                <a:pPr lvl="1"/>
                <a:r>
                  <a:rPr lang="en-US" dirty="0" smtClean="0"/>
                  <a:t>To share between two people:</a:t>
                </a:r>
              </a:p>
              <a:p>
                <a:pPr lvl="2"/>
                <a:r>
                  <a:rPr lang="en-US" dirty="0" smtClean="0"/>
                  <a:t>Alice r, M-r (mod n)</a:t>
                </a:r>
              </a:p>
              <a:p>
                <a:pPr lvl="2"/>
                <a:r>
                  <a:rPr lang="en-US" dirty="0" smtClean="0"/>
                  <a:t>They can work together to sum</a:t>
                </a:r>
              </a:p>
              <a:p>
                <a:pPr lvl="1"/>
                <a:r>
                  <a:rPr lang="en-US" dirty="0" smtClean="0"/>
                  <a:t>Generalize to k people:</a:t>
                </a:r>
              </a:p>
              <a:p>
                <a:pPr lvl="2"/>
                <a:r>
                  <a:rPr lang="en-US" dirty="0" smtClean="0"/>
                  <a:t>r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r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…r</a:t>
                </a:r>
                <a:r>
                  <a:rPr lang="en-US" baseline="-25000" dirty="0" smtClean="0"/>
                  <a:t>k-1</a:t>
                </a:r>
                <a:r>
                  <a:rPr lang="en-US" dirty="0" smtClean="0"/>
                  <a:t>,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𝑀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 smtClean="0"/>
                  <a:t> (all mod n)</a:t>
                </a:r>
              </a:p>
              <a:p>
                <a:endParaRPr lang="en-US" dirty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1480" y="777240"/>
                <a:ext cx="8229600" cy="5605272"/>
              </a:xfrm>
              <a:blipFill rotWithShape="1">
                <a:blip r:embed="rId3"/>
                <a:stretch>
                  <a:fillRect t="-1632" b="-5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3074" name="Picture 2" descr="C:\Users\boutell\AppData\Local\Microsoft\Windows\Temporary Internet Files\Content.IE5\5J3JHQTP\MC900174351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490" y="5504688"/>
            <a:ext cx="1091713" cy="936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boutell\AppData\Local\Microsoft\Windows\Temporary Internet Files\Content.IE5\5J3JHQTP\MC90043699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8550" y="2965460"/>
            <a:ext cx="1375918" cy="93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51974" y="2905762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63210" y="2934736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M-r (mod 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1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There are many applications of secret splitting and secret sharing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Inheritances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Military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Information security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if I wanted a </a:t>
            </a:r>
            <a:r>
              <a:rPr lang="en-US" b="1" dirty="0" smtClean="0"/>
              <a:t>subset </a:t>
            </a:r>
            <a:r>
              <a:rPr lang="en-US" dirty="0" smtClean="0"/>
              <a:t>of the people to be able to reconstruct the secret?</a:t>
            </a:r>
          </a:p>
          <a:p>
            <a:pPr marL="0" indent="0">
              <a:buNone/>
            </a:pPr>
            <a:r>
              <a:rPr lang="en-US" dirty="0" smtClean="0"/>
              <a:t>Secret splitting is trivial</a:t>
            </a:r>
          </a:p>
          <a:p>
            <a:pPr marL="0" indent="0">
              <a:buNone/>
            </a:pPr>
            <a:r>
              <a:rPr lang="en-US" dirty="0" smtClean="0"/>
              <a:t>Secret </a:t>
            </a:r>
            <a:r>
              <a:rPr lang="en-US" i="1" dirty="0" smtClean="0"/>
              <a:t>sharing</a:t>
            </a:r>
            <a:r>
              <a:rPr lang="en-US" dirty="0" smtClean="0"/>
              <a:t> is not!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5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(</a:t>
            </a:r>
            <a:r>
              <a:rPr lang="en-US" sz="2800" dirty="0" err="1" smtClean="0">
                <a:solidFill>
                  <a:schemeClr val="tx2">
                    <a:satMod val="200000"/>
                  </a:schemeClr>
                </a:solidFill>
              </a:rPr>
              <a:t>t,w</a:t>
            </a: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)-threshold schemes require </a:t>
            </a:r>
            <a:r>
              <a:rPr lang="en-US" sz="2800" i="1" dirty="0" smtClean="0">
                <a:solidFill>
                  <a:schemeClr val="tx2">
                    <a:satMod val="200000"/>
                  </a:schemeClr>
                </a:solidFill>
              </a:rPr>
              <a:t>t</a:t>
            </a: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 people from a set of </a:t>
            </a:r>
            <a:r>
              <a:rPr lang="en-US" sz="2800" i="1" dirty="0" smtClean="0">
                <a:solidFill>
                  <a:schemeClr val="tx2">
                    <a:satMod val="200000"/>
                  </a:schemeClr>
                </a:solidFill>
              </a:rPr>
              <a:t>w</a:t>
            </a:r>
            <a:r>
              <a:rPr lang="en-US" sz="2800" dirty="0" smtClean="0">
                <a:solidFill>
                  <a:schemeClr val="tx2">
                    <a:satMod val="200000"/>
                  </a:schemeClr>
                </a:solidFill>
              </a:rPr>
              <a:t> to compute the secret</a:t>
            </a:r>
            <a:endParaRPr lang="en-US" sz="28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Knowing t or more pieces makes M easily computable</a:t>
            </a:r>
          </a:p>
          <a:p>
            <a:r>
              <a:rPr lang="en-US" sz="2400" dirty="0" smtClean="0"/>
              <a:t>t–1 or fewer pieces leaves M </a:t>
            </a:r>
            <a:r>
              <a:rPr lang="en-US" sz="2400" b="1" dirty="0" smtClean="0"/>
              <a:t>completely undetermined</a:t>
            </a:r>
          </a:p>
          <a:p>
            <a:r>
              <a:rPr lang="en-US" sz="2400" dirty="0" smtClean="0"/>
              <a:t>If (3,5) threshold scheme:</a:t>
            </a:r>
          </a:p>
          <a:p>
            <a:pPr lvl="1"/>
            <a:r>
              <a:rPr lang="en-US" sz="2000" dirty="0" smtClean="0"/>
              <a:t>{</a:t>
            </a:r>
            <a:r>
              <a:rPr lang="en-US" sz="2000" dirty="0" err="1" smtClean="0"/>
              <a:t>a,d,e</a:t>
            </a:r>
            <a:r>
              <a:rPr lang="en-US" sz="2000" dirty="0" smtClean="0"/>
              <a:t>} can figure out secret</a:t>
            </a:r>
          </a:p>
          <a:p>
            <a:pPr lvl="1"/>
            <a:r>
              <a:rPr lang="en-US" sz="2000" dirty="0" smtClean="0"/>
              <a:t>{</a:t>
            </a:r>
            <a:r>
              <a:rPr lang="en-US" sz="2000" dirty="0" err="1" smtClean="0"/>
              <a:t>c,e</a:t>
            </a:r>
            <a:r>
              <a:rPr lang="en-US" sz="2000" dirty="0" smtClean="0"/>
              <a:t>} cannot</a:t>
            </a:r>
          </a:p>
          <a:p>
            <a:pPr lvl="1"/>
            <a:r>
              <a:rPr lang="en-US" sz="2000" dirty="0" smtClean="0"/>
              <a:t>{</a:t>
            </a:r>
            <a:r>
              <a:rPr lang="en-US" sz="2000" dirty="0" err="1" smtClean="0"/>
              <a:t>a,b,c,d</a:t>
            </a:r>
            <a:r>
              <a:rPr lang="en-US" sz="2000" dirty="0" smtClean="0"/>
              <a:t>} is redundant</a:t>
            </a:r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Secret splitting (all </a:t>
            </a:r>
            <a:r>
              <a:rPr lang="en-US" sz="2400" dirty="0"/>
              <a:t>participants </a:t>
            </a:r>
            <a:r>
              <a:rPr lang="en-US" sz="2400" dirty="0" smtClean="0"/>
              <a:t>required) is just a special case: </a:t>
            </a:r>
          </a:p>
          <a:p>
            <a:pPr lvl="1"/>
            <a:r>
              <a:rPr lang="en-US" sz="2000" dirty="0" smtClean="0"/>
              <a:t>Let t </a:t>
            </a:r>
            <a:r>
              <a:rPr lang="en-US" sz="2000" dirty="0"/>
              <a:t>= </a:t>
            </a:r>
            <a:r>
              <a:rPr lang="en-US" sz="2000" dirty="0" smtClean="0"/>
              <a:t>w</a:t>
            </a:r>
            <a:endParaRPr lang="en-US" sz="2000" dirty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19286" y="3402062"/>
            <a:ext cx="3129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9390" y="4260860"/>
            <a:ext cx="3129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8678" y="3771394"/>
            <a:ext cx="3000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84497" y="4076194"/>
            <a:ext cx="3129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84497" y="3389876"/>
            <a:ext cx="3129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94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Idea: we can use curve fitting to reconstruct a function, and thus a message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67992" y="760902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5564333" y="1444336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301836" y="3397827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6213764" y="23587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366164" y="25111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518564" y="26635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670964" y="28159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512378" y="1679864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1836" y="1541957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0774" y="1588123"/>
            <a:ext cx="273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3174" y="5518703"/>
            <a:ext cx="3555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quiz question is an example of a (2,3) scheme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0774" y="2860310"/>
            <a:ext cx="2733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is a (2,4) scheme:</a:t>
            </a:r>
          </a:p>
        </p:txBody>
      </p:sp>
    </p:spTree>
    <p:extLst>
      <p:ext uri="{BB962C8B-B14F-4D97-AF65-F5344CB8AC3E}">
        <p14:creationId xmlns:p14="http://schemas.microsoft.com/office/powerpoint/2010/main" val="357159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The Shamir threshold scheme uses curve-fitting with higher dimensions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06018" y="467814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6702359" y="1151248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5439862" y="3104739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7351790" y="20656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504190" y="22180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656590" y="23704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808990" y="25228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50404" y="138677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9862" y="1248869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4-5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418" y="1110369"/>
            <a:ext cx="27331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  <a:p>
            <a:endParaRPr lang="en-US" dirty="0"/>
          </a:p>
          <a:p>
            <a:r>
              <a:rPr lang="en-US" dirty="0"/>
              <a:t>Derivation on </a:t>
            </a:r>
            <a:r>
              <a:rPr lang="en-US" dirty="0" smtClean="0"/>
              <a:t>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14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Extensions to Shamir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806018" y="467814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6702359" y="1151248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5439862" y="3104739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7351790" y="20656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504190" y="22180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7656590" y="23704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808990" y="2522848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650404" y="138677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9862" y="1248869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4-5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418" y="1110369"/>
            <a:ext cx="3114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Multiple shares</a:t>
            </a:r>
          </a:p>
          <a:p>
            <a:endParaRPr lang="en-US" dirty="0"/>
          </a:p>
          <a:p>
            <a:r>
              <a:rPr lang="en-US" dirty="0" smtClean="0"/>
              <a:t>Multiple groups of people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74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wo shares intersecting on a line">
            <a:hlinkClick r:id="rId2" tooltip="Two shares intersecting on a lin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729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Three shares intersecting at a point">
            <a:hlinkClick r:id="rId4" tooltip="Three shares intersecting at a point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606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One share">
            <a:hlinkClick r:id="rId6" tooltip="One share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995" y="218049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0" y="0"/>
            <a:ext cx="8686800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algn="l"/>
            <a:r>
              <a:rPr lang="en-US" sz="2800" smtClean="0"/>
              <a:t>In the Blakely scheme, we represent the secret as the y-coordinate of the intersection of hyperplanes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615470" y="6540175"/>
            <a:ext cx="352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http://en.wikipedia.org/wiki/Secret_sharing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6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05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2800" dirty="0" smtClean="0"/>
              <a:t>Back to Shamir</a:t>
            </a:r>
            <a:endParaRPr lang="en-US" sz="2800" dirty="0"/>
          </a:p>
        </p:txBody>
      </p:sp>
      <p:pic>
        <p:nvPicPr>
          <p:cNvPr id="3074" name="Picture 2" descr="C:\Users\boutell\AppData\Local\Microsoft\Windows\Temporary Internet Files\Content.IE5\1X4VQBCH\MP90031385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667992" y="760902"/>
            <a:ext cx="3792682" cy="4883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 bwMode="auto">
          <a:xfrm>
            <a:off x="5564333" y="1444336"/>
            <a:ext cx="0" cy="343939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4301836" y="3397827"/>
            <a:ext cx="272241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Oval 8"/>
          <p:cNvSpPr/>
          <p:nvPr/>
        </p:nvSpPr>
        <p:spPr bwMode="auto">
          <a:xfrm>
            <a:off x="6213764" y="23587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366164" y="25111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518564" y="26635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670964" y="2815936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5512378" y="1679864"/>
            <a:ext cx="103909" cy="93519"/>
          </a:xfrm>
          <a:prstGeom prst="ellipse">
            <a:avLst/>
          </a:prstGeom>
          <a:solidFill>
            <a:schemeClr val="accent4">
              <a:lumMod val="1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1836" y="1541957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Secret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279842" y="0"/>
            <a:ext cx="86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smtClean="0">
                <a:solidFill>
                  <a:srgbClr val="FFFF00"/>
                </a:solidFill>
              </a:rPr>
              <a:t>7-8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774" y="1588123"/>
            <a:ext cx="27331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y-intercept of the line encodes the secret!</a:t>
            </a:r>
          </a:p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13174" y="5518703"/>
            <a:ext cx="6627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quiz question is an example of a (4, 6) scheme</a:t>
            </a:r>
          </a:p>
          <a:p>
            <a:endParaRPr lang="en-US" dirty="0"/>
          </a:p>
          <a:p>
            <a:r>
              <a:rPr lang="en-US" dirty="0" smtClean="0"/>
              <a:t>Project workday tomorrow: quiz due at 2:00 pm.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47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/>
    </p:bld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21641</TotalTime>
  <Words>536</Words>
  <Application>Microsoft Office PowerPoint</Application>
  <PresentationFormat>On-screen Show (4:3)</PresentationFormat>
  <Paragraphs>111</Paragraphs>
  <Slides>12</Slides>
  <Notes>4</Notes>
  <HiddenSlides>3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Digital Dots</vt:lpstr>
      <vt:lpstr>Equation</vt:lpstr>
      <vt:lpstr>PowerPoint Presentation</vt:lpstr>
      <vt:lpstr>What is secret splitting?</vt:lpstr>
      <vt:lpstr>There are many applications of secret splitting and secret sharing</vt:lpstr>
      <vt:lpstr>(t,w)-threshold schemes require t people from a set of w to compute the secret</vt:lpstr>
      <vt:lpstr>Idea: we can use curve fitting to reconstruct a function, and thus a message</vt:lpstr>
      <vt:lpstr>The Shamir threshold scheme uses curve-fitting with higher dimensions</vt:lpstr>
      <vt:lpstr>Extensions to Shamir</vt:lpstr>
      <vt:lpstr>PowerPoint Presentation</vt:lpstr>
      <vt:lpstr>Back to Shamir</vt:lpstr>
      <vt:lpstr>Mignotte Method</vt:lpstr>
      <vt:lpstr>Method</vt:lpstr>
      <vt:lpstr>Reconstruction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1533</cp:revision>
  <cp:lastPrinted>2011-05-05T14:23:10Z</cp:lastPrinted>
  <dcterms:created xsi:type="dcterms:W3CDTF">1601-01-01T00:00:00Z</dcterms:created>
  <dcterms:modified xsi:type="dcterms:W3CDTF">2013-05-02T16:28:09Z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