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7"/>
  </p:notesMasterIdLst>
  <p:handoutMasterIdLst>
    <p:handoutMasterId r:id="rId18"/>
  </p:handoutMasterIdLst>
  <p:sldIdLst>
    <p:sldId id="257" r:id="rId2"/>
    <p:sldId id="297" r:id="rId3"/>
    <p:sldId id="299" r:id="rId4"/>
    <p:sldId id="286" r:id="rId5"/>
    <p:sldId id="283" r:id="rId6"/>
    <p:sldId id="285" r:id="rId7"/>
    <p:sldId id="288" r:id="rId8"/>
    <p:sldId id="289" r:id="rId9"/>
    <p:sldId id="287" r:id="rId10"/>
    <p:sldId id="290" r:id="rId11"/>
    <p:sldId id="292" r:id="rId12"/>
    <p:sldId id="291" r:id="rId13"/>
    <p:sldId id="293" r:id="rId14"/>
    <p:sldId id="298" r:id="rId15"/>
    <p:sldId id="295" r:id="rId16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76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E612EF-5C5D-4541-B4C5-EA3FFB58D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1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302214C-9B12-4666-8260-D9732A81D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9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5D9C2E5-F5D4-4BE8-91BA-D6B4A050744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0602D6A-8096-405D-B489-AFB301F5283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AD89C7F-7D95-4AAF-8BD1-7F7D0680994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A224998-5DFF-4FDD-8026-AC1070CDA7F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(n-1) if n is prime, phi(n) otherwise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smtClean="0"/>
              <a:t>K^1 or K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01D429A-14B2-4248-BD45-461B4D451DE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40C577-A225-4601-B1AB-5E1BEE90206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3E02806-6549-434D-8CA8-440137B750AD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F85025F-AF08-4EDB-94FA-A7D7D6FD584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Let’s continue where we left off yesterday.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48B8C79-3A23-4165-AF6A-992DB27EB4F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E05BEBF-53EE-4287-B20E-58EDA2C8B33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CB5703B-8997-475C-BDA5-524A4B872BA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6123C17-DC3B-42CD-971E-9A827EF3023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1DACFAE-FAB3-4A83-B9D0-2A1CF1AA5D3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AEC9AE4-3D69-4E3E-82C2-61451644940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5AD34AF-3447-491D-8627-4F87896B13E9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2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8300E-C21F-4F6A-A8FF-0DCAF5D35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E593F-B28D-47F5-BB49-D9CFCA8C5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2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DC8AF-EBDE-4D5F-9067-1A75570C9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9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2F631-75B8-479A-A634-0C990E7E4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4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7FB3-B2C1-4EAF-A558-48605787B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E5C6B-B09A-488D-AE67-AC9CC1032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9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89A31-4AF7-4FBE-9C80-DF5F8BE65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0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25A7F-D553-4D4E-823D-097BAD1B8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5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36ABD-A572-4DAB-B3D5-83C6B5342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99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8120B-1476-4E6F-88F1-B5A8E6094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0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50944-1391-42D3-BB31-C6E454741B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4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31B3B4F-288D-4273-B2A1-4FBAFFAA0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c177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Computer exam </a:t>
            </a:r>
            <a:r>
              <a:rPr lang="en-US" sz="2400" b="1" dirty="0" smtClean="0"/>
              <a:t>next class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Questions?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30480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K: the secret message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p: a public prime number &gt; 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The two locks: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a: Alice’s random #, </a:t>
            </a:r>
            <a:r>
              <a:rPr lang="en-US" sz="2000" dirty="0" err="1" smtClean="0"/>
              <a:t>gcd</a:t>
            </a:r>
            <a:r>
              <a:rPr lang="en-US" sz="2000" dirty="0" smtClean="0"/>
              <a:t>(a,p-1)=1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b: Bob’s random #, </a:t>
            </a:r>
            <a:r>
              <a:rPr lang="en-US" sz="2000" dirty="0" err="1" smtClean="0"/>
              <a:t>gcd</a:t>
            </a:r>
            <a:r>
              <a:rPr lang="en-US" sz="2000" dirty="0" smtClean="0"/>
              <a:t>(b,p-1)=1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To unlock their locks: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a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mod (p-1)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b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mod (p-1)</a:t>
            </a:r>
          </a:p>
        </p:txBody>
      </p:sp>
      <p:sp>
        <p:nvSpPr>
          <p:cNvPr id="373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1219200"/>
            <a:ext cx="5715000" cy="33528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Three-pass protocol: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Alice computes </a:t>
            </a:r>
            <a:r>
              <a:rPr lang="en-US" sz="2400" dirty="0" err="1" smtClean="0"/>
              <a:t>K</a:t>
            </a:r>
            <a:r>
              <a:rPr lang="en-US" sz="2400" baseline="30000" dirty="0" err="1" smtClean="0"/>
              <a:t>a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(mod p) and sends to Bob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Bob computes (</a:t>
            </a:r>
            <a:r>
              <a:rPr lang="en-US" sz="2400" dirty="0" err="1" smtClean="0"/>
              <a:t>K</a:t>
            </a:r>
            <a:r>
              <a:rPr lang="en-US" sz="2400" baseline="30000" dirty="0" err="1" smtClean="0"/>
              <a:t>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b </a:t>
            </a:r>
            <a:r>
              <a:rPr lang="en-US" sz="2400" dirty="0" smtClean="0"/>
              <a:t>(mod p) and sends it back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Alice computes ((</a:t>
            </a:r>
            <a:r>
              <a:rPr lang="en-US" sz="2400" dirty="0" err="1" smtClean="0"/>
              <a:t>K</a:t>
            </a:r>
            <a:r>
              <a:rPr lang="en-US" sz="2400" baseline="30000" dirty="0" err="1" smtClean="0"/>
              <a:t>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b 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a</a:t>
            </a:r>
            <a:r>
              <a:rPr lang="en-US" sz="2400" baseline="60000" dirty="0" smtClean="0"/>
              <a:t>-1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(mod p) and sends it back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Bob computes (((</a:t>
            </a:r>
            <a:r>
              <a:rPr lang="en-US" sz="2400" dirty="0" err="1" smtClean="0"/>
              <a:t>K</a:t>
            </a:r>
            <a:r>
              <a:rPr lang="en-US" sz="2400" baseline="30000" dirty="0" err="1" smtClean="0"/>
              <a:t>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b 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 a</a:t>
            </a:r>
            <a:r>
              <a:rPr lang="en-US" sz="2400" baseline="60000" dirty="0" smtClean="0"/>
              <a:t>-1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 b</a:t>
            </a:r>
            <a:r>
              <a:rPr lang="en-US" sz="2400" baseline="60000" dirty="0"/>
              <a:t>-1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(mod p) and reads K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In the three-pass protocol, the “locks” are </a:t>
            </a:r>
            <a:br>
              <a:rPr lang="en-US" sz="2800" dirty="0" smtClean="0"/>
            </a:br>
            <a:r>
              <a:rPr lang="en-US" sz="2800" dirty="0" smtClean="0"/>
              <a:t>random numbers that satisfy specific properties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30480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K: the secret message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p: a public prime number &gt; 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The two locks: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a: Alice’s random #, </a:t>
            </a:r>
            <a:r>
              <a:rPr lang="en-US" sz="2000" dirty="0" err="1" smtClean="0"/>
              <a:t>gcd</a:t>
            </a:r>
            <a:r>
              <a:rPr lang="en-US" sz="2000" dirty="0" smtClean="0"/>
              <a:t>(a,p-1)=1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b: Bob’s random #, </a:t>
            </a:r>
            <a:r>
              <a:rPr lang="en-US" sz="2000" dirty="0" err="1" smtClean="0"/>
              <a:t>gcd</a:t>
            </a:r>
            <a:r>
              <a:rPr lang="en-US" sz="2000" dirty="0" smtClean="0"/>
              <a:t>(b,p-1)=1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To unlock their locks: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a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mod (p-1)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b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mod (p-1)</a:t>
            </a:r>
          </a:p>
        </p:txBody>
      </p:sp>
      <p:sp>
        <p:nvSpPr>
          <p:cNvPr id="3788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1219200"/>
            <a:ext cx="5715000" cy="33528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/>
              <a:t>Three-pass protocol: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/>
              <a:t>Alice computes </a:t>
            </a:r>
            <a:r>
              <a:rPr lang="en-US" sz="2400" dirty="0" err="1"/>
              <a:t>K</a:t>
            </a:r>
            <a:r>
              <a:rPr lang="en-US" sz="2400" baseline="30000" dirty="0" err="1"/>
              <a:t>a</a:t>
            </a:r>
            <a:r>
              <a:rPr lang="en-US" sz="2400" baseline="30000" dirty="0"/>
              <a:t> </a:t>
            </a:r>
            <a:r>
              <a:rPr lang="en-US" sz="2400" dirty="0"/>
              <a:t>(mod p) and sends to Bob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/>
              <a:t>Bob computes (</a:t>
            </a:r>
            <a:r>
              <a:rPr lang="en-US" sz="2400" dirty="0" err="1"/>
              <a:t>K</a:t>
            </a:r>
            <a:r>
              <a:rPr lang="en-US" sz="2400" baseline="30000" dirty="0" err="1"/>
              <a:t>a</a:t>
            </a:r>
            <a:r>
              <a:rPr lang="en-US" sz="2400" dirty="0"/>
              <a:t>)</a:t>
            </a:r>
            <a:r>
              <a:rPr lang="en-US" sz="2400" baseline="30000" dirty="0"/>
              <a:t>b </a:t>
            </a:r>
            <a:r>
              <a:rPr lang="en-US" sz="2400" dirty="0"/>
              <a:t>(mod p) and sends it back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/>
              <a:t>Alice computes ((</a:t>
            </a:r>
            <a:r>
              <a:rPr lang="en-US" sz="2400" dirty="0" err="1"/>
              <a:t>K</a:t>
            </a:r>
            <a:r>
              <a:rPr lang="en-US" sz="2400" baseline="30000" dirty="0" err="1"/>
              <a:t>a</a:t>
            </a:r>
            <a:r>
              <a:rPr lang="en-US" sz="2400" dirty="0"/>
              <a:t>)</a:t>
            </a:r>
            <a:r>
              <a:rPr lang="en-US" sz="2400" baseline="30000" dirty="0"/>
              <a:t>b </a:t>
            </a:r>
            <a:r>
              <a:rPr lang="en-US" sz="2400" dirty="0"/>
              <a:t>)</a:t>
            </a:r>
            <a:r>
              <a:rPr lang="en-US" sz="2400" baseline="30000" dirty="0"/>
              <a:t>a</a:t>
            </a:r>
            <a:r>
              <a:rPr lang="en-US" sz="2400" baseline="60000" dirty="0"/>
              <a:t>-1</a:t>
            </a:r>
            <a:r>
              <a:rPr lang="en-US" sz="2400" baseline="30000" dirty="0"/>
              <a:t> </a:t>
            </a:r>
            <a:r>
              <a:rPr lang="en-US" sz="2400" dirty="0"/>
              <a:t>(mod p) and sends it back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/>
              <a:t>Bob computes (((</a:t>
            </a:r>
            <a:r>
              <a:rPr lang="en-US" sz="2400" dirty="0" err="1"/>
              <a:t>K</a:t>
            </a:r>
            <a:r>
              <a:rPr lang="en-US" sz="2400" baseline="30000" dirty="0" err="1"/>
              <a:t>a</a:t>
            </a:r>
            <a:r>
              <a:rPr lang="en-US" sz="2400" dirty="0"/>
              <a:t>)</a:t>
            </a:r>
            <a:r>
              <a:rPr lang="en-US" sz="2400" baseline="30000" dirty="0"/>
              <a:t>b </a:t>
            </a:r>
            <a:r>
              <a:rPr lang="en-US" sz="2400" dirty="0"/>
              <a:t>)</a:t>
            </a:r>
            <a:r>
              <a:rPr lang="en-US" sz="2400" baseline="30000" dirty="0"/>
              <a:t> a</a:t>
            </a:r>
            <a:r>
              <a:rPr lang="en-US" sz="2400" baseline="60000" dirty="0"/>
              <a:t>-1</a:t>
            </a:r>
            <a:r>
              <a:rPr lang="en-US" sz="2400" dirty="0"/>
              <a:t>)</a:t>
            </a:r>
            <a:r>
              <a:rPr lang="en-US" sz="2400" baseline="30000" dirty="0"/>
              <a:t> b</a:t>
            </a:r>
            <a:r>
              <a:rPr lang="en-US" sz="2400" baseline="60000" dirty="0"/>
              <a:t>-1</a:t>
            </a:r>
            <a:r>
              <a:rPr lang="en-US" sz="2400" baseline="30000" dirty="0"/>
              <a:t> </a:t>
            </a:r>
            <a:r>
              <a:rPr lang="en-US" sz="2400" dirty="0"/>
              <a:t>(mod p) and reads K</a:t>
            </a:r>
            <a:endParaRPr lang="en-US" dirty="0"/>
          </a:p>
        </p:txBody>
      </p:sp>
      <p:sp>
        <p:nvSpPr>
          <p:cNvPr id="378885" name="Text Box 5"/>
          <p:cNvSpPr txBox="1">
            <a:spLocks noChangeArrowheads="1"/>
          </p:cNvSpPr>
          <p:nvPr/>
        </p:nvSpPr>
        <p:spPr bwMode="auto">
          <a:xfrm>
            <a:off x="3413125" y="4760913"/>
            <a:ext cx="458787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Toy example:</a:t>
            </a:r>
          </a:p>
          <a:p>
            <a:pPr lvl="1"/>
            <a:r>
              <a:rPr lang="en-US"/>
              <a:t>36</a:t>
            </a:r>
            <a:r>
              <a:rPr lang="en-US" baseline="30000"/>
              <a:t>17</a:t>
            </a:r>
            <a:r>
              <a:rPr lang="en-US"/>
              <a:t> (mod 59) = 12</a:t>
            </a:r>
          </a:p>
          <a:p>
            <a:pPr lvl="1"/>
            <a:r>
              <a:rPr lang="en-US"/>
              <a:t>12</a:t>
            </a:r>
            <a:r>
              <a:rPr lang="en-US" baseline="30000"/>
              <a:t>21</a:t>
            </a:r>
            <a:r>
              <a:rPr lang="en-US"/>
              <a:t> (mod 59) = 45</a:t>
            </a:r>
          </a:p>
          <a:p>
            <a:pPr lvl="1"/>
            <a:r>
              <a:rPr lang="en-US"/>
              <a:t>45</a:t>
            </a:r>
            <a:r>
              <a:rPr lang="en-US" baseline="30000"/>
              <a:t>41</a:t>
            </a:r>
            <a:r>
              <a:rPr lang="en-US"/>
              <a:t> (mod 59) = 48</a:t>
            </a:r>
          </a:p>
          <a:p>
            <a:pPr lvl="1"/>
            <a:r>
              <a:rPr lang="en-US"/>
              <a:t>48</a:t>
            </a:r>
            <a:r>
              <a:rPr lang="en-US" baseline="30000"/>
              <a:t>47</a:t>
            </a:r>
            <a:r>
              <a:rPr lang="en-US"/>
              <a:t> (mod 59) = 36</a:t>
            </a:r>
          </a:p>
        </p:txBody>
      </p:sp>
      <p:sp>
        <p:nvSpPr>
          <p:cNvPr id="378886" name="Text Box 6"/>
          <p:cNvSpPr txBox="1">
            <a:spLocks noChangeArrowheads="1"/>
          </p:cNvSpPr>
          <p:nvPr/>
        </p:nvSpPr>
        <p:spPr bwMode="auto">
          <a:xfrm>
            <a:off x="0" y="14478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36</a:t>
            </a:r>
          </a:p>
        </p:txBody>
      </p:sp>
      <p:sp>
        <p:nvSpPr>
          <p:cNvPr id="378887" name="Text Box 7"/>
          <p:cNvSpPr txBox="1">
            <a:spLocks noChangeArrowheads="1"/>
          </p:cNvSpPr>
          <p:nvPr/>
        </p:nvSpPr>
        <p:spPr bwMode="auto">
          <a:xfrm>
            <a:off x="0" y="21336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59</a:t>
            </a:r>
          </a:p>
        </p:txBody>
      </p:sp>
      <p:sp>
        <p:nvSpPr>
          <p:cNvPr id="378888" name="Text Box 8"/>
          <p:cNvSpPr txBox="1">
            <a:spLocks noChangeArrowheads="1"/>
          </p:cNvSpPr>
          <p:nvPr/>
        </p:nvSpPr>
        <p:spPr bwMode="auto">
          <a:xfrm>
            <a:off x="0" y="30480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17</a:t>
            </a:r>
          </a:p>
        </p:txBody>
      </p:sp>
      <p:sp>
        <p:nvSpPr>
          <p:cNvPr id="378889" name="Text Box 9"/>
          <p:cNvSpPr txBox="1">
            <a:spLocks noChangeArrowheads="1"/>
          </p:cNvSpPr>
          <p:nvPr/>
        </p:nvSpPr>
        <p:spPr bwMode="auto">
          <a:xfrm>
            <a:off x="0" y="36576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21</a:t>
            </a:r>
          </a:p>
        </p:txBody>
      </p:sp>
      <p:sp>
        <p:nvSpPr>
          <p:cNvPr id="378890" name="Text Box 10"/>
          <p:cNvSpPr txBox="1">
            <a:spLocks noChangeArrowheads="1"/>
          </p:cNvSpPr>
          <p:nvPr/>
        </p:nvSpPr>
        <p:spPr bwMode="auto">
          <a:xfrm>
            <a:off x="0" y="46482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41</a:t>
            </a:r>
          </a:p>
        </p:txBody>
      </p:sp>
      <p:sp>
        <p:nvSpPr>
          <p:cNvPr id="378891" name="Text Box 11"/>
          <p:cNvSpPr txBox="1">
            <a:spLocks noChangeArrowheads="1"/>
          </p:cNvSpPr>
          <p:nvPr/>
        </p:nvSpPr>
        <p:spPr bwMode="auto">
          <a:xfrm>
            <a:off x="0" y="5006975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47</a:t>
            </a:r>
          </a:p>
        </p:txBody>
      </p:sp>
      <p:sp>
        <p:nvSpPr>
          <p:cNvPr id="378892" name="Oval 12"/>
          <p:cNvSpPr>
            <a:spLocks noChangeArrowheads="1"/>
          </p:cNvSpPr>
          <p:nvPr/>
        </p:nvSpPr>
        <p:spPr bwMode="auto">
          <a:xfrm>
            <a:off x="5486400" y="5791200"/>
            <a:ext cx="609600" cy="685800"/>
          </a:xfrm>
          <a:prstGeom prst="ellips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893" name="Text Box 13"/>
          <p:cNvSpPr txBox="1">
            <a:spLocks noChangeArrowheads="1"/>
          </p:cNvSpPr>
          <p:nvPr/>
        </p:nvSpPr>
        <p:spPr bwMode="auto">
          <a:xfrm>
            <a:off x="6156325" y="5703888"/>
            <a:ext cx="2700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rgbClr val="FFFF99"/>
                </a:solidFill>
              </a:rPr>
              <a:t>Why does it work?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In the three-pass protocol, the “locks” are </a:t>
            </a:r>
            <a:br>
              <a:rPr lang="en-US" sz="2800" dirty="0" smtClean="0"/>
            </a:br>
            <a:r>
              <a:rPr lang="en-US" sz="2800" dirty="0" smtClean="0"/>
              <a:t>random numbers that satisfy specific properties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6" grpId="0"/>
      <p:bldP spid="378887" grpId="0"/>
      <p:bldP spid="378888" grpId="0"/>
      <p:bldP spid="378889" grpId="0"/>
      <p:bldP spid="378890" grpId="0"/>
      <p:bldP spid="378891" grpId="0"/>
      <p:bldP spid="378892" grpId="0" animBg="1"/>
      <p:bldP spid="3788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When dealing with numbers mod n, we can deal with their exponents mod _____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So…</a:t>
            </a:r>
          </a:p>
          <a:p>
            <a:pPr lvl="1" eaLnBrk="1" hangingPunct="1">
              <a:defRPr/>
            </a:pPr>
            <a:r>
              <a:rPr lang="en-US" dirty="0" smtClean="0"/>
              <a:t>Given integers a and b,</a:t>
            </a:r>
          </a:p>
          <a:p>
            <a:pPr lvl="1" eaLnBrk="1" hangingPunct="1">
              <a:defRPr/>
            </a:pPr>
            <a:r>
              <a:rPr lang="en-US" dirty="0" smtClean="0"/>
              <a:t>Since aa</a:t>
            </a:r>
            <a:r>
              <a:rPr lang="en-US" baseline="30000" dirty="0" smtClean="0"/>
              <a:t>-1</a:t>
            </a:r>
            <a:r>
              <a:rPr lang="en-US" dirty="0" smtClean="0"/>
              <a:t>=bb</a:t>
            </a:r>
            <a:r>
              <a:rPr lang="en-US" baseline="30000" dirty="0" smtClean="0"/>
              <a:t>-1</a:t>
            </a:r>
            <a:r>
              <a:rPr lang="en-US" dirty="0" smtClean="0"/>
              <a:t>=1(mod p-1)</a:t>
            </a:r>
          </a:p>
          <a:p>
            <a:pPr lvl="1" eaLnBrk="1" hangingPunct="1">
              <a:defRPr/>
            </a:pPr>
            <a:r>
              <a:rPr lang="en-US" dirty="0" smtClean="0"/>
              <a:t>…what’s K</a:t>
            </a:r>
            <a:r>
              <a:rPr lang="en-US" baseline="30000" dirty="0" smtClean="0"/>
              <a:t>(aba</a:t>
            </a:r>
            <a:r>
              <a:rPr lang="en-US" baseline="60000" dirty="0" smtClean="0"/>
              <a:t>-1</a:t>
            </a:r>
            <a:r>
              <a:rPr lang="en-US" baseline="30000" dirty="0" smtClean="0"/>
              <a:t>b</a:t>
            </a:r>
            <a:r>
              <a:rPr lang="en-US" baseline="60000" dirty="0"/>
              <a:t>-1</a:t>
            </a:r>
            <a:r>
              <a:rPr lang="en-US" baseline="30000" dirty="0" smtClean="0"/>
              <a:t>)</a:t>
            </a:r>
            <a:r>
              <a:rPr lang="en-US" dirty="0" smtClean="0"/>
              <a:t> (mod p)?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The basic principle relates the moduli of the expressions to the moduli in the exponents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914400"/>
          </a:xfrm>
        </p:spPr>
        <p:txBody>
          <a:bodyPr anchor="t"/>
          <a:lstStyle/>
          <a:p>
            <a:pPr algn="l" eaLnBrk="1" hangingPunct="1">
              <a:defRPr/>
            </a:pPr>
            <a:r>
              <a:rPr lang="en-US" sz="2800" dirty="0" smtClean="0"/>
              <a:t>Why isn’t this used in key exchange today?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Trappe and Washington say that it’s vulnerable to an “intruder-in-the-middle” attack. Think about this…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We’ll revisit 3.7 (primitive roots) and 3.11 (fields) later</a:t>
            </a:r>
          </a:p>
          <a:p>
            <a:pPr eaLnBrk="1" hangingPunct="1">
              <a:defRPr/>
            </a:pPr>
            <a:r>
              <a:rPr lang="en-US" dirty="0" smtClean="0"/>
              <a:t>The rest is more number theory fun.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smtClean="0"/>
              <a:t>Tomorrow we start DES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sz="2800" dirty="0"/>
              <a:t>You are now prepared to read </a:t>
            </a:r>
            <a:r>
              <a:rPr lang="en-US" sz="2800" dirty="0" smtClean="0"/>
              <a:t>as much of the </a:t>
            </a:r>
            <a:r>
              <a:rPr lang="en-US" sz="2800" dirty="0"/>
              <a:t>rest of chapter 3 </a:t>
            </a:r>
            <a:r>
              <a:rPr lang="en-US" sz="2800" dirty="0" smtClean="0"/>
              <a:t>as you like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 eaLnBrk="1" hangingPunct="1">
              <a:defRPr/>
            </a:pPr>
            <a:r>
              <a:rPr lang="en-US" sz="2800" dirty="0" smtClean="0"/>
              <a:t>Maybe Alice and Bob’s exchange wasn’t as secure as they thought…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5486400"/>
            <a:ext cx="7048500" cy="5715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1800" dirty="0" smtClean="0">
                <a:hlinkClick r:id="rId3"/>
              </a:rPr>
              <a:t>http://xkcd.com/c177.html</a:t>
            </a:r>
            <a:endParaRPr lang="en-US" sz="1800" dirty="0" smtClean="0"/>
          </a:p>
        </p:txBody>
      </p:sp>
      <p:pic>
        <p:nvPicPr>
          <p:cNvPr id="20484" name="Picture 5" descr="Alice and 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19175"/>
            <a:ext cx="704850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6172200"/>
            <a:ext cx="8045450" cy="40005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Yet one more reason I’m barred from speaking at crypto conferences.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Tomorrow’s exam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38263"/>
            <a:ext cx="8229600" cy="51990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For each problem, I’ll specify the algorithm: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 smtClean="0"/>
              <a:t>Shift    Affine    </a:t>
            </a:r>
            <a:r>
              <a:rPr lang="en-US" sz="2800" b="1" dirty="0" err="1" smtClean="0"/>
              <a:t>Vigenere</a:t>
            </a:r>
            <a:r>
              <a:rPr lang="en-US" sz="2800" b="1" dirty="0" smtClean="0"/>
              <a:t>    Hill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and the attack: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b="1" dirty="0" err="1" smtClean="0"/>
              <a:t>Ciphertext</a:t>
            </a:r>
            <a:r>
              <a:rPr lang="en-US" sz="2400" b="1" dirty="0" smtClean="0"/>
              <a:t> only    known plaintext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Blip>
                <a:blip r:embed="rId3"/>
              </a:buBlip>
              <a:defRPr/>
            </a:pPr>
            <a:r>
              <a:rPr lang="en-US" sz="2400" dirty="0"/>
              <a:t>You may use code that you wrote or that you got from the textbook.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May require you to modify your code some on the fly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Have your algorithms ready to run…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066800"/>
          </a:xfrm>
        </p:spPr>
        <p:txBody>
          <a:bodyPr anchor="t"/>
          <a:lstStyle/>
          <a:p>
            <a:pPr algn="l">
              <a:defRPr/>
            </a:pPr>
            <a:r>
              <a:rPr lang="en-US" sz="2800" dirty="0" smtClean="0"/>
              <a:t>Can we generalize Fermat’s little theorem to composite moduli?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How can Alice get a secret message to Bob without an established key?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Can do it with locks.</a:t>
            </a:r>
          </a:p>
          <a:p>
            <a:pPr eaLnBrk="1" hangingPunct="1">
              <a:defRPr/>
            </a:pPr>
            <a:r>
              <a:rPr lang="en-US" dirty="0" smtClean="0"/>
              <a:t>First 2 volunteers get to do a live demo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The three-pass protocol is an application of Fermat’s little theorem to key exchange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Situation: Alice wants to get a short message to Bob, but they don’t have an established key to transmit it.</a:t>
            </a:r>
          </a:p>
          <a:p>
            <a:pPr eaLnBrk="1" hangingPunct="1">
              <a:defRPr/>
            </a:pPr>
            <a:r>
              <a:rPr lang="en-US" dirty="0" smtClean="0"/>
              <a:t>Can do with locks:</a:t>
            </a:r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10243" name="Picture 4" descr="j01863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12890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5" descr="MCj042461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898900"/>
            <a:ext cx="146685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9430" name="Picture 6" descr="MCj039716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11779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9431" name="Picture 7" descr="BD18218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725" y="4038600"/>
            <a:ext cx="766763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The three-pass protocol is an application of Fermat’s little theorem to key exchange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334 0 " pathEditMode="relative" ptsTypes="AA">
                                      <p:cBhvr>
                                        <p:cTn id="10" dur="2000" fill="hold"/>
                                        <p:tgtEl>
                                          <p:spTgt spid="3594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334 0 " pathEditMode="relative" ptsTypes="AA">
                                      <p:cBhvr>
                                        <p:cTn id="12" dur="2000" fill="hold"/>
                                        <p:tgtEl>
                                          <p:spTgt spid="3594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Situation: Alice wants to get a short message to Bob, but they don’t have an established key to transmit it.</a:t>
            </a:r>
          </a:p>
          <a:p>
            <a:pPr eaLnBrk="1" hangingPunct="1">
              <a:defRPr/>
            </a:pPr>
            <a:r>
              <a:rPr lang="en-US" smtClean="0"/>
              <a:t>Can do with locks:</a:t>
            </a:r>
          </a:p>
          <a:p>
            <a:pPr eaLnBrk="1" hangingPunct="1">
              <a:defRPr/>
            </a:pPr>
            <a:endParaRPr lang="en-US" smtClean="0"/>
          </a:p>
        </p:txBody>
      </p:sp>
      <p:pic>
        <p:nvPicPr>
          <p:cNvPr id="11267" name="Picture 4" descr="j01863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12890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MCj042461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898900"/>
            <a:ext cx="146685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3526" name="Picture 6" descr="MCj039716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163" y="4343400"/>
            <a:ext cx="11779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3527" name="Picture 7" descr="BD18218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888" y="4038600"/>
            <a:ext cx="766762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3528" name="Picture 8" descr="MCj0431599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659313"/>
            <a:ext cx="903288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The three-pass protocol is an application of Fermat’s little theorem to key exchange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5834 0 " pathEditMode="relative" ptsTypes="AA">
                                      <p:cBhvr>
                                        <p:cTn id="6" dur="2000" fill="hold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5834 0 " pathEditMode="relative" ptsTypes="AA">
                                      <p:cBhvr>
                                        <p:cTn id="8" dur="2000" fill="hold"/>
                                        <p:tgtEl>
                                          <p:spTgt spid="363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5834 0 " pathEditMode="relative" ptsTypes="AA">
                                      <p:cBhvr>
                                        <p:cTn id="10" dur="2000" fill="hold"/>
                                        <p:tgtEl>
                                          <p:spTgt spid="3635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Situation: Alice wants to get a short message to Bob, but they don’t have an established key to transmit it.</a:t>
            </a:r>
          </a:p>
          <a:p>
            <a:pPr eaLnBrk="1" hangingPunct="1">
              <a:defRPr/>
            </a:pPr>
            <a:r>
              <a:rPr lang="en-US" smtClean="0"/>
              <a:t>Can do with locks:</a:t>
            </a:r>
          </a:p>
          <a:p>
            <a:pPr eaLnBrk="1" hangingPunct="1">
              <a:defRPr/>
            </a:pPr>
            <a:endParaRPr lang="en-US" smtClean="0"/>
          </a:p>
        </p:txBody>
      </p:sp>
      <p:pic>
        <p:nvPicPr>
          <p:cNvPr id="12291" name="Picture 4" descr="j01863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12890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5" descr="MCj042461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898900"/>
            <a:ext cx="146685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670" name="Picture 6" descr="MCj039716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513" y="4343400"/>
            <a:ext cx="11779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672" name="Picture 8" descr="MCj0431599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950" y="4659313"/>
            <a:ext cx="903288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The three-pass protocol is an application of Fermat’s little theorem to key exchange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334 0 " pathEditMode="relative" ptsTypes="AA">
                                      <p:cBhvr>
                                        <p:cTn id="6" dur="2000" fill="hold"/>
                                        <p:tgtEl>
                                          <p:spTgt spid="3696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334 0 " pathEditMode="relative" ptsTypes="AA">
                                      <p:cBhvr>
                                        <p:cTn id="8" dur="2000" fill="hold"/>
                                        <p:tgtEl>
                                          <p:spTgt spid="369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Situation: Alice wants to get a short message to Bob, but they don’t have an established key to transmit it.</a:t>
            </a:r>
          </a:p>
          <a:p>
            <a:pPr eaLnBrk="1" hangingPunct="1">
              <a:defRPr/>
            </a:pPr>
            <a:r>
              <a:rPr lang="en-US" smtClean="0"/>
              <a:t>Can do with locks:</a:t>
            </a:r>
          </a:p>
          <a:p>
            <a:pPr eaLnBrk="1" hangingPunct="1">
              <a:defRPr/>
            </a:pPr>
            <a:endParaRPr lang="en-US" smtClean="0"/>
          </a:p>
        </p:txBody>
      </p:sp>
      <p:pic>
        <p:nvPicPr>
          <p:cNvPr id="13315" name="Picture 4" descr="j01863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12890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5" descr="MCj042461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898900"/>
            <a:ext cx="146685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MCj039716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88" y="4343400"/>
            <a:ext cx="11779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2117725" y="6132513"/>
            <a:ext cx="480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Note: it’s always secured by one of their locks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The three-pass protocol is an application of Fermat’s little theorem to key exchange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K: the secret message</a:t>
            </a:r>
          </a:p>
          <a:p>
            <a:pPr eaLnBrk="1" hangingPunct="1">
              <a:defRPr/>
            </a:pPr>
            <a:r>
              <a:rPr lang="en-US" dirty="0" smtClean="0"/>
              <a:t>p: a large public prime number &gt; K</a:t>
            </a:r>
          </a:p>
          <a:p>
            <a:pPr eaLnBrk="1" hangingPunct="1">
              <a:defRPr/>
            </a:pPr>
            <a:r>
              <a:rPr lang="en-US" dirty="0" smtClean="0"/>
              <a:t>The two locks:</a:t>
            </a:r>
          </a:p>
          <a:p>
            <a:pPr lvl="1" eaLnBrk="1" hangingPunct="1">
              <a:defRPr/>
            </a:pPr>
            <a:r>
              <a:rPr lang="en-US" dirty="0" smtClean="0"/>
              <a:t>a: Alice’s random #, </a:t>
            </a:r>
            <a:r>
              <a:rPr lang="en-US" dirty="0" err="1" smtClean="0"/>
              <a:t>gcd</a:t>
            </a:r>
            <a:r>
              <a:rPr lang="en-US" dirty="0" smtClean="0"/>
              <a:t>(a,p-1)=1</a:t>
            </a:r>
          </a:p>
          <a:p>
            <a:pPr lvl="1" eaLnBrk="1" hangingPunct="1">
              <a:defRPr/>
            </a:pPr>
            <a:r>
              <a:rPr lang="en-US" dirty="0" smtClean="0"/>
              <a:t>b: Bob’s random #, </a:t>
            </a:r>
            <a:r>
              <a:rPr lang="en-US" dirty="0" err="1" smtClean="0"/>
              <a:t>gcd</a:t>
            </a:r>
            <a:r>
              <a:rPr lang="en-US" dirty="0" smtClean="0"/>
              <a:t>(b,p-1)=1</a:t>
            </a:r>
          </a:p>
          <a:p>
            <a:pPr eaLnBrk="1" hangingPunct="1">
              <a:defRPr/>
            </a:pPr>
            <a:r>
              <a:rPr lang="en-US" dirty="0" smtClean="0"/>
              <a:t>To unlock their locks:</a:t>
            </a:r>
          </a:p>
          <a:p>
            <a:pPr lvl="1" eaLnBrk="1" hangingPunct="1">
              <a:defRPr/>
            </a:pPr>
            <a:r>
              <a:rPr lang="en-US" dirty="0" smtClean="0"/>
              <a:t>a</a:t>
            </a:r>
            <a:r>
              <a:rPr lang="en-US" baseline="30000" dirty="0" smtClean="0"/>
              <a:t>-1</a:t>
            </a:r>
            <a:r>
              <a:rPr lang="en-US" dirty="0" smtClean="0"/>
              <a:t> mod (p-1)</a:t>
            </a:r>
          </a:p>
          <a:p>
            <a:pPr lvl="1" eaLnBrk="1" hangingPunct="1">
              <a:defRPr/>
            </a:pPr>
            <a:r>
              <a:rPr lang="en-US" dirty="0" smtClean="0"/>
              <a:t>b</a:t>
            </a:r>
            <a:r>
              <a:rPr lang="en-US" baseline="30000" dirty="0" smtClean="0"/>
              <a:t>-1</a:t>
            </a:r>
            <a:r>
              <a:rPr lang="en-US" dirty="0" smtClean="0"/>
              <a:t> mod (p-1)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dirty="0" smtClean="0"/>
              <a:t>In the three-pass protocol, the “locks” are </a:t>
            </a:r>
            <a:br>
              <a:rPr lang="en-US" sz="2800" dirty="0" smtClean="0"/>
            </a:br>
            <a:r>
              <a:rPr lang="en-US" sz="2800" dirty="0" smtClean="0"/>
              <a:t>random numbers that satisfy specific properties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5371</TotalTime>
  <Words>803</Words>
  <Application>Microsoft Office PowerPoint</Application>
  <PresentationFormat>On-screen Show (4:3)</PresentationFormat>
  <Paragraphs>118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Wingdings</vt:lpstr>
      <vt:lpstr>Digital Dots</vt:lpstr>
      <vt:lpstr>PowerPoint Presentation</vt:lpstr>
      <vt:lpstr>Tomorrow’s exam</vt:lpstr>
      <vt:lpstr>Can we generalize Fermat’s little theorem to composite moduli?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isn’t this used in key exchange today?</vt:lpstr>
      <vt:lpstr>PowerPoint Presentation</vt:lpstr>
      <vt:lpstr>Maybe Alice and Bob’s exchange wasn’t as secure as they thought…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Boutell</dc:creator>
  <cp:lastModifiedBy>Matthew R Boutell</cp:lastModifiedBy>
  <cp:revision>537</cp:revision>
  <cp:lastPrinted>1601-01-01T00:00:00Z</cp:lastPrinted>
  <dcterms:created xsi:type="dcterms:W3CDTF">1601-01-01T00:00:00Z</dcterms:created>
  <dcterms:modified xsi:type="dcterms:W3CDTF">2013-03-15T19:15:53Z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