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8"/>
  </p:notesMasterIdLst>
  <p:handoutMasterIdLst>
    <p:handoutMasterId r:id="rId19"/>
  </p:handoutMasterIdLst>
  <p:sldIdLst>
    <p:sldId id="257" r:id="rId2"/>
    <p:sldId id="290" r:id="rId3"/>
    <p:sldId id="285" r:id="rId4"/>
    <p:sldId id="286" r:id="rId5"/>
    <p:sldId id="287" r:id="rId6"/>
    <p:sldId id="288" r:id="rId7"/>
    <p:sldId id="289" r:id="rId8"/>
    <p:sldId id="292" r:id="rId9"/>
    <p:sldId id="295" r:id="rId10"/>
    <p:sldId id="277" r:id="rId11"/>
    <p:sldId id="280" r:id="rId12"/>
    <p:sldId id="278" r:id="rId13"/>
    <p:sldId id="293" r:id="rId14"/>
    <p:sldId id="294" r:id="rId15"/>
    <p:sldId id="281" r:id="rId16"/>
    <p:sldId id="282" r:id="rId17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76" autoAdjust="0"/>
    <p:restoredTop sz="77016" autoAdjust="0"/>
  </p:normalViewPr>
  <p:slideViewPr>
    <p:cSldViewPr>
      <p:cViewPr varScale="1">
        <p:scale>
          <a:sx n="89" d="100"/>
          <a:sy n="89" d="100"/>
        </p:scale>
        <p:origin x="-22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7B0E09D-8B80-41B7-AE5A-CF89D040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79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2962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1188"/>
            <a:ext cx="5616575" cy="418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CBCE92-6DE6-4E42-AD7C-8EA862FE7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56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6AAD088-E8F3-4769-A087-C81A189239F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998125-1654-48A2-9660-54409CC9CB0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3C45E6A-975E-4B13-9A15-B24B7662C63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60FBFCA-8717-46F6-A49B-5EDDE3FC075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We don’t know if n is prime!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CAAD32E-A6D4-4D01-B2DD-42A30E2F492B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Times New Roman" pitchFamily="18" charset="0"/>
              </a:rPr>
              <a:t>The hypothesis is similar to Fermat, but more general: gcd(a,p) = 1. </a:t>
            </a:r>
          </a:p>
          <a:p>
            <a:r>
              <a:rPr lang="en-US" smtClean="0">
                <a:latin typeface="Times New Roman" pitchFamily="18" charset="0"/>
              </a:rPr>
              <a:t>We will show that Fermat’s Little Theorem is a special case of Euler’s Theorem.</a:t>
            </a:r>
          </a:p>
          <a:p>
            <a:endParaRPr lang="en-US" smtClean="0">
              <a:latin typeface="Times New Roman" pitchFamily="18" charset="0"/>
            </a:endParaRPr>
          </a:p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C0DCC22-6F67-491C-93D1-15FF8CDEA91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latin typeface="Times New Roman" pitchFamily="18" charset="0"/>
              </a:rPr>
              <a:t>The hypothesis is similar to Fermat, but more general: gcd(a,n) = 1 (beyond p doesn’t divide a). </a:t>
            </a:r>
          </a:p>
          <a:p>
            <a:endParaRPr lang="en-US" smtClean="0">
              <a:latin typeface="Times New Roman" pitchFamily="18" charset="0"/>
            </a:endParaRPr>
          </a:p>
          <a:p>
            <a:r>
              <a:rPr lang="en-US" smtClean="0">
                <a:latin typeface="Times New Roman" pitchFamily="18" charset="0"/>
              </a:rPr>
              <a:t>The We will show that Fermat’s Little Theorem is a special case of Euler’s Theorem.</a:t>
            </a:r>
          </a:p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A59A680-8B33-4991-9889-DCD86D30E2F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Notes: The p are taken from the set of distinct primes that divide n</a:t>
            </a:r>
          </a:p>
          <a:p>
            <a:pPr marL="0" lvl="1" eaLnBrk="1" hangingPunct="1">
              <a:lnSpc>
                <a:spcPct val="80000"/>
              </a:lnSpc>
              <a:defRPr/>
            </a:pPr>
            <a:r>
              <a:rPr lang="en-US" dirty="0" err="1" smtClean="0"/>
              <a:t>Eg</a:t>
            </a:r>
            <a:r>
              <a:rPr lang="en-US" dirty="0" smtClean="0"/>
              <a:t>, for n=60, use p = 2 (only once), 3, and 5.</a:t>
            </a:r>
            <a:r>
              <a:rPr lang="en-US" sz="2000" dirty="0"/>
              <a:t> </a:t>
            </a:r>
            <a:r>
              <a:rPr lang="en-US" sz="2000" dirty="0" smtClean="0">
                <a:latin typeface="Symbol" pitchFamily="18" charset="2"/>
              </a:rPr>
              <a:t>f(12)=4, f(60)=16. </a:t>
            </a:r>
            <a:endParaRPr lang="en-US" sz="2000" dirty="0">
              <a:latin typeface="Symbol" pitchFamily="18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/>
              <a:t>When we compute the ratios, what about mutual exclusion? Consider the intuition: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Crossing out every number divisible by 3 leaves 2/3 of them.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/>
              <a:t>If I crossed out the even numbers first, then </a:t>
            </a:r>
            <a:br>
              <a:rPr lang="en-US" sz="2000" dirty="0"/>
            </a:br>
            <a:r>
              <a:rPr lang="en-US" sz="2000" dirty="0"/>
              <a:t>crossing out every </a:t>
            </a:r>
            <a:r>
              <a:rPr lang="en-US" sz="2000" b="1" dirty="0"/>
              <a:t>odd </a:t>
            </a:r>
            <a:r>
              <a:rPr lang="en-US" sz="2000" dirty="0"/>
              <a:t>number divisible by 3 still leaves 2/3 of those left!</a:t>
            </a:r>
            <a:endParaRPr lang="en-US" sz="2000" dirty="0">
              <a:latin typeface="Symbol" pitchFamily="18" charset="2"/>
            </a:endParaRPr>
          </a:p>
          <a:p>
            <a:pPr marL="0" lvl="1" eaLnBrk="1" hangingPunct="1">
              <a:lnSpc>
                <a:spcPct val="80000"/>
              </a:lnSpc>
              <a:defRPr/>
            </a:pPr>
            <a:endParaRPr lang="en-US" sz="2000" dirty="0">
              <a:latin typeface="Symbol" pitchFamily="18" charset="2"/>
            </a:endParaRPr>
          </a:p>
          <a:p>
            <a:pPr marL="0" lvl="1" eaLnBrk="1" hangingPunct="1">
              <a:lnSpc>
                <a:spcPct val="80000"/>
              </a:lnSpc>
              <a:defRPr/>
            </a:pPr>
            <a:endParaRPr lang="en-US" sz="2000" dirty="0">
              <a:latin typeface="Symbol" pitchFamily="18" charset="2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B501B0A-9CC3-4911-BB3B-02F9554A0C6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DDAB1CF-C679-4D49-980A-0734B14B71B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081EC60-D877-400B-80F0-CA4AC89AFA7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5AC5E34-09EA-4664-B99C-809FDAA3294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315C4BE-E1AB-480A-BA95-A346B0FCA64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909D231-5041-436F-BFE0-77E14B95F01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DB656FD-E5AF-4EE1-AC1B-B3239D75B16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EE013C4-A59A-43FE-83C8-8C3EEE3BFC0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Use this slide to create a new slide.</a:t>
            </a:r>
          </a:p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F1EB5B8-6187-4BCE-88CA-AEF15F4421D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Use this slide to create a new slide.</a:t>
            </a:r>
          </a:p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9064-89C8-48CB-969A-C27435637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14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24F25-D690-4E24-97A5-789D06EB4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9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BB336-A3E2-431D-A45A-D2B06117B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07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5999B-3234-4873-8756-D6781ED00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0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F53BA-A799-4D61-8F3D-BE69CF5E9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6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CD721-6CB2-47AE-82BC-5440C4FD6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6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EEA22-1613-4E87-A89E-AA8D01526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6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D3B20-7157-46F8-A3E4-9CFCCD8C4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B7FB4-85CC-4CF6-96F6-4ECCC18B4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0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0ED80-1316-4E87-8D2E-C2A5BCE3B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6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AE0CD-E9C4-4AD2-83AF-2B4F81457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09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9E6E6-B3ED-42A3-96C9-0AC9A79BA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4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02EB444-7916-46A1-9AAA-FCB6012F4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endParaRPr lang="en-US" dirty="0" smtClean="0"/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69850" y="76200"/>
            <a:ext cx="8616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850" y="76200"/>
            <a:ext cx="8997950" cy="914400"/>
          </a:xfrm>
        </p:spPr>
        <p:txBody>
          <a:bodyPr/>
          <a:lstStyle/>
          <a:p>
            <a:pPr>
              <a:defRPr/>
            </a:pPr>
            <a:r>
              <a:rPr lang="en-US" dirty="0"/>
              <a:t>DTTF/NB479: </a:t>
            </a:r>
            <a:r>
              <a:rPr lang="en-US" dirty="0" err="1"/>
              <a:t>Dszquphsbqiz</a:t>
            </a:r>
            <a:r>
              <a:rPr lang="en-US" dirty="0"/>
              <a:t>		</a:t>
            </a:r>
            <a:r>
              <a:rPr lang="en-US" dirty="0" smtClean="0"/>
              <a:t>		    Day </a:t>
            </a:r>
            <a:r>
              <a:rPr lang="en-US" dirty="0"/>
              <a:t>9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5334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Announcements:</a:t>
            </a:r>
          </a:p>
          <a:p>
            <a:pPr lvl="1">
              <a:defRPr/>
            </a:pPr>
            <a:r>
              <a:rPr lang="en-US" dirty="0" smtClean="0"/>
              <a:t>Homework 2 due now</a:t>
            </a:r>
          </a:p>
          <a:p>
            <a:pPr lvl="1">
              <a:defRPr/>
            </a:pPr>
            <a:r>
              <a:rPr lang="en-US" dirty="0" smtClean="0"/>
              <a:t>Computer quiz Thursday on chapter 2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Questions?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Today: </a:t>
            </a:r>
          </a:p>
          <a:p>
            <a:pPr lvl="1">
              <a:defRPr/>
            </a:pPr>
            <a:r>
              <a:rPr lang="en-US" dirty="0" smtClean="0"/>
              <a:t>Finish </a:t>
            </a:r>
            <a:r>
              <a:rPr lang="en-US" dirty="0" err="1" smtClean="0"/>
              <a:t>congruences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Fermat’s little theorem</a:t>
            </a:r>
          </a:p>
          <a:p>
            <a:pPr lvl="1">
              <a:defRPr/>
            </a:pPr>
            <a:r>
              <a:rPr lang="en-US" dirty="0" smtClean="0"/>
              <a:t>Euler’s theorem</a:t>
            </a:r>
          </a:p>
          <a:p>
            <a:pPr lvl="1">
              <a:defRPr/>
            </a:pPr>
            <a:r>
              <a:rPr lang="en-US" b="1" dirty="0" smtClean="0"/>
              <a:t>Important </a:t>
            </a:r>
            <a:r>
              <a:rPr lang="en-US" dirty="0" smtClean="0"/>
              <a:t>for RSA </a:t>
            </a:r>
            <a:r>
              <a:rPr lang="en-US" dirty="0" smtClean="0"/>
              <a:t>public key crypto </a:t>
            </a:r>
            <a:br>
              <a:rPr lang="en-US" dirty="0" smtClean="0"/>
            </a:br>
            <a:r>
              <a:rPr lang="en-US" dirty="0" smtClean="0"/>
              <a:t>– </a:t>
            </a:r>
            <a:r>
              <a:rPr lang="en-US" dirty="0" smtClean="0"/>
              <a:t>pay careful attention!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3" y="127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 </a:t>
            </a:r>
            <a:r>
              <a:rPr lang="en-US" b="1" dirty="0" smtClean="0"/>
              <a:t>converse</a:t>
            </a:r>
            <a:r>
              <a:rPr lang="en-US" dirty="0" smtClean="0"/>
              <a:t> when a=2 usually holds 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5344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Fermat: </a:t>
            </a:r>
            <a:br>
              <a:rPr lang="en-US" dirty="0" smtClean="0"/>
            </a:br>
            <a:r>
              <a:rPr lang="en-US" dirty="0" smtClean="0"/>
              <a:t>If p is prime and doesn’t divide a,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Converse: </a:t>
            </a:r>
          </a:p>
          <a:p>
            <a:pPr eaLnBrk="1" hangingPunct="1">
              <a:defRPr/>
            </a:pPr>
            <a:r>
              <a:rPr lang="en-US" sz="2400" dirty="0" smtClean="0"/>
              <a:t>If		        	     , then p is prime and doesn’t divide a.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This is</a:t>
            </a:r>
            <a:r>
              <a:rPr lang="en-US" sz="2400" b="1" dirty="0" smtClean="0"/>
              <a:t> almost</a:t>
            </a:r>
            <a:r>
              <a:rPr lang="en-US" sz="2400" dirty="0" smtClean="0"/>
              <a:t> always true when a = 2. Rare counterexamples:</a:t>
            </a:r>
          </a:p>
          <a:p>
            <a:pPr lvl="1" eaLnBrk="1" hangingPunct="1">
              <a:defRPr/>
            </a:pPr>
            <a:r>
              <a:rPr lang="en-US" sz="2000" dirty="0" smtClean="0"/>
              <a:t>n = 561 =3*11*17, but</a:t>
            </a:r>
          </a:p>
          <a:p>
            <a:pPr lvl="1" eaLnBrk="1" hangingPunct="1">
              <a:defRPr/>
            </a:pPr>
            <a:endParaRPr lang="en-US" sz="2000" dirty="0" smtClean="0"/>
          </a:p>
          <a:p>
            <a:pPr lvl="1" eaLnBrk="1" hangingPunct="1">
              <a:defRPr/>
            </a:pPr>
            <a:r>
              <a:rPr lang="en-US" sz="2000" dirty="0" smtClean="0"/>
              <a:t>n = 1729 = 7*13*19</a:t>
            </a:r>
          </a:p>
          <a:p>
            <a:pPr lvl="1" eaLnBrk="1" hangingPunct="1">
              <a:defRPr/>
            </a:pPr>
            <a:r>
              <a:rPr lang="en-US" sz="2000" dirty="0" smtClean="0"/>
              <a:t>Can do first one by hand if use Fermat and combine results with Chinese Remainder Theorem</a:t>
            </a:r>
          </a:p>
        </p:txBody>
      </p:sp>
      <p:graphicFrame>
        <p:nvGraphicFramePr>
          <p:cNvPr id="23556" name="Object 7"/>
          <p:cNvGraphicFramePr>
            <a:graphicFrameLocks noChangeAspect="1"/>
          </p:cNvGraphicFramePr>
          <p:nvPr/>
        </p:nvGraphicFramePr>
        <p:xfrm>
          <a:off x="6248400" y="1905000"/>
          <a:ext cx="25146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7" name="Equation" r:id="rId4" imgW="990600" imgH="228600" progId="Equation.3">
                  <p:embed/>
                </p:oleObj>
              </mc:Choice>
              <mc:Fallback>
                <p:oleObj name="Equation" r:id="rId4" imgW="9906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905000"/>
                        <a:ext cx="2514600" cy="5810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8"/>
          <p:cNvGraphicFramePr>
            <a:graphicFrameLocks noChangeAspect="1"/>
          </p:cNvGraphicFramePr>
          <p:nvPr/>
        </p:nvGraphicFramePr>
        <p:xfrm>
          <a:off x="1165225" y="3402013"/>
          <a:ext cx="24892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Equation" r:id="rId6" imgW="990600" imgH="228600" progId="Equation.3">
                  <p:embed/>
                </p:oleObj>
              </mc:Choice>
              <mc:Fallback>
                <p:oleObj name="Equation" r:id="rId6" imgW="9906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3402013"/>
                        <a:ext cx="2489200" cy="5746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9"/>
          <p:cNvGraphicFramePr>
            <a:graphicFrameLocks noChangeAspect="1"/>
          </p:cNvGraphicFramePr>
          <p:nvPr/>
        </p:nvGraphicFramePr>
        <p:xfrm>
          <a:off x="3962400" y="5029200"/>
          <a:ext cx="27130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7" imgW="1079500" imgH="228600" progId="Equation.3">
                  <p:embed/>
                </p:oleObj>
              </mc:Choice>
              <mc:Fallback>
                <p:oleObj name="Equation" r:id="rId7" imgW="10795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029200"/>
                        <a:ext cx="2713038" cy="5746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Primality</a:t>
            </a:r>
            <a:r>
              <a:rPr lang="en-US" dirty="0" smtClean="0"/>
              <a:t> testing schemes typically use the </a:t>
            </a:r>
            <a:r>
              <a:rPr lang="en-US" dirty="0"/>
              <a:t>contrapositive </a:t>
            </a:r>
            <a:r>
              <a:rPr lang="en-US" dirty="0" smtClean="0"/>
              <a:t>of Fermat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441325" y="2246313"/>
            <a:ext cx="1844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/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6770688" y="1905000"/>
            <a:ext cx="869950" cy="4048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Even?</a:t>
            </a: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5784850" y="2730500"/>
            <a:ext cx="2876550" cy="4048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div by other small primes?</a:t>
            </a:r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6138863" y="4978400"/>
            <a:ext cx="2203450" cy="679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Prime by Factoring/</a:t>
            </a:r>
            <a:br>
              <a:rPr lang="en-US"/>
            </a:br>
            <a:r>
              <a:rPr lang="en-US"/>
              <a:t>advanced techn.?</a:t>
            </a:r>
          </a:p>
        </p:txBody>
      </p:sp>
      <p:cxnSp>
        <p:nvCxnSpPr>
          <p:cNvPr id="24583" name="AutoShape 9"/>
          <p:cNvCxnSpPr>
            <a:cxnSpLocks noChangeShapeType="1"/>
            <a:stCxn id="24586" idx="2"/>
            <a:endCxn id="24580" idx="0"/>
          </p:cNvCxnSpPr>
          <p:nvPr/>
        </p:nvCxnSpPr>
        <p:spPr bwMode="auto">
          <a:xfrm>
            <a:off x="7199313" y="1357313"/>
            <a:ext cx="6350" cy="528637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4" name="AutoShape 10"/>
          <p:cNvCxnSpPr>
            <a:cxnSpLocks noChangeShapeType="1"/>
            <a:stCxn id="24580" idx="2"/>
            <a:endCxn id="24581" idx="0"/>
          </p:cNvCxnSpPr>
          <p:nvPr/>
        </p:nvCxnSpPr>
        <p:spPr bwMode="auto">
          <a:xfrm>
            <a:off x="7205663" y="2328863"/>
            <a:ext cx="17462" cy="382587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585" name="AutoShape 11"/>
          <p:cNvCxnSpPr>
            <a:cxnSpLocks noChangeShapeType="1"/>
            <a:stCxn id="24581" idx="2"/>
            <a:endCxn id="24582" idx="0"/>
          </p:cNvCxnSpPr>
          <p:nvPr/>
        </p:nvCxnSpPr>
        <p:spPr bwMode="auto">
          <a:xfrm>
            <a:off x="7223125" y="3154363"/>
            <a:ext cx="17463" cy="1804987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6" name="Text Box 13"/>
          <p:cNvSpPr txBox="1">
            <a:spLocks noChangeArrowheads="1"/>
          </p:cNvSpPr>
          <p:nvPr/>
        </p:nvSpPr>
        <p:spPr bwMode="auto">
          <a:xfrm>
            <a:off x="7043738" y="990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n</a:t>
            </a:r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7223125" y="23225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no</a:t>
            </a:r>
          </a:p>
        </p:txBody>
      </p:sp>
      <p:sp>
        <p:nvSpPr>
          <p:cNvPr id="24588" name="Text Box 15"/>
          <p:cNvSpPr txBox="1">
            <a:spLocks noChangeArrowheads="1"/>
          </p:cNvSpPr>
          <p:nvPr/>
        </p:nvSpPr>
        <p:spPr bwMode="auto">
          <a:xfrm>
            <a:off x="7223125" y="32369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no</a:t>
            </a:r>
          </a:p>
        </p:txBody>
      </p:sp>
      <p:sp>
        <p:nvSpPr>
          <p:cNvPr id="24589" name="Text Box 17"/>
          <p:cNvSpPr txBox="1">
            <a:spLocks noChangeArrowheads="1"/>
          </p:cNvSpPr>
          <p:nvPr/>
        </p:nvSpPr>
        <p:spPr bwMode="auto">
          <a:xfrm>
            <a:off x="7304088" y="5638800"/>
            <a:ext cx="539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yes</a:t>
            </a:r>
          </a:p>
        </p:txBody>
      </p:sp>
      <p:cxnSp>
        <p:nvCxnSpPr>
          <p:cNvPr id="24590" name="AutoShape 18"/>
          <p:cNvCxnSpPr>
            <a:cxnSpLocks noChangeShapeType="1"/>
            <a:stCxn id="24582" idx="2"/>
            <a:endCxn id="24591" idx="0"/>
          </p:cNvCxnSpPr>
          <p:nvPr/>
        </p:nvCxnSpPr>
        <p:spPr bwMode="auto">
          <a:xfrm flipH="1">
            <a:off x="7234238" y="5676900"/>
            <a:ext cx="6350" cy="571500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1" name="Text Box 19"/>
          <p:cNvSpPr txBox="1">
            <a:spLocks noChangeArrowheads="1"/>
          </p:cNvSpPr>
          <p:nvPr/>
        </p:nvSpPr>
        <p:spPr bwMode="auto">
          <a:xfrm>
            <a:off x="6856413" y="62484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Primality</a:t>
            </a:r>
            <a:r>
              <a:rPr lang="en-US" dirty="0"/>
              <a:t> testing schemes typically use </a:t>
            </a:r>
            <a:r>
              <a:rPr lang="en-US" dirty="0" smtClean="0"/>
              <a:t>the </a:t>
            </a:r>
            <a:r>
              <a:rPr lang="en-US" b="1" dirty="0" smtClean="0"/>
              <a:t>contrapositive</a:t>
            </a:r>
            <a:r>
              <a:rPr lang="en-US" dirty="0" smtClean="0"/>
              <a:t> of Fermat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895600"/>
            <a:ext cx="4572000" cy="1295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Use Fermat as a filter since it’s faster than factoring (if calculated using the </a:t>
            </a:r>
            <a:r>
              <a:rPr lang="en-US" sz="2000" dirty="0" err="1" smtClean="0"/>
              <a:t>powermod</a:t>
            </a:r>
            <a:r>
              <a:rPr lang="en-US" sz="2000" dirty="0" smtClean="0"/>
              <a:t> method).</a:t>
            </a:r>
            <a:r>
              <a:rPr lang="en-US" dirty="0" smtClean="0"/>
              <a:t> </a:t>
            </a:r>
          </a:p>
        </p:txBody>
      </p:sp>
      <p:graphicFrame>
        <p:nvGraphicFramePr>
          <p:cNvPr id="2560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370638" y="3749675"/>
          <a:ext cx="172402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5" name="Equation" r:id="rId4" imgW="1493448" imgH="449570" progId="Equation.3">
                  <p:embed/>
                </p:oleObj>
              </mc:Choice>
              <mc:Fallback>
                <p:oleObj name="Equation" r:id="rId4" imgW="1493448" imgH="44957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3749675"/>
                        <a:ext cx="1724025" cy="5667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Text Box 12"/>
          <p:cNvSpPr txBox="1">
            <a:spLocks noChangeArrowheads="1"/>
          </p:cNvSpPr>
          <p:nvPr/>
        </p:nvSpPr>
        <p:spPr bwMode="auto">
          <a:xfrm>
            <a:off x="6797675" y="1905000"/>
            <a:ext cx="838200" cy="3698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Even?</a:t>
            </a:r>
          </a:p>
        </p:txBody>
      </p:sp>
      <p:sp>
        <p:nvSpPr>
          <p:cNvPr id="25606" name="Text Box 13"/>
          <p:cNvSpPr txBox="1">
            <a:spLocks noChangeArrowheads="1"/>
          </p:cNvSpPr>
          <p:nvPr/>
        </p:nvSpPr>
        <p:spPr bwMode="auto">
          <a:xfrm>
            <a:off x="5784850" y="2730500"/>
            <a:ext cx="2876550" cy="4048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div by other small primes?</a:t>
            </a:r>
          </a:p>
        </p:txBody>
      </p:sp>
      <p:sp>
        <p:nvSpPr>
          <p:cNvPr id="25607" name="Text Box 14"/>
          <p:cNvSpPr txBox="1">
            <a:spLocks noChangeArrowheads="1"/>
          </p:cNvSpPr>
          <p:nvPr/>
        </p:nvSpPr>
        <p:spPr bwMode="auto">
          <a:xfrm>
            <a:off x="6138863" y="4978400"/>
            <a:ext cx="2203450" cy="679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Prime by Factoring/</a:t>
            </a:r>
            <a:br>
              <a:rPr lang="en-US"/>
            </a:br>
            <a:r>
              <a:rPr lang="en-US"/>
              <a:t>advanced techn.?</a:t>
            </a:r>
          </a:p>
        </p:txBody>
      </p:sp>
      <p:cxnSp>
        <p:nvCxnSpPr>
          <p:cNvPr id="25608" name="AutoShape 16"/>
          <p:cNvCxnSpPr>
            <a:cxnSpLocks noChangeShapeType="1"/>
            <a:stCxn id="25612" idx="2"/>
            <a:endCxn id="25605" idx="0"/>
          </p:cNvCxnSpPr>
          <p:nvPr/>
        </p:nvCxnSpPr>
        <p:spPr bwMode="auto">
          <a:xfrm rot="16200000" flipH="1">
            <a:off x="6934200" y="1622426"/>
            <a:ext cx="547687" cy="17462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9" name="AutoShape 17"/>
          <p:cNvCxnSpPr>
            <a:cxnSpLocks noChangeShapeType="1"/>
            <a:stCxn id="25605" idx="2"/>
            <a:endCxn id="25606" idx="0"/>
          </p:cNvCxnSpPr>
          <p:nvPr/>
        </p:nvCxnSpPr>
        <p:spPr bwMode="auto">
          <a:xfrm rot="16200000" flipH="1">
            <a:off x="6992144" y="2499519"/>
            <a:ext cx="455612" cy="6350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AutoShape 18"/>
          <p:cNvCxnSpPr>
            <a:cxnSpLocks noChangeShapeType="1"/>
            <a:stCxn id="25606" idx="2"/>
          </p:cNvCxnSpPr>
          <p:nvPr/>
        </p:nvCxnSpPr>
        <p:spPr bwMode="auto">
          <a:xfrm>
            <a:off x="7223125" y="3154363"/>
            <a:ext cx="9525" cy="576262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AutoShape 19"/>
          <p:cNvCxnSpPr>
            <a:cxnSpLocks noChangeShapeType="1"/>
            <a:endCxn id="25607" idx="0"/>
          </p:cNvCxnSpPr>
          <p:nvPr/>
        </p:nvCxnSpPr>
        <p:spPr bwMode="auto">
          <a:xfrm>
            <a:off x="7232650" y="4335463"/>
            <a:ext cx="7938" cy="623887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2" name="Text Box 20"/>
          <p:cNvSpPr txBox="1">
            <a:spLocks noChangeArrowheads="1"/>
          </p:cNvSpPr>
          <p:nvPr/>
        </p:nvSpPr>
        <p:spPr bwMode="auto">
          <a:xfrm>
            <a:off x="7043738" y="9906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n</a:t>
            </a:r>
          </a:p>
        </p:txBody>
      </p:sp>
      <p:sp>
        <p:nvSpPr>
          <p:cNvPr id="25613" name="Text Box 22"/>
          <p:cNvSpPr txBox="1">
            <a:spLocks noChangeArrowheads="1"/>
          </p:cNvSpPr>
          <p:nvPr/>
        </p:nvSpPr>
        <p:spPr bwMode="auto">
          <a:xfrm>
            <a:off x="7223125" y="23225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no</a:t>
            </a:r>
          </a:p>
        </p:txBody>
      </p:sp>
      <p:sp>
        <p:nvSpPr>
          <p:cNvPr id="25614" name="Text Box 23"/>
          <p:cNvSpPr txBox="1">
            <a:spLocks noChangeArrowheads="1"/>
          </p:cNvSpPr>
          <p:nvPr/>
        </p:nvSpPr>
        <p:spPr bwMode="auto">
          <a:xfrm>
            <a:off x="7223125" y="3236913"/>
            <a:ext cx="438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no</a:t>
            </a:r>
          </a:p>
        </p:txBody>
      </p:sp>
      <p:sp>
        <p:nvSpPr>
          <p:cNvPr id="25615" name="Text Box 24"/>
          <p:cNvSpPr txBox="1">
            <a:spLocks noChangeArrowheads="1"/>
          </p:cNvSpPr>
          <p:nvPr/>
        </p:nvSpPr>
        <p:spPr bwMode="auto">
          <a:xfrm>
            <a:off x="7223125" y="4303713"/>
            <a:ext cx="539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yes</a:t>
            </a:r>
          </a:p>
        </p:txBody>
      </p:sp>
      <p:sp>
        <p:nvSpPr>
          <p:cNvPr id="25616" name="Text Box 25"/>
          <p:cNvSpPr txBox="1">
            <a:spLocks noChangeArrowheads="1"/>
          </p:cNvSpPr>
          <p:nvPr/>
        </p:nvSpPr>
        <p:spPr bwMode="auto">
          <a:xfrm>
            <a:off x="7304088" y="5638800"/>
            <a:ext cx="539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yes</a:t>
            </a:r>
          </a:p>
        </p:txBody>
      </p:sp>
      <p:cxnSp>
        <p:nvCxnSpPr>
          <p:cNvPr id="25617" name="AutoShape 26"/>
          <p:cNvCxnSpPr>
            <a:cxnSpLocks noChangeShapeType="1"/>
            <a:stCxn id="25607" idx="2"/>
            <a:endCxn id="25618" idx="0"/>
          </p:cNvCxnSpPr>
          <p:nvPr/>
        </p:nvCxnSpPr>
        <p:spPr bwMode="auto">
          <a:xfrm flipH="1">
            <a:off x="7234238" y="5676900"/>
            <a:ext cx="6350" cy="571500"/>
          </a:xfrm>
          <a:prstGeom prst="straightConnector1">
            <a:avLst/>
          </a:prstGeom>
          <a:noFill/>
          <a:ln w="38100">
            <a:solidFill>
              <a:srgbClr val="FFFF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8" name="Text Box 27"/>
          <p:cNvSpPr txBox="1">
            <a:spLocks noChangeArrowheads="1"/>
          </p:cNvSpPr>
          <p:nvPr/>
        </p:nvSpPr>
        <p:spPr bwMode="auto">
          <a:xfrm>
            <a:off x="6856413" y="62484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prime</a:t>
            </a:r>
          </a:p>
        </p:txBody>
      </p:sp>
      <p:sp>
        <p:nvSpPr>
          <p:cNvPr id="345117" name="Rectangle 29"/>
          <p:cNvSpPr>
            <a:spLocks noChangeArrowheads="1"/>
          </p:cNvSpPr>
          <p:nvPr/>
        </p:nvSpPr>
        <p:spPr bwMode="auto">
          <a:xfrm>
            <a:off x="304800" y="4495800"/>
            <a:ext cx="5410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Fermat: p prime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 2</a:t>
            </a:r>
            <a:r>
              <a:rPr lang="en-US" sz="2400" baseline="300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p-1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≡ 1 (mod p)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Contrapositive?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5118" name="Text Box 30"/>
          <p:cNvSpPr txBox="1">
            <a:spLocks noChangeArrowheads="1"/>
          </p:cNvSpPr>
          <p:nvPr/>
        </p:nvSpPr>
        <p:spPr bwMode="auto">
          <a:xfrm>
            <a:off x="1736725" y="5522913"/>
            <a:ext cx="4098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Why can’t we just compute 2</a:t>
            </a:r>
            <a:r>
              <a:rPr lang="en-US" baseline="30000" dirty="0"/>
              <a:t>n-1</a:t>
            </a:r>
            <a:r>
              <a:rPr lang="en-US" dirty="0"/>
              <a:t>(mod n)</a:t>
            </a:r>
          </a:p>
          <a:p>
            <a:r>
              <a:rPr lang="en-US" dirty="0"/>
              <a:t>using Fermat if it’s so much faster?</a:t>
            </a:r>
          </a:p>
        </p:txBody>
      </p:sp>
      <p:graphicFrame>
        <p:nvGraphicFramePr>
          <p:cNvPr id="25621" name="Object 31"/>
          <p:cNvGraphicFramePr>
            <a:graphicFrameLocks noChangeAspect="1"/>
          </p:cNvGraphicFramePr>
          <p:nvPr/>
        </p:nvGraphicFramePr>
        <p:xfrm>
          <a:off x="6324600" y="3733800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6" imgW="927000" imgH="304560" progId="Equation.3">
                  <p:embed/>
                </p:oleObj>
              </mc:Choice>
              <mc:Fallback>
                <p:oleObj name="Equation" r:id="rId6" imgW="927000" imgH="30456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733800"/>
                        <a:ext cx="1854200" cy="609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2" name="TextBox 15"/>
          <p:cNvSpPr txBox="1">
            <a:spLocks noChangeArrowheads="1"/>
          </p:cNvSpPr>
          <p:nvPr/>
        </p:nvSpPr>
        <p:spPr bwMode="auto">
          <a:xfrm>
            <a:off x="7391400" y="-4763"/>
            <a:ext cx="175260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3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117" grpId="0"/>
      <p:bldP spid="3451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0"/>
            <a:ext cx="9023350" cy="523875"/>
          </a:xfrm>
        </p:spPr>
        <p:txBody>
          <a:bodyPr/>
          <a:lstStyle/>
          <a:p>
            <a:pPr>
              <a:defRPr/>
            </a:pPr>
            <a:r>
              <a:rPr lang="en-US" dirty="0"/>
              <a:t>Euler’s Theorem is </a:t>
            </a:r>
            <a:r>
              <a:rPr lang="en-US" dirty="0" smtClean="0"/>
              <a:t>like Fermat’s, but </a:t>
            </a:r>
            <a:r>
              <a:rPr lang="en-US" dirty="0"/>
              <a:t>for composite moduli</a:t>
            </a:r>
            <a:endParaRPr lang="en-US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524000"/>
            <a:ext cx="6553200" cy="2209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/>
              <a:t>If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a,n</a:t>
            </a:r>
            <a:r>
              <a:rPr lang="en-US" dirty="0" smtClean="0"/>
              <a:t>)=1, then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So </a:t>
            </a:r>
            <a:r>
              <a:rPr lang="en-US" dirty="0"/>
              <a:t>w</a:t>
            </a:r>
            <a:r>
              <a:rPr lang="en-US" dirty="0" smtClean="0"/>
              <a:t>hat’s </a:t>
            </a:r>
            <a:r>
              <a:rPr lang="en-US" dirty="0">
                <a:latin typeface="Symbol" pitchFamily="18" charset="2"/>
              </a:rPr>
              <a:t>f</a:t>
            </a:r>
            <a:r>
              <a:rPr lang="en-US" dirty="0"/>
              <a:t>(n</a:t>
            </a:r>
            <a:r>
              <a:rPr lang="en-US" dirty="0" smtClean="0"/>
              <a:t>)?</a:t>
            </a:r>
            <a:endParaRPr lang="en-US" dirty="0"/>
          </a:p>
        </p:txBody>
      </p:sp>
      <p:graphicFrame>
        <p:nvGraphicFramePr>
          <p:cNvPr id="26629" name="Object 1"/>
          <p:cNvGraphicFramePr>
            <a:graphicFrameLocks noChangeAspect="1"/>
          </p:cNvGraphicFramePr>
          <p:nvPr/>
        </p:nvGraphicFramePr>
        <p:xfrm>
          <a:off x="1676400" y="2362200"/>
          <a:ext cx="5613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4" imgW="990600" imgH="228600" progId="Equation.3">
                  <p:embed/>
                </p:oleObj>
              </mc:Choice>
              <mc:Fallback>
                <p:oleObj name="Equation" r:id="rId4" imgW="9906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200"/>
                        <a:ext cx="5613400" cy="12954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TextBox 15"/>
          <p:cNvSpPr txBox="1">
            <a:spLocks noChangeArrowheads="1"/>
          </p:cNvSpPr>
          <p:nvPr/>
        </p:nvSpPr>
        <p:spPr bwMode="auto">
          <a:xfrm>
            <a:off x="8610600" y="-4763"/>
            <a:ext cx="53340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4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76200"/>
            <a:ext cx="9023350" cy="13843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Symbol" pitchFamily="18" charset="2"/>
              </a:rPr>
              <a:t>f</a:t>
            </a:r>
            <a:r>
              <a:rPr lang="en-US" dirty="0"/>
              <a:t>(n)  </a:t>
            </a:r>
            <a:r>
              <a:rPr lang="en-US" dirty="0" smtClean="0"/>
              <a:t>is the </a:t>
            </a:r>
            <a:r>
              <a:rPr lang="en-US" dirty="0"/>
              <a:t>number of integers a,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such that </a:t>
            </a:r>
            <a:r>
              <a:rPr lang="en-US" dirty="0"/>
              <a:t>1 ≤ a ≤ n and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a,n</a:t>
            </a:r>
            <a:r>
              <a:rPr lang="en-US" dirty="0"/>
              <a:t>) = 1.</a:t>
            </a:r>
            <a:br>
              <a:rPr lang="en-US" dirty="0"/>
            </a:br>
            <a:endParaRPr lang="en-US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3200400"/>
            <a:ext cx="7962900" cy="29622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Examples: </a:t>
            </a:r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n-US" dirty="0" smtClean="0">
                <a:latin typeface="Symbol" pitchFamily="18" charset="2"/>
              </a:rPr>
              <a:t>f</a:t>
            </a:r>
            <a:r>
              <a:rPr lang="en-US" dirty="0" smtClean="0"/>
              <a:t>(10</a:t>
            </a:r>
            <a:r>
              <a:rPr lang="en-US" dirty="0"/>
              <a:t>) = 4.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endParaRPr lang="en-US" dirty="0"/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n-US" dirty="0" smtClean="0"/>
              <a:t>When p is prime, </a:t>
            </a:r>
            <a:r>
              <a:rPr lang="en-US" dirty="0" smtClean="0">
                <a:latin typeface="Symbol" pitchFamily="18" charset="2"/>
              </a:rPr>
              <a:t>f</a:t>
            </a:r>
            <a:r>
              <a:rPr lang="en-US" dirty="0" smtClean="0"/>
              <a:t>(p</a:t>
            </a:r>
            <a:r>
              <a:rPr lang="en-US" dirty="0"/>
              <a:t>) </a:t>
            </a:r>
            <a:r>
              <a:rPr lang="en-US" dirty="0" smtClean="0"/>
              <a:t>= ____</a:t>
            </a:r>
            <a:endParaRPr lang="en-US" dirty="0"/>
          </a:p>
          <a:p>
            <a:pPr marL="857250" lvl="1" indent="-457200" eaLnBrk="1" hangingPunct="1">
              <a:buFont typeface="+mj-lt"/>
              <a:buAutoNum type="arabicPeriod"/>
              <a:defRPr/>
            </a:pPr>
            <a:endParaRPr lang="en-US" dirty="0" smtClean="0"/>
          </a:p>
          <a:p>
            <a:pPr marL="857250" lvl="1" indent="-457200" eaLnBrk="1" hangingPunct="1">
              <a:buFont typeface="+mj-lt"/>
              <a:buAutoNum type="arabicPeriod"/>
              <a:defRPr/>
            </a:pPr>
            <a:r>
              <a:rPr lang="en-US" dirty="0" smtClean="0"/>
              <a:t>When n </a:t>
            </a:r>
            <a:r>
              <a:rPr lang="en-US" dirty="0"/>
              <a:t>=</a:t>
            </a:r>
            <a:r>
              <a:rPr lang="en-US" dirty="0" err="1"/>
              <a:t>pq</a:t>
            </a:r>
            <a:r>
              <a:rPr lang="en-US" dirty="0"/>
              <a:t> </a:t>
            </a:r>
            <a:r>
              <a:rPr lang="en-US" dirty="0" smtClean="0"/>
              <a:t>(product </a:t>
            </a:r>
            <a:r>
              <a:rPr lang="en-US" dirty="0"/>
              <a:t>of 2 primes), </a:t>
            </a:r>
            <a:r>
              <a:rPr lang="en-US" dirty="0" smtClean="0">
                <a:latin typeface="Symbol" pitchFamily="18" charset="2"/>
              </a:rPr>
              <a:t>f</a:t>
            </a:r>
            <a:r>
              <a:rPr lang="en-US" dirty="0" smtClean="0"/>
              <a:t>(n) = ____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76200" y="63055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400">
              <a:solidFill>
                <a:srgbClr val="000099"/>
              </a:solidFill>
              <a:latin typeface="Calibri" pitchFamily="34" charset="0"/>
            </a:endParaRPr>
          </a:p>
          <a:p>
            <a:fld id="{6CD1695D-2F65-4F59-B880-361DD2BF4940}" type="slidenum">
              <a:rPr lang="en-US" sz="1400">
                <a:solidFill>
                  <a:srgbClr val="000099"/>
                </a:solidFill>
                <a:latin typeface="Calibri" pitchFamily="34" charset="0"/>
              </a:rPr>
              <a:pPr/>
              <a:t>14</a:t>
            </a:fld>
            <a:endParaRPr lang="en-US" sz="140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27653" name="TextBox 15"/>
          <p:cNvSpPr txBox="1">
            <a:spLocks noChangeArrowheads="1"/>
          </p:cNvSpPr>
          <p:nvPr/>
        </p:nvSpPr>
        <p:spPr bwMode="auto">
          <a:xfrm>
            <a:off x="8610600" y="-4763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5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general formula for </a:t>
            </a:r>
            <a:r>
              <a:rPr lang="en-US" dirty="0" smtClean="0">
                <a:latin typeface="Symbol" pitchFamily="18" charset="2"/>
              </a:rPr>
              <a:t>f</a:t>
            </a:r>
            <a:r>
              <a:rPr lang="en-US" dirty="0" smtClean="0"/>
              <a:t>(n)</a:t>
            </a:r>
          </a:p>
        </p:txBody>
      </p:sp>
      <p:sp>
        <p:nvSpPr>
          <p:cNvPr id="3512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3400" y="2895600"/>
            <a:ext cx="8229600" cy="914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dirty="0" smtClean="0"/>
              <a:t>Example: </a:t>
            </a:r>
            <a:r>
              <a:rPr lang="en-US" sz="2400" dirty="0" smtClean="0">
                <a:latin typeface="Symbol" pitchFamily="18" charset="2"/>
              </a:rPr>
              <a:t>f(12)=4</a:t>
            </a:r>
            <a:endParaRPr lang="en-US" sz="2000" dirty="0" smtClean="0">
              <a:latin typeface="Symbol" pitchFamily="18" charset="2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>
              <a:latin typeface="Symbol" pitchFamily="18" charset="2"/>
            </a:endParaRPr>
          </a:p>
        </p:txBody>
      </p:sp>
      <p:sp>
        <p:nvSpPr>
          <p:cNvPr id="351239" name="Text Box 7"/>
          <p:cNvSpPr txBox="1">
            <a:spLocks noChangeArrowheads="1"/>
          </p:cNvSpPr>
          <p:nvPr/>
        </p:nvSpPr>
        <p:spPr bwMode="auto">
          <a:xfrm>
            <a:off x="4800600" y="6443663"/>
            <a:ext cx="42926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[Intuition from Bill </a:t>
            </a:r>
            <a:r>
              <a:rPr lang="en-US" dirty="0"/>
              <a:t>Waite, RHIT 2007]</a:t>
            </a:r>
          </a:p>
        </p:txBody>
      </p:sp>
      <p:graphicFrame>
        <p:nvGraphicFramePr>
          <p:cNvPr id="28677" name="Object 9"/>
          <p:cNvGraphicFramePr>
            <a:graphicFrameLocks noChangeAspect="1"/>
          </p:cNvGraphicFramePr>
          <p:nvPr/>
        </p:nvGraphicFramePr>
        <p:xfrm>
          <a:off x="2895600" y="1295400"/>
          <a:ext cx="31305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4" imgW="1206500" imgH="469900" progId="Equation.3">
                  <p:embed/>
                </p:oleObj>
              </mc:Choice>
              <mc:Fallback>
                <p:oleObj name="Equation" r:id="rId4" imgW="1206500" imgH="4699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295400"/>
                        <a:ext cx="3130550" cy="12192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TextBox 5"/>
          <p:cNvSpPr txBox="1">
            <a:spLocks noChangeArrowheads="1"/>
          </p:cNvSpPr>
          <p:nvPr/>
        </p:nvSpPr>
        <p:spPr bwMode="auto">
          <a:xfrm>
            <a:off x="7391400" y="-4763"/>
            <a:ext cx="175260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6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2173288"/>
            <a:ext cx="2249488" cy="369887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solidFill>
              <a:schemeClr val="tx2">
                <a:lumMod val="25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p are distinct primes</a:t>
            </a:r>
          </a:p>
        </p:txBody>
      </p:sp>
      <p:cxnSp>
        <p:nvCxnSpPr>
          <p:cNvPr id="4" name="Straight Connector 3"/>
          <p:cNvCxnSpPr>
            <a:stCxn id="2" idx="3"/>
          </p:cNvCxnSpPr>
          <p:nvPr/>
        </p:nvCxnSpPr>
        <p:spPr bwMode="auto">
          <a:xfrm>
            <a:off x="2554288" y="2357438"/>
            <a:ext cx="17129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Euler’s Theorem can also lead to computations </a:t>
            </a:r>
            <a:br>
              <a:rPr lang="en-US" dirty="0" smtClean="0"/>
            </a:br>
            <a:r>
              <a:rPr lang="en-US" dirty="0" smtClean="0"/>
              <a:t>that are more efficient than modular exponentiation</a:t>
            </a:r>
          </a:p>
        </p:txBody>
      </p:sp>
      <p:sp>
        <p:nvSpPr>
          <p:cNvPr id="3553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2971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/>
              <a:t>a</a:t>
            </a:r>
            <a:r>
              <a:rPr lang="en-US" dirty="0" smtClean="0"/>
              <a:t>s long as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a,n</a:t>
            </a:r>
            <a:r>
              <a:rPr lang="en-US" dirty="0" smtClean="0"/>
              <a:t>) = 1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Examples: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en-US" dirty="0" smtClean="0"/>
              <a:t>Find last 3 digits of 7</a:t>
            </a:r>
            <a:r>
              <a:rPr lang="en-US" baseline="30000" dirty="0" smtClean="0"/>
              <a:t>803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en-US" dirty="0" smtClean="0"/>
              <a:t>Find 3</a:t>
            </a:r>
            <a:r>
              <a:rPr lang="en-US" baseline="30000" dirty="0" smtClean="0"/>
              <a:t>2007</a:t>
            </a:r>
            <a:r>
              <a:rPr lang="en-US" dirty="0" smtClean="0"/>
              <a:t> (mod 12)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en-US" dirty="0" smtClean="0"/>
              <a:t>Find 2</a:t>
            </a:r>
            <a:r>
              <a:rPr lang="en-US" baseline="30000" dirty="0" smtClean="0"/>
              <a:t>6004</a:t>
            </a:r>
            <a:r>
              <a:rPr lang="en-US" dirty="0" smtClean="0"/>
              <a:t> (mod 99)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en-US" dirty="0" smtClean="0"/>
              <a:t>Find 2</a:t>
            </a:r>
            <a:r>
              <a:rPr lang="en-US" baseline="30000" dirty="0" smtClean="0"/>
              <a:t>6004</a:t>
            </a:r>
            <a:r>
              <a:rPr lang="en-US" dirty="0" smtClean="0"/>
              <a:t> (mod 101)</a:t>
            </a:r>
          </a:p>
        </p:txBody>
      </p:sp>
      <p:sp>
        <p:nvSpPr>
          <p:cNvPr id="355335" name="Text Box 7"/>
          <p:cNvSpPr txBox="1">
            <a:spLocks noChangeArrowheads="1"/>
          </p:cNvSpPr>
          <p:nvPr/>
        </p:nvSpPr>
        <p:spPr bwMode="auto">
          <a:xfrm>
            <a:off x="228600" y="3352800"/>
            <a:ext cx="8686800" cy="757238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Basic</a:t>
            </a:r>
            <a:br>
              <a:rPr lang="en-US" sz="24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Principle: when working mod n, view the exponents mod </a:t>
            </a:r>
            <a:r>
              <a:rPr lang="en-US" sz="24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f</a:t>
            </a:r>
            <a:r>
              <a:rPr lang="en-US" sz="2400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(n).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/>
        </p:nvGraphicFramePr>
        <p:xfrm>
          <a:off x="2649538" y="1219200"/>
          <a:ext cx="39687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Equation" r:id="rId4" imgW="990600" imgH="228600" progId="Equation.3">
                  <p:embed/>
                </p:oleObj>
              </mc:Choice>
              <mc:Fallback>
                <p:oleObj name="Equation" r:id="rId4" imgW="9906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9538" y="1219200"/>
                        <a:ext cx="3968750" cy="9144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Box 5"/>
          <p:cNvSpPr txBox="1">
            <a:spLocks noChangeArrowheads="1"/>
          </p:cNvSpPr>
          <p:nvPr/>
        </p:nvSpPr>
        <p:spPr bwMode="auto">
          <a:xfrm>
            <a:off x="7391400" y="-4763"/>
            <a:ext cx="175260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7-10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610600" cy="13414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 Chinese Remainder Theorem establishes an equivalence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A single </a:t>
            </a:r>
            <a:r>
              <a:rPr lang="en-US" dirty="0"/>
              <a:t>congruence mod a </a:t>
            </a:r>
            <a:r>
              <a:rPr lang="en-US" dirty="0">
                <a:solidFill>
                  <a:srgbClr val="FFFF99"/>
                </a:solidFill>
              </a:rPr>
              <a:t>composite number </a:t>
            </a:r>
            <a:r>
              <a:rPr lang="en-US" dirty="0" smtClean="0"/>
              <a:t>is equivalent to a </a:t>
            </a:r>
            <a:r>
              <a:rPr lang="en-US" dirty="0"/>
              <a:t>system of </a:t>
            </a:r>
            <a:r>
              <a:rPr lang="en-US" dirty="0" err="1"/>
              <a:t>congruences</a:t>
            </a:r>
            <a:r>
              <a:rPr lang="en-US" dirty="0"/>
              <a:t> mod its factors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Two-factor form</a:t>
            </a:r>
          </a:p>
          <a:p>
            <a:pPr lvl="1" eaLnBrk="1" hangingPunct="1">
              <a:defRPr/>
            </a:pPr>
            <a:r>
              <a:rPr lang="en-US" dirty="0" smtClean="0"/>
              <a:t>Given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m,n</a:t>
            </a:r>
            <a:r>
              <a:rPr lang="en-US" dirty="0" smtClean="0"/>
              <a:t>)=1. For integers a and b, there exists </a:t>
            </a:r>
            <a:r>
              <a:rPr lang="en-US" i="1" dirty="0" smtClean="0"/>
              <a:t>exactly 1</a:t>
            </a:r>
            <a:r>
              <a:rPr lang="en-US" dirty="0" smtClean="0"/>
              <a:t> solution (mod </a:t>
            </a:r>
            <a:r>
              <a:rPr lang="en-US" dirty="0" err="1" smtClean="0"/>
              <a:t>mn</a:t>
            </a:r>
            <a:r>
              <a:rPr lang="en-US" dirty="0" smtClean="0"/>
              <a:t>) to the system: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15364" name="Object 13"/>
          <p:cNvGraphicFramePr>
            <a:graphicFrameLocks noChangeAspect="1"/>
          </p:cNvGraphicFramePr>
          <p:nvPr/>
        </p:nvGraphicFramePr>
        <p:xfrm>
          <a:off x="2743200" y="4953000"/>
          <a:ext cx="2876550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4" imgW="914400" imgH="431800" progId="Equation.3">
                  <p:embed/>
                </p:oleObj>
              </mc:Choice>
              <mc:Fallback>
                <p:oleObj name="Equation" r:id="rId4" imgW="914400" imgH="431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53000"/>
                        <a:ext cx="2876550" cy="13604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534400" cy="14176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CRT Equivalences let us use systems of </a:t>
            </a:r>
            <a:r>
              <a:rPr lang="en-US" dirty="0" err="1" smtClean="0"/>
              <a:t>congruences</a:t>
            </a:r>
            <a:r>
              <a:rPr lang="en-US" dirty="0" smtClean="0"/>
              <a:t> to solve problems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Solve the system: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 lvl="1"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How many solutions?</a:t>
            </a:r>
          </a:p>
          <a:p>
            <a:pPr lvl="1">
              <a:defRPr/>
            </a:pPr>
            <a:r>
              <a:rPr lang="en-US" smtClean="0"/>
              <a:t>Find them.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aphicFrame>
        <p:nvGraphicFramePr>
          <p:cNvPr id="16390" name="Object 10"/>
          <p:cNvGraphicFramePr>
            <a:graphicFrameLocks noChangeAspect="1"/>
          </p:cNvGraphicFramePr>
          <p:nvPr/>
        </p:nvGraphicFramePr>
        <p:xfrm>
          <a:off x="5791200" y="1600200"/>
          <a:ext cx="2232025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4" imgW="914400" imgH="431800" progId="Equation.3">
                  <p:embed/>
                </p:oleObj>
              </mc:Choice>
              <mc:Fallback>
                <p:oleObj name="Equation" r:id="rId4" imgW="914400" imgH="431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00200"/>
                        <a:ext cx="2232025" cy="10556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11"/>
          <p:cNvGraphicFramePr>
            <a:graphicFrameLocks noChangeAspect="1"/>
          </p:cNvGraphicFramePr>
          <p:nvPr/>
        </p:nvGraphicFramePr>
        <p:xfrm>
          <a:off x="5562600" y="3886200"/>
          <a:ext cx="24431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6" imgW="977900" imgH="228600" progId="Equation.3">
                  <p:embed/>
                </p:oleObj>
              </mc:Choice>
              <mc:Fallback>
                <p:oleObj name="Equation" r:id="rId6" imgW="9779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2443163" cy="5730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Chinese </a:t>
            </a:r>
            <a:r>
              <a:rPr lang="en-US" dirty="0" smtClean="0"/>
              <a:t>Remainder </a:t>
            </a:r>
            <a:r>
              <a:rPr lang="en-US" dirty="0" smtClean="0"/>
              <a:t>Theorem also applies generally to n factors </a:t>
            </a:r>
            <a:endParaRPr lang="en-US" dirty="0" smtClean="0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39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dirty="0" smtClean="0"/>
              <a:t>Let </a:t>
            </a:r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,…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k</a:t>
            </a:r>
            <a:r>
              <a:rPr lang="en-US" dirty="0" smtClean="0"/>
              <a:t> be integers such that </a:t>
            </a:r>
            <a:r>
              <a:rPr lang="en-US" dirty="0" err="1" smtClean="0"/>
              <a:t>gcd</a:t>
            </a:r>
            <a:r>
              <a:rPr lang="en-US" dirty="0" smtClean="0"/>
              <a:t>(m</a:t>
            </a:r>
            <a:r>
              <a:rPr lang="en-US" baseline="-25000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j</a:t>
            </a:r>
            <a:r>
              <a:rPr lang="en-US" dirty="0" smtClean="0"/>
              <a:t>)=1 when i ≠ j. For integers a</a:t>
            </a:r>
            <a:r>
              <a:rPr lang="en-US" baseline="-25000" dirty="0" smtClean="0"/>
              <a:t>1</a:t>
            </a:r>
            <a:r>
              <a:rPr lang="en-US" dirty="0" smtClean="0"/>
              <a:t>, …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, there exists </a:t>
            </a:r>
            <a:r>
              <a:rPr lang="en-US" i="1" dirty="0" smtClean="0"/>
              <a:t>exactly 1</a:t>
            </a:r>
            <a:r>
              <a:rPr lang="en-US" dirty="0" smtClean="0"/>
              <a:t> solution (mod m</a:t>
            </a:r>
            <a:r>
              <a:rPr lang="en-US" baseline="-25000" dirty="0" smtClean="0"/>
              <a:t>1</a:t>
            </a:r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…</a:t>
            </a:r>
            <a:r>
              <a:rPr lang="en-US" dirty="0" err="1" smtClean="0"/>
              <a:t>m</a:t>
            </a:r>
            <a:r>
              <a:rPr lang="en-US" baseline="-25000" dirty="0" err="1" smtClean="0"/>
              <a:t>k</a:t>
            </a:r>
            <a:r>
              <a:rPr lang="en-US" dirty="0" smtClean="0"/>
              <a:t>) to the system: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17412" name="Object 5"/>
          <p:cNvGraphicFramePr>
            <a:graphicFrameLocks noChangeAspect="1"/>
          </p:cNvGraphicFramePr>
          <p:nvPr/>
        </p:nvGraphicFramePr>
        <p:xfrm>
          <a:off x="3276600" y="3657600"/>
          <a:ext cx="24733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4" imgW="990600" imgH="914400" progId="Equation.3">
                  <p:embed/>
                </p:oleObj>
              </mc:Choice>
              <mc:Fallback>
                <p:oleObj name="Equation" r:id="rId4" imgW="9906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7600"/>
                        <a:ext cx="2473325" cy="22923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Modular Exponentiation is extremely efficient since the partial results are always small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Compute the last digit of 3</a:t>
            </a:r>
            <a:r>
              <a:rPr lang="en-US" baseline="30000" dirty="0" smtClean="0"/>
              <a:t>2000</a:t>
            </a: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Compute 3</a:t>
            </a:r>
            <a:r>
              <a:rPr lang="en-US" baseline="30000" dirty="0"/>
              <a:t>2000</a:t>
            </a:r>
            <a:r>
              <a:rPr lang="en-US" dirty="0" smtClean="0"/>
              <a:t> (mod 19) </a:t>
            </a:r>
            <a:br>
              <a:rPr lang="en-US" dirty="0" smtClean="0"/>
            </a:br>
            <a:r>
              <a:rPr lang="en-US" dirty="0" smtClean="0"/>
              <a:t>Idea:</a:t>
            </a:r>
          </a:p>
          <a:p>
            <a:pPr lvl="1" eaLnBrk="1" hangingPunct="1">
              <a:defRPr/>
            </a:pPr>
            <a:r>
              <a:rPr lang="en-US" dirty="0" smtClean="0"/>
              <a:t>Get the powers of 3 by repeatedly squaring 3, BUT taking mod at each step.</a:t>
            </a: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7391400" y="-4763"/>
            <a:ext cx="175260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Q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610600" cy="1341438"/>
          </a:xfrm>
        </p:spPr>
        <p:txBody>
          <a:bodyPr/>
          <a:lstStyle/>
          <a:p>
            <a:pPr>
              <a:defRPr/>
            </a:pPr>
            <a:r>
              <a:rPr lang="en-US" dirty="0"/>
              <a:t>Modular </a:t>
            </a:r>
            <a:r>
              <a:rPr lang="en-US" dirty="0" smtClean="0"/>
              <a:t>Exponentiation Technique and Example</a:t>
            </a:r>
            <a:endParaRPr lang="en-US" dirty="0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124200" cy="45339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Compute </a:t>
            </a:r>
            <a:r>
              <a:rPr lang="en-US" sz="2400" dirty="0" smtClean="0"/>
              <a:t>3</a:t>
            </a:r>
            <a:r>
              <a:rPr lang="en-US" sz="2400" baseline="30000" dirty="0" smtClean="0"/>
              <a:t>2000</a:t>
            </a:r>
            <a:r>
              <a:rPr lang="en-US" sz="2400" dirty="0" smtClean="0"/>
              <a:t> </a:t>
            </a:r>
            <a:r>
              <a:rPr lang="en-US" sz="2400" dirty="0"/>
              <a:t>(mod </a:t>
            </a:r>
            <a:r>
              <a:rPr lang="en-US" sz="2400" dirty="0" smtClean="0"/>
              <a:t>19)</a:t>
            </a:r>
            <a:endParaRPr lang="en-US" sz="2400" dirty="0"/>
          </a:p>
          <a:p>
            <a:pPr>
              <a:lnSpc>
                <a:spcPct val="80000"/>
              </a:lnSpc>
              <a:defRPr/>
            </a:pPr>
            <a:endParaRPr lang="en-US" sz="2400" dirty="0"/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Technique: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Repeatedly square 3, but take mod </a:t>
            </a:r>
            <a:r>
              <a:rPr lang="en-US" sz="2000" b="1" i="1" dirty="0"/>
              <a:t>at each step</a:t>
            </a:r>
            <a:r>
              <a:rPr lang="en-US" sz="2000" dirty="0"/>
              <a:t>.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Then multiply the terms you need to get the desired power.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Book’s </a:t>
            </a:r>
            <a:r>
              <a:rPr lang="en-US" sz="2400" dirty="0" err="1"/>
              <a:t>powermod</a:t>
            </a:r>
            <a:r>
              <a:rPr lang="en-US" sz="2400" dirty="0"/>
              <a:t>()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</p:txBody>
      </p:sp>
      <p:graphicFrame>
        <p:nvGraphicFramePr>
          <p:cNvPr id="331781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538663" y="1473200"/>
          <a:ext cx="234315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4" imgW="1562100" imgH="2438400" progId="Equation.3">
                  <p:embed/>
                </p:oleObj>
              </mc:Choice>
              <mc:Fallback>
                <p:oleObj name="Equation" r:id="rId4" imgW="1562100" imgH="2438400" progId="Equation.3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663" y="1473200"/>
                        <a:ext cx="2343150" cy="365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82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244975" y="5243513"/>
          <a:ext cx="39306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6" imgW="2349500" imgH="965200" progId="Equation.3">
                  <p:embed/>
                </p:oleObj>
              </mc:Choice>
              <mc:Fallback>
                <p:oleObj name="Equation" r:id="rId6" imgW="2349500" imgH="965200" progId="Equation.3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5243513"/>
                        <a:ext cx="3930650" cy="16144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3870325" y="1103313"/>
            <a:ext cx="3211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(All congruences are mod 19)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534400" cy="1265238"/>
          </a:xfrm>
        </p:spPr>
        <p:txBody>
          <a:bodyPr/>
          <a:lstStyle/>
          <a:p>
            <a:pPr>
              <a:defRPr/>
            </a:pPr>
            <a:r>
              <a:rPr lang="en-US" dirty="0"/>
              <a:t>Modular </a:t>
            </a:r>
            <a:r>
              <a:rPr lang="en-US" dirty="0" smtClean="0"/>
              <a:t>Exponentiation Example</a:t>
            </a:r>
            <a:endParaRPr lang="en-US" dirty="0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124200" cy="45339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Compute </a:t>
            </a:r>
            <a:r>
              <a:rPr lang="en-US" sz="2400" dirty="0" smtClean="0"/>
              <a:t>3</a:t>
            </a:r>
            <a:r>
              <a:rPr lang="en-US" sz="2400" baseline="30000" dirty="0" smtClean="0"/>
              <a:t>2000</a:t>
            </a:r>
            <a:r>
              <a:rPr lang="en-US" sz="2400" dirty="0" smtClean="0"/>
              <a:t> </a:t>
            </a:r>
            <a:r>
              <a:rPr lang="en-US" sz="2400" dirty="0"/>
              <a:t>(mod </a:t>
            </a:r>
            <a:r>
              <a:rPr lang="en-US" sz="2400" dirty="0">
                <a:solidFill>
                  <a:srgbClr val="FFFF00"/>
                </a:solidFill>
              </a:rPr>
              <a:t>152</a:t>
            </a:r>
            <a:r>
              <a:rPr lang="en-US" sz="2400" dirty="0"/>
              <a:t>)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</p:txBody>
      </p:sp>
      <p:graphicFrame>
        <p:nvGraphicFramePr>
          <p:cNvPr id="20484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114800" y="1524000"/>
          <a:ext cx="3821113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4" imgW="1473200" imgH="2438400" progId="Equation.3">
                  <p:embed/>
                </p:oleObj>
              </mc:Choice>
              <mc:Fallback>
                <p:oleObj name="Equation" r:id="rId4" imgW="1473200" imgH="2438400" progId="Equation.3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524000"/>
                        <a:ext cx="3821113" cy="365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244975" y="5243513"/>
          <a:ext cx="39306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6" imgW="2349500" imgH="965200" progId="Equation.3">
                  <p:embed/>
                </p:oleObj>
              </mc:Choice>
              <mc:Fallback>
                <p:oleObj name="Equation" r:id="rId6" imgW="2349500" imgH="965200" progId="Equation.3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5243513"/>
                        <a:ext cx="3930650" cy="16144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9225" y="76200"/>
            <a:ext cx="8616950" cy="914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Fermat’s Little Theorem:</a:t>
            </a:r>
            <a:br>
              <a:rPr lang="en-US" dirty="0" smtClean="0"/>
            </a:br>
            <a:r>
              <a:rPr lang="en-US" dirty="0" smtClean="0"/>
              <a:t>If p is prime and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a,p</a:t>
            </a:r>
            <a:r>
              <a:rPr lang="en-US" dirty="0" smtClean="0"/>
              <a:t>)=1, then a</a:t>
            </a:r>
            <a:r>
              <a:rPr lang="en-US" baseline="30000" dirty="0" smtClean="0"/>
              <a:t>(p-1)</a:t>
            </a:r>
            <a:r>
              <a:rPr lang="en-US" dirty="0" smtClean="0"/>
              <a:t>≡1(mod p)</a:t>
            </a: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7391400" y="-4763"/>
            <a:ext cx="175260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1-2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9225" y="76200"/>
            <a:ext cx="8616950" cy="914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Fermat’s Little Theorem:</a:t>
            </a:r>
            <a:br>
              <a:rPr lang="en-US" dirty="0" smtClean="0"/>
            </a:br>
            <a:r>
              <a:rPr lang="en-US" dirty="0" smtClean="0"/>
              <a:t>If p is prime and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a,p</a:t>
            </a:r>
            <a:r>
              <a:rPr lang="en-US" dirty="0" smtClean="0"/>
              <a:t>)=1, then a</a:t>
            </a:r>
            <a:r>
              <a:rPr lang="en-US" baseline="30000" dirty="0" smtClean="0"/>
              <a:t>(p-1)</a:t>
            </a:r>
            <a:r>
              <a:rPr lang="en-US" dirty="0" smtClean="0"/>
              <a:t>≡1(mod p)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76300" y="4297363"/>
            <a:ext cx="7391400" cy="224631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Examples</a:t>
            </a:r>
            <a:r>
              <a:rPr lang="en-US" dirty="0"/>
              <a:t>: </a:t>
            </a:r>
          </a:p>
          <a:p>
            <a:pPr lvl="1" eaLnBrk="1" hangingPunct="1">
              <a:defRPr/>
            </a:pPr>
            <a:r>
              <a:rPr lang="en-US" sz="2000" dirty="0"/>
              <a:t>2</a:t>
            </a:r>
            <a:r>
              <a:rPr lang="en-US" sz="2000" baseline="30000" dirty="0"/>
              <a:t>2</a:t>
            </a:r>
            <a:r>
              <a:rPr lang="en-US" sz="2000" dirty="0"/>
              <a:t>=1(mod 3)</a:t>
            </a:r>
          </a:p>
          <a:p>
            <a:pPr lvl="1" eaLnBrk="1" hangingPunct="1">
              <a:defRPr/>
            </a:pPr>
            <a:r>
              <a:rPr lang="en-US" sz="2000" dirty="0"/>
              <a:t>6</a:t>
            </a:r>
            <a:r>
              <a:rPr lang="en-US" sz="2000" baseline="30000" dirty="0"/>
              <a:t>4 </a:t>
            </a:r>
            <a:r>
              <a:rPr lang="en-US" sz="2000" dirty="0"/>
              <a:t>=1(mod ???)</a:t>
            </a:r>
          </a:p>
          <a:p>
            <a:pPr lvl="1" eaLnBrk="1" hangingPunct="1">
              <a:defRPr/>
            </a:pPr>
            <a:r>
              <a:rPr lang="en-US" sz="2000" dirty="0"/>
              <a:t>(3</a:t>
            </a:r>
            <a:r>
              <a:rPr lang="en-US" sz="2000" baseline="30000" dirty="0"/>
              <a:t>2000</a:t>
            </a:r>
            <a:r>
              <a:rPr lang="en-US" sz="2000" dirty="0"/>
              <a:t>)(mod 19)</a:t>
            </a:r>
            <a:endParaRPr lang="en-US" sz="2000" dirty="0" smtClean="0"/>
          </a:p>
        </p:txBody>
      </p:sp>
      <p:sp>
        <p:nvSpPr>
          <p:cNvPr id="6" name="Oval 5"/>
          <p:cNvSpPr/>
          <p:nvPr/>
        </p:nvSpPr>
        <p:spPr bwMode="auto">
          <a:xfrm>
            <a:off x="2209800" y="1524000"/>
            <a:ext cx="685800" cy="2362200"/>
          </a:xfrm>
          <a:prstGeom prst="ellipse">
            <a:avLst/>
          </a:prstGeom>
          <a:solidFill>
            <a:schemeClr val="tx2">
              <a:lumMod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dirty="0"/>
              <a:t>1</a:t>
            </a:r>
          </a:p>
          <a:p>
            <a:pPr>
              <a:defRPr/>
            </a:pPr>
            <a:r>
              <a:rPr lang="en-US" dirty="0"/>
              <a:t>2</a:t>
            </a:r>
          </a:p>
          <a:p>
            <a:pPr>
              <a:defRPr/>
            </a:pPr>
            <a:r>
              <a:rPr lang="en-US" dirty="0"/>
              <a:t>3</a:t>
            </a:r>
          </a:p>
          <a:p>
            <a:pPr>
              <a:defRPr/>
            </a:pPr>
            <a:r>
              <a:rPr lang="en-US" dirty="0"/>
              <a:t>4</a:t>
            </a:r>
          </a:p>
          <a:p>
            <a:pPr>
              <a:defRPr/>
            </a:pPr>
            <a:r>
              <a:rPr lang="en-US" dirty="0"/>
              <a:t>5</a:t>
            </a:r>
          </a:p>
          <a:p>
            <a:pPr>
              <a:defRPr/>
            </a:pPr>
            <a:r>
              <a:rPr lang="en-US" dirty="0"/>
              <a:t>6</a:t>
            </a: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1668463" y="1873250"/>
            <a:ext cx="473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S=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768600" y="1524000"/>
            <a:ext cx="2108200" cy="2362200"/>
            <a:chOff x="2616828" y="4114800"/>
            <a:chExt cx="2107651" cy="2362200"/>
          </a:xfrm>
        </p:grpSpPr>
        <p:sp>
          <p:nvSpPr>
            <p:cNvPr id="9" name="Oval 8"/>
            <p:cNvSpPr/>
            <p:nvPr/>
          </p:nvSpPr>
          <p:spPr bwMode="auto">
            <a:xfrm>
              <a:off x="3581777" y="4114800"/>
              <a:ext cx="1142702" cy="2362200"/>
            </a:xfrm>
            <a:prstGeom prst="ellipse">
              <a:avLst/>
            </a:prstGeom>
            <a:solidFill>
              <a:schemeClr val="tx2">
                <a:lumMod val="2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dirty="0"/>
                <a:t>f(1)=2</a:t>
              </a:r>
            </a:p>
            <a:p>
              <a:pPr>
                <a:defRPr/>
              </a:pPr>
              <a:r>
                <a:rPr lang="en-US" dirty="0"/>
                <a:t>f(2)=4</a:t>
              </a:r>
            </a:p>
            <a:p>
              <a:pPr>
                <a:defRPr/>
              </a:pPr>
              <a:r>
                <a:rPr lang="en-US" dirty="0"/>
                <a:t>f(3)=6</a:t>
              </a:r>
            </a:p>
            <a:p>
              <a:pPr>
                <a:defRPr/>
              </a:pPr>
              <a:r>
                <a:rPr lang="en-US" dirty="0"/>
                <a:t>f(4)=1</a:t>
              </a:r>
            </a:p>
            <a:p>
              <a:pPr>
                <a:defRPr/>
              </a:pPr>
              <a:r>
                <a:rPr lang="en-US" dirty="0"/>
                <a:t>f(5)=3</a:t>
              </a:r>
              <a:br>
                <a:rPr lang="en-US" dirty="0"/>
              </a:br>
              <a:r>
                <a:rPr lang="en-US" dirty="0"/>
                <a:t>f(6)=5</a:t>
              </a:r>
            </a:p>
          </p:txBody>
        </p:sp>
        <p:cxnSp>
          <p:nvCxnSpPr>
            <p:cNvPr id="22541" name="Straight Arrow Connector 9"/>
            <p:cNvCxnSpPr>
              <a:cxnSpLocks noChangeShapeType="1"/>
            </p:cNvCxnSpPr>
            <p:nvPr/>
          </p:nvCxnSpPr>
          <p:spPr bwMode="auto">
            <a:xfrm>
              <a:off x="2616828" y="4648200"/>
              <a:ext cx="1219200" cy="0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2" name="Straight Arrow Connector 10"/>
            <p:cNvCxnSpPr>
              <a:cxnSpLocks noChangeShapeType="1"/>
            </p:cNvCxnSpPr>
            <p:nvPr/>
          </p:nvCxnSpPr>
          <p:spPr bwMode="auto">
            <a:xfrm>
              <a:off x="2616828" y="4953000"/>
              <a:ext cx="1219200" cy="0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3" name="Straight Arrow Connector 11"/>
            <p:cNvCxnSpPr>
              <a:cxnSpLocks noChangeShapeType="1"/>
            </p:cNvCxnSpPr>
            <p:nvPr/>
          </p:nvCxnSpPr>
          <p:spPr bwMode="auto">
            <a:xfrm>
              <a:off x="2616828" y="5181600"/>
              <a:ext cx="1219200" cy="0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4" name="Straight Arrow Connector 12"/>
            <p:cNvCxnSpPr>
              <a:cxnSpLocks noChangeShapeType="1"/>
            </p:cNvCxnSpPr>
            <p:nvPr/>
          </p:nvCxnSpPr>
          <p:spPr bwMode="auto">
            <a:xfrm>
              <a:off x="2616828" y="5791200"/>
              <a:ext cx="1219200" cy="0"/>
            </a:xfrm>
            <a:prstGeom prst="straightConnector1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334000" y="226695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Example: a=2, p=7</a:t>
            </a:r>
          </a:p>
        </p:txBody>
      </p:sp>
      <p:sp>
        <p:nvSpPr>
          <p:cNvPr id="22537" name="TextBox 4"/>
          <p:cNvSpPr txBox="1">
            <a:spLocks noChangeArrowheads="1"/>
          </p:cNvSpPr>
          <p:nvPr/>
        </p:nvSpPr>
        <p:spPr bwMode="auto">
          <a:xfrm>
            <a:off x="7391400" y="-4763"/>
            <a:ext cx="175260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>
                <a:solidFill>
                  <a:srgbClr val="FFFF00"/>
                </a:solidFill>
              </a:rPr>
              <a:t>1-2</a:t>
            </a:r>
            <a:endParaRPr lang="en-US">
              <a:solidFill>
                <a:srgbClr val="FFFF00"/>
              </a:solidFill>
            </a:endParaRPr>
          </a:p>
        </p:txBody>
      </p:sp>
      <p:cxnSp>
        <p:nvCxnSpPr>
          <p:cNvPr id="22538" name="Straight Arrow Connector 11"/>
          <p:cNvCxnSpPr>
            <a:cxnSpLocks noChangeShapeType="1"/>
          </p:cNvCxnSpPr>
          <p:nvPr/>
        </p:nvCxnSpPr>
        <p:spPr bwMode="auto">
          <a:xfrm>
            <a:off x="2768600" y="2895600"/>
            <a:ext cx="121920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539" name="Straight Arrow Connector 11"/>
          <p:cNvCxnSpPr>
            <a:cxnSpLocks noChangeShapeType="1"/>
          </p:cNvCxnSpPr>
          <p:nvPr/>
        </p:nvCxnSpPr>
        <p:spPr bwMode="auto">
          <a:xfrm>
            <a:off x="2768600" y="3429000"/>
            <a:ext cx="121920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6765</TotalTime>
  <Words>715</Words>
  <Application>Microsoft Office PowerPoint</Application>
  <PresentationFormat>On-screen Show (4:3)</PresentationFormat>
  <Paragraphs>170</Paragraphs>
  <Slides>16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Digital Dots</vt:lpstr>
      <vt:lpstr>Equation</vt:lpstr>
      <vt:lpstr>DTTF/NB479: Dszquphsbqiz        Day 9</vt:lpstr>
      <vt:lpstr>The Chinese Remainder Theorem establishes an equivalence </vt:lpstr>
      <vt:lpstr>CRT Equivalences let us use systems of congruences to solve problems</vt:lpstr>
      <vt:lpstr>The Chinese Remainder Theorem also applies generally to n factors </vt:lpstr>
      <vt:lpstr>Modular Exponentiation is extremely efficient since the partial results are always small</vt:lpstr>
      <vt:lpstr>Modular Exponentiation Technique and Example</vt:lpstr>
      <vt:lpstr>Modular Exponentiation Example</vt:lpstr>
      <vt:lpstr>Fermat’s Little Theorem: If p is prime and gcd(a,p)=1, then a(p-1)≡1(mod p)</vt:lpstr>
      <vt:lpstr>Fermat’s Little Theorem: If p is prime and gcd(a,p)=1, then a(p-1)≡1(mod p)</vt:lpstr>
      <vt:lpstr>The converse when a=2 usually holds </vt:lpstr>
      <vt:lpstr>Primality testing schemes typically use the contrapositive of Fermat</vt:lpstr>
      <vt:lpstr>Primality testing schemes typically use the contrapositive of Fermat</vt:lpstr>
      <vt:lpstr>Euler’s Theorem is like Fermat’s, but for composite moduli</vt:lpstr>
      <vt:lpstr>f(n)  is the number of integers a,  such that 1 ≤ a ≤ n and gcd(a,n) = 1. </vt:lpstr>
      <vt:lpstr>The general formula for f(n)</vt:lpstr>
      <vt:lpstr>Euler’s Theorem can also lead to computations  that are more efficient than modular exponentiation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607</cp:revision>
  <cp:lastPrinted>2011-03-21T14:38:02Z</cp:lastPrinted>
  <dcterms:created xsi:type="dcterms:W3CDTF">1601-01-01T00:00:00Z</dcterms:created>
  <dcterms:modified xsi:type="dcterms:W3CDTF">2013-03-18T14:33:43Z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