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0" r:id="rId3"/>
    <p:sldId id="262" r:id="rId4"/>
    <p:sldId id="258" r:id="rId5"/>
    <p:sldId id="263" r:id="rId6"/>
    <p:sldId id="265" r:id="rId7"/>
    <p:sldId id="266" r:id="rId8"/>
    <p:sldId id="264" r:id="rId9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76" autoAdjust="0"/>
    <p:restoredTop sz="94660"/>
  </p:normalViewPr>
  <p:slideViewPr>
    <p:cSldViewPr showGuides="1">
      <p:cViewPr varScale="1">
        <p:scale>
          <a:sx n="77" d="100"/>
          <a:sy n="77" d="100"/>
        </p:scale>
        <p:origin x="-82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BDE4DFB-F815-4D2B-89C6-A05D39A87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83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959A3D7-D537-483B-85E1-78139C4DA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77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208402C-830F-457F-92C7-AC405C34260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61BD7A3-D15B-4C42-AD87-4878072FD86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D5D526D-36FF-4A0F-B063-BD42AB2C1E9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Maps to 5 letters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8DB2101-DEEE-4BD4-B463-4D47F65B3D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8C892B-160F-4D37-B0FB-8EAABF887D9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3B65918-1935-406D-A5E9-574F9EEC650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A5968B1-4883-4061-87DF-22BB0601F13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0571154-21C5-4BC0-950C-FEB077D7634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0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834C3-1CC3-4A91-8863-98A0B2952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0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2D46E-3D2D-4CAB-B3A4-E8A3307F3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1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9F047-B7C1-4CA8-A660-D1560D473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98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61F86-0522-4FBC-B09F-1F537BB02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82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DA497-A8C4-475F-BF52-BC5572759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8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0C647-6C5E-42FA-B3C8-7A8A91038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08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6757-D1F0-4C13-BEC3-B4A153267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6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27130-782B-42F7-BEE0-19B13DE56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7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B971D-FCFD-4BA6-A193-152D1676E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8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3D5A0-3799-4FB0-807C-F3758E47E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2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8E436-C205-44AC-822B-A5FBD62B0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9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78060-1F52-4DD5-B725-A608D26E8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8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B8DEA94-215B-4D95-B765-AB554827B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Playfair ciphers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Matrix-based block cipher used in WWI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In a 5x5 matrix, write the letters of the word “playfair” (for example) without dups, and fill in with other letters of the alphabet, except I,J used interchangeably.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57200" y="2286000"/>
          <a:ext cx="3484563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4" imgW="1244520" imgH="1143000" progId="Equation.3">
                  <p:embed/>
                </p:oleObj>
              </mc:Choice>
              <mc:Fallback>
                <p:oleObj name="Equation" r:id="rId4" imgW="1244520" imgH="1143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0"/>
                        <a:ext cx="3484563" cy="32004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Playfair encryption</a:t>
            </a:r>
          </a:p>
        </p:txBody>
      </p:sp>
      <p:sp>
        <p:nvSpPr>
          <p:cNvPr id="268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124200" y="1600200"/>
            <a:ext cx="5562600" cy="502920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smtClean="0"/>
              <a:t>Break plaintext into letter pairs</a:t>
            </a:r>
          </a:p>
          <a:p>
            <a:pPr marL="914400" lvl="1" indent="-457200" eaLnBrk="1" hangingPunct="1">
              <a:lnSpc>
                <a:spcPct val="80000"/>
              </a:lnSpc>
              <a:defRPr/>
            </a:pPr>
            <a:r>
              <a:rPr lang="en-US" sz="2000" smtClean="0"/>
              <a:t>If a pair would contain double letters, split with x </a:t>
            </a:r>
          </a:p>
          <a:p>
            <a:pPr marL="914400" lvl="1" indent="-457200" eaLnBrk="1" hangingPunct="1">
              <a:lnSpc>
                <a:spcPct val="80000"/>
              </a:lnSpc>
              <a:defRPr/>
            </a:pPr>
            <a:r>
              <a:rPr lang="en-US" sz="2000" smtClean="0"/>
              <a:t>Pad end with x</a:t>
            </a:r>
          </a:p>
          <a:p>
            <a:pPr marL="914400" lvl="1" indent="-457200" eaLnBrk="1" hangingPunct="1">
              <a:lnSpc>
                <a:spcPct val="80000"/>
              </a:lnSpc>
              <a:defRPr/>
            </a:pPr>
            <a:r>
              <a:rPr lang="en-US" sz="2000" smtClean="0"/>
              <a:t>hellothere becomes…</a:t>
            </a:r>
            <a:r>
              <a:rPr lang="en-US" sz="2000" smtClean="0">
                <a:sym typeface="Wingdings" pitchFamily="2" charset="2"/>
              </a:rPr>
              <a:t> </a:t>
            </a:r>
          </a:p>
          <a:p>
            <a:pPr marL="914400" lvl="1" indent="-457200"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FFFF99"/>
                </a:solidFill>
                <a:sym typeface="Wingdings" pitchFamily="2" charset="2"/>
              </a:rPr>
              <a:t>he lx lo th er ex</a:t>
            </a:r>
            <a:endParaRPr lang="en-US" sz="2000" smtClean="0">
              <a:solidFill>
                <a:srgbClr val="FFFF99"/>
              </a:solidFill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400" smtClean="0"/>
              <a:t>For each pair,</a:t>
            </a:r>
          </a:p>
          <a:p>
            <a:pPr marL="914400" lvl="1" indent="-457200" eaLnBrk="1" hangingPunct="1">
              <a:lnSpc>
                <a:spcPct val="80000"/>
              </a:lnSpc>
              <a:defRPr/>
            </a:pPr>
            <a:r>
              <a:rPr lang="en-US" sz="2000" smtClean="0"/>
              <a:t>If they are in the same row, replace each with the letter to its right (mod 5)</a:t>
            </a:r>
          </a:p>
          <a:p>
            <a:pPr marL="1295400" lvl="2" indent="-381000" eaLnBrk="1" hangingPunct="1">
              <a:lnSpc>
                <a:spcPct val="80000"/>
              </a:lnSpc>
              <a:defRPr/>
            </a:pPr>
            <a:r>
              <a:rPr lang="en-US" sz="1800" smtClean="0"/>
              <a:t>he </a:t>
            </a:r>
            <a:r>
              <a:rPr lang="en-US" sz="1800" smtClean="0">
                <a:sym typeface="Wingdings" pitchFamily="2" charset="2"/>
              </a:rPr>
              <a:t> </a:t>
            </a:r>
            <a:r>
              <a:rPr lang="en-US" sz="1800" smtClean="0">
                <a:solidFill>
                  <a:srgbClr val="FFFF99"/>
                </a:solidFill>
                <a:sym typeface="Wingdings" pitchFamily="2" charset="2"/>
              </a:rPr>
              <a:t>KG</a:t>
            </a:r>
            <a:endParaRPr lang="en-US" sz="1800" smtClean="0">
              <a:solidFill>
                <a:srgbClr val="FFFF99"/>
              </a:solidFill>
            </a:endParaRPr>
          </a:p>
          <a:p>
            <a:pPr marL="914400" lvl="1" indent="-457200" eaLnBrk="1" hangingPunct="1">
              <a:lnSpc>
                <a:spcPct val="80000"/>
              </a:lnSpc>
              <a:defRPr/>
            </a:pPr>
            <a:r>
              <a:rPr lang="en-US" sz="2000" smtClean="0"/>
              <a:t>If they are in the same column, replace each with the letter below it (mod 5) </a:t>
            </a:r>
          </a:p>
          <a:p>
            <a:pPr marL="1295400" lvl="2" indent="-381000" eaLnBrk="1" hangingPunct="1">
              <a:lnSpc>
                <a:spcPct val="80000"/>
              </a:lnSpc>
              <a:defRPr/>
            </a:pPr>
            <a:r>
              <a:rPr lang="en-US" sz="1800" smtClean="0"/>
              <a:t>lo </a:t>
            </a:r>
            <a:r>
              <a:rPr lang="en-US" sz="1800" smtClean="0">
                <a:sym typeface="Wingdings" pitchFamily="2" charset="2"/>
              </a:rPr>
              <a:t> </a:t>
            </a:r>
            <a:r>
              <a:rPr lang="en-US" sz="1800" smtClean="0">
                <a:solidFill>
                  <a:srgbClr val="FFFF99"/>
                </a:solidFill>
                <a:sym typeface="Wingdings" pitchFamily="2" charset="2"/>
              </a:rPr>
              <a:t>RV</a:t>
            </a:r>
            <a:endParaRPr lang="en-US" sz="1800" smtClean="0">
              <a:solidFill>
                <a:srgbClr val="FFFF99"/>
              </a:solidFill>
            </a:endParaRPr>
          </a:p>
          <a:p>
            <a:pPr marL="914400" lvl="1" indent="-457200" eaLnBrk="1" hangingPunct="1">
              <a:lnSpc>
                <a:spcPct val="80000"/>
              </a:lnSpc>
              <a:defRPr/>
            </a:pPr>
            <a:r>
              <a:rPr lang="en-US" sz="2000" smtClean="0"/>
              <a:t>Otherwise, replace each with letter we’d get if we swapped their column indices</a:t>
            </a:r>
          </a:p>
          <a:p>
            <a:pPr marL="1295400" lvl="2" indent="-381000" eaLnBrk="1" hangingPunct="1">
              <a:lnSpc>
                <a:spcPct val="80000"/>
              </a:lnSpc>
              <a:defRPr/>
            </a:pPr>
            <a:r>
              <a:rPr lang="en-US" sz="1800" smtClean="0"/>
              <a:t>lx </a:t>
            </a:r>
            <a:r>
              <a:rPr lang="en-US" sz="1800" smtClean="0">
                <a:sym typeface="Wingdings" pitchFamily="2" charset="2"/>
              </a:rPr>
              <a:t></a:t>
            </a:r>
            <a:r>
              <a:rPr lang="en-US" sz="1800" smtClean="0">
                <a:solidFill>
                  <a:srgbClr val="FFFF99"/>
                </a:solidFill>
                <a:sym typeface="Wingdings" pitchFamily="2" charset="2"/>
              </a:rPr>
              <a:t>YV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smtClean="0"/>
          </a:p>
        </p:txBody>
      </p:sp>
      <p:sp>
        <p:nvSpPr>
          <p:cNvPr id="268293" name="Text Box 5"/>
          <p:cNvSpPr txBox="1">
            <a:spLocks noChangeArrowheads="1"/>
          </p:cNvSpPr>
          <p:nvPr/>
        </p:nvSpPr>
        <p:spPr bwMode="auto">
          <a:xfrm>
            <a:off x="441325" y="4324350"/>
            <a:ext cx="25050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>
                <a:latin typeface="Courier New" pitchFamily="49" charset="0"/>
              </a:rPr>
              <a:t>He lx lo th er ex</a:t>
            </a:r>
          </a:p>
          <a:p>
            <a:endParaRPr lang="en-US" b="1">
              <a:latin typeface="Courier New" pitchFamily="49" charset="0"/>
            </a:endParaRPr>
          </a:p>
          <a:p>
            <a:r>
              <a:rPr lang="en-US" b="1">
                <a:solidFill>
                  <a:srgbClr val="FFFF99"/>
                </a:solidFill>
                <a:latin typeface="Courier New" pitchFamily="49" charset="0"/>
              </a:rPr>
              <a:t>KG YV RV QM GI KU</a:t>
            </a:r>
          </a:p>
          <a:p>
            <a:endParaRPr lang="en-US" b="1">
              <a:latin typeface="Courier New" pitchFamily="49" charset="0"/>
            </a:endParaRPr>
          </a:p>
        </p:txBody>
      </p:sp>
      <p:sp>
        <p:nvSpPr>
          <p:cNvPr id="268294" name="Text Box 6"/>
          <p:cNvSpPr txBox="1">
            <a:spLocks noChangeArrowheads="1"/>
          </p:cNvSpPr>
          <p:nvPr/>
        </p:nvSpPr>
        <p:spPr bwMode="auto">
          <a:xfrm>
            <a:off x="152400" y="5867400"/>
            <a:ext cx="3724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/>
              <a:t>To decrypt, just reverse!</a:t>
            </a:r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533400" y="1498600"/>
          <a:ext cx="2847975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4" imgW="1244520" imgH="1143000" progId="Equation.3">
                  <p:embed/>
                </p:oleObj>
              </mc:Choice>
              <mc:Fallback>
                <p:oleObj name="Equation" r:id="rId4" imgW="1244520" imgH="1143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98600"/>
                        <a:ext cx="2847975" cy="2616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Weaknesses</a:t>
            </a:r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124200" y="1600200"/>
            <a:ext cx="5562600" cy="5029200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sz="2800" smtClean="0"/>
              <a:t>P is unknown, but structure of its bottom is predictable</a:t>
            </a:r>
          </a:p>
          <a:p>
            <a:pPr marL="533400" indent="-533400" eaLnBrk="1" hangingPunct="1">
              <a:defRPr/>
            </a:pPr>
            <a:r>
              <a:rPr lang="en-US" sz="2800" smtClean="0"/>
              <a:t>Can break using digram frequencies</a:t>
            </a:r>
          </a:p>
          <a:p>
            <a:pPr marL="914400" lvl="1" indent="-457200" eaLnBrk="1" hangingPunct="1">
              <a:defRPr/>
            </a:pPr>
            <a:r>
              <a:rPr lang="en-US" sz="2400" smtClean="0"/>
              <a:t>Example: If a digram and its reverse both appear often, it’s probably ER and RE.</a:t>
            </a:r>
          </a:p>
          <a:p>
            <a:pPr marL="914400" lvl="1" indent="-457200" eaLnBrk="1" hangingPunct="1">
              <a:defRPr/>
            </a:pPr>
            <a:r>
              <a:rPr lang="en-US" sz="2400" smtClean="0"/>
              <a:t>Each plaintext letter maps to how many possible ciphertext letters? </a:t>
            </a:r>
          </a:p>
          <a:p>
            <a:pPr marL="1295400" lvl="2" indent="-381000" eaLnBrk="1" hangingPunct="1">
              <a:buFont typeface="Wingdings" pitchFamily="2" charset="2"/>
              <a:buNone/>
              <a:defRPr/>
            </a:pPr>
            <a:endParaRPr lang="en-US" sz="2000" smtClean="0">
              <a:solidFill>
                <a:srgbClr val="FFFF99"/>
              </a:solidFill>
            </a:endParaRPr>
          </a:p>
          <a:p>
            <a:pPr marL="533400" indent="-533400" eaLnBrk="1" hangingPunct="1">
              <a:defRPr/>
            </a:pPr>
            <a:endParaRPr lang="en-US" sz="2800" smtClean="0"/>
          </a:p>
        </p:txBody>
      </p:sp>
      <p:sp>
        <p:nvSpPr>
          <p:cNvPr id="272389" name="Text Box 5"/>
          <p:cNvSpPr txBox="1">
            <a:spLocks noChangeArrowheads="1"/>
          </p:cNvSpPr>
          <p:nvPr/>
        </p:nvSpPr>
        <p:spPr bwMode="auto">
          <a:xfrm>
            <a:off x="441325" y="4324350"/>
            <a:ext cx="25050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>
                <a:latin typeface="Courier New" pitchFamily="49" charset="0"/>
              </a:rPr>
              <a:t>He lx lo th er ex</a:t>
            </a:r>
          </a:p>
          <a:p>
            <a:endParaRPr lang="en-US" b="1">
              <a:latin typeface="Courier New" pitchFamily="49" charset="0"/>
            </a:endParaRPr>
          </a:p>
          <a:p>
            <a:r>
              <a:rPr lang="en-US" b="1">
                <a:solidFill>
                  <a:srgbClr val="FFFF99"/>
                </a:solidFill>
                <a:latin typeface="Courier New" pitchFamily="49" charset="0"/>
              </a:rPr>
              <a:t>KG YV RV QM GI KU</a:t>
            </a:r>
          </a:p>
          <a:p>
            <a:endParaRPr lang="en-US" b="1">
              <a:latin typeface="Courier New" pitchFamily="49" charset="0"/>
            </a:endParaRPr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228600" y="1600200"/>
          <a:ext cx="2497138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1498320" imgH="1143000" progId="Equation.3">
                  <p:embed/>
                </p:oleObj>
              </mc:Choice>
              <mc:Fallback>
                <p:oleObj name="Equation" r:id="rId4" imgW="1498320" imgH="1143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00200"/>
                        <a:ext cx="2497138" cy="1905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Playfair ciphers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Used in Dorothy L. Sayers’ 1932 mystery novel </a:t>
            </a:r>
            <a:r>
              <a:rPr lang="en-US" i="1" smtClean="0"/>
              <a:t>Have His Carcase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Marketing beats technology?</a:t>
            </a:r>
          </a:p>
          <a:p>
            <a:pPr lvl="1" eaLnBrk="1" hangingPunct="1">
              <a:defRPr/>
            </a:pPr>
            <a:r>
              <a:rPr lang="en-US" smtClean="0"/>
              <a:t>Invented by Charles Wheatstone</a:t>
            </a:r>
          </a:p>
          <a:p>
            <a:pPr lvl="1" eaLnBrk="1" hangingPunct="1">
              <a:defRPr/>
            </a:pPr>
            <a:r>
              <a:rPr lang="en-US" smtClean="0"/>
              <a:t>Lyon Playfair, a Scottish Baron, promoted it</a:t>
            </a:r>
          </a:p>
          <a:p>
            <a:pPr lvl="1" eaLnBrk="1" hangingPunct="1">
              <a:defRPr/>
            </a:pPr>
            <a:r>
              <a:rPr lang="en-US" smtClean="0"/>
              <a:t>Who got the glory?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ADFGX ciphers</a:t>
            </a:r>
          </a:p>
        </p:txBody>
      </p:sp>
      <p:sp>
        <p:nvSpPr>
          <p:cNvPr id="27443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40386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/>
              <a:t>Why ADFGX?</a:t>
            </a:r>
          </a:p>
          <a:p>
            <a:pPr lvl="1" eaLnBrk="1" hangingPunct="1">
              <a:defRPr/>
            </a:pPr>
            <a:r>
              <a:rPr lang="en-US" sz="2000" smtClean="0"/>
              <a:t>Morse code for these are very different</a:t>
            </a:r>
          </a:p>
          <a:p>
            <a:pPr lvl="1" eaLnBrk="1" hangingPunct="1">
              <a:defRPr/>
            </a:pPr>
            <a:r>
              <a:rPr lang="en-US" sz="2000" smtClean="0"/>
              <a:t>Combined cryptography with </a:t>
            </a:r>
            <a:r>
              <a:rPr lang="en-US" sz="2000" smtClean="0">
                <a:solidFill>
                  <a:srgbClr val="FFFF99"/>
                </a:solidFill>
              </a:rPr>
              <a:t>error-correction</a:t>
            </a:r>
          </a:p>
          <a:p>
            <a:pPr eaLnBrk="1" hangingPunct="1">
              <a:defRPr/>
            </a:pPr>
            <a:r>
              <a:rPr lang="en-US" sz="2400" smtClean="0"/>
              <a:t>Matrix 1:</a:t>
            </a:r>
          </a:p>
          <a:p>
            <a:pPr lvl="1" eaLnBrk="1" hangingPunct="1">
              <a:defRPr/>
            </a:pPr>
            <a:r>
              <a:rPr lang="en-US" sz="2000" smtClean="0"/>
              <a:t>25 letters (i and j merged again) randomly placed</a:t>
            </a:r>
          </a:p>
          <a:p>
            <a:pPr eaLnBrk="1" hangingPunct="1">
              <a:defRPr/>
            </a:pPr>
            <a:r>
              <a:rPr lang="en-US" sz="2400" smtClean="0"/>
              <a:t>Each plaintext letter replaced by its row and column labels</a:t>
            </a:r>
          </a:p>
          <a:p>
            <a:pPr eaLnBrk="1" hangingPunct="1">
              <a:defRPr/>
            </a:pPr>
            <a:r>
              <a:rPr lang="en-US" sz="2400" smtClean="0"/>
              <a:t>hello there </a:t>
            </a:r>
            <a:r>
              <a:rPr lang="en-US" sz="2400" smtClean="0">
                <a:sym typeface="Wingdings" pitchFamily="2" charset="2"/>
              </a:rPr>
              <a:t></a:t>
            </a:r>
          </a:p>
          <a:p>
            <a:pPr eaLnBrk="1" hangingPunct="1">
              <a:defRPr/>
            </a:pPr>
            <a:r>
              <a:rPr lang="en-US" sz="1400" b="1" smtClean="0">
                <a:solidFill>
                  <a:srgbClr val="FFFF99"/>
                </a:solidFill>
              </a:rPr>
              <a:t>XA FA AA AA FF  DG XA FA DF FA</a:t>
            </a:r>
          </a:p>
        </p:txBody>
      </p:sp>
      <p:graphicFrame>
        <p:nvGraphicFramePr>
          <p:cNvPr id="274610" name="Group 178"/>
          <p:cNvGraphicFramePr>
            <a:graphicFrameLocks noGrp="1"/>
          </p:cNvGraphicFramePr>
          <p:nvPr>
            <p:ph sz="half" idx="1"/>
          </p:nvPr>
        </p:nvGraphicFramePr>
        <p:xfrm>
          <a:off x="457200" y="1524000"/>
          <a:ext cx="4038600" cy="4686300"/>
        </p:xfrm>
        <a:graphic>
          <a:graphicData uri="http://schemas.openxmlformats.org/drawingml/2006/table">
            <a:tbl>
              <a:tblPr/>
              <a:tblGrid>
                <a:gridCol w="673100"/>
                <a:gridCol w="673100"/>
                <a:gridCol w="673100"/>
                <a:gridCol w="673100"/>
                <a:gridCol w="673100"/>
                <a:gridCol w="673100"/>
              </a:tblGrid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ADFGX ciphers (2)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672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1600" b="1" smtClean="0">
                <a:solidFill>
                  <a:srgbClr val="FFFF99"/>
                </a:solidFill>
              </a:rPr>
              <a:t>XA FA AA AA FF DG XA FA DF FA</a:t>
            </a:r>
          </a:p>
          <a:p>
            <a:pPr eaLnBrk="1" hangingPunct="1">
              <a:defRPr/>
            </a:pPr>
            <a:r>
              <a:rPr lang="en-US" sz="2400" b="1" smtClean="0"/>
              <a:t>Matrix 2: pick a random keyword and write the previous result under it in scanline order.</a:t>
            </a:r>
          </a:p>
          <a:p>
            <a:pPr eaLnBrk="1" hangingPunct="1">
              <a:defRPr/>
            </a:pPr>
            <a:r>
              <a:rPr lang="en-US" sz="2400" smtClean="0"/>
              <a:t>Shuffle the columns into alphabetical order</a:t>
            </a:r>
          </a:p>
          <a:p>
            <a:pPr eaLnBrk="1" hangingPunct="1">
              <a:defRPr/>
            </a:pPr>
            <a:r>
              <a:rPr lang="en-US" sz="2400" smtClean="0"/>
              <a:t>Then read down the columns</a:t>
            </a:r>
          </a:p>
        </p:txBody>
      </p:sp>
      <p:graphicFrame>
        <p:nvGraphicFramePr>
          <p:cNvPr id="279655" name="Group 10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3778250"/>
        </p:xfrm>
        <a:graphic>
          <a:graphicData uri="http://schemas.openxmlformats.org/drawingml/2006/table">
            <a:tbl>
              <a:tblPr/>
              <a:tblGrid>
                <a:gridCol w="673100"/>
                <a:gridCol w="673100"/>
                <a:gridCol w="673100"/>
                <a:gridCol w="673100"/>
                <a:gridCol w="673100"/>
                <a:gridCol w="673100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ADFGX ciphers (3)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672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sz="1600" b="1" smtClean="0">
                <a:solidFill>
                  <a:srgbClr val="FFFF99"/>
                </a:solidFill>
              </a:rPr>
              <a:t>XA FA AA AA DG FF XA FA DF FA</a:t>
            </a:r>
          </a:p>
          <a:p>
            <a:pPr eaLnBrk="1" hangingPunct="1">
              <a:defRPr/>
            </a:pPr>
            <a:r>
              <a:rPr lang="en-US" sz="2400" smtClean="0"/>
              <a:t>Matrix 2: pick a random keyword and write the previous result under it in scanline order.</a:t>
            </a:r>
          </a:p>
          <a:p>
            <a:pPr eaLnBrk="1" hangingPunct="1">
              <a:defRPr/>
            </a:pPr>
            <a:r>
              <a:rPr lang="en-US" sz="2400" b="1" smtClean="0"/>
              <a:t>Shuffle the columns into alphabetical order</a:t>
            </a:r>
          </a:p>
          <a:p>
            <a:pPr eaLnBrk="1" hangingPunct="1">
              <a:defRPr/>
            </a:pPr>
            <a:r>
              <a:rPr lang="en-US" sz="2400" smtClean="0"/>
              <a:t>Then read down the columns to get ciphertext:</a:t>
            </a:r>
          </a:p>
          <a:p>
            <a:pPr eaLnBrk="1" hangingPunct="1">
              <a:defRPr/>
            </a:pPr>
            <a:endParaRPr lang="en-US" sz="2400" smtClean="0"/>
          </a:p>
          <a:p>
            <a:pPr eaLnBrk="1" hangingPunct="1">
              <a:defRPr/>
            </a:pPr>
            <a:r>
              <a:rPr lang="en-US" sz="2000" smtClean="0">
                <a:solidFill>
                  <a:srgbClr val="FFFF99"/>
                </a:solidFill>
              </a:rPr>
              <a:t>XAXFAFAAAAAADDAGFFFF</a:t>
            </a:r>
          </a:p>
        </p:txBody>
      </p:sp>
      <p:graphicFrame>
        <p:nvGraphicFramePr>
          <p:cNvPr id="281651" name="Group 51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3778250"/>
        </p:xfrm>
        <a:graphic>
          <a:graphicData uri="http://schemas.openxmlformats.org/drawingml/2006/table">
            <a:tbl>
              <a:tblPr/>
              <a:tblGrid>
                <a:gridCol w="673100"/>
                <a:gridCol w="673100"/>
                <a:gridCol w="673100"/>
                <a:gridCol w="673100"/>
                <a:gridCol w="673100"/>
                <a:gridCol w="673100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ADFGX Decryption easy…	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…if you know the original matrix and the keyword.</a:t>
            </a:r>
          </a:p>
          <a:p>
            <a:pPr lvl="1" eaLnBrk="1" hangingPunct="1">
              <a:defRPr/>
            </a:pPr>
            <a:r>
              <a:rPr lang="en-US" smtClean="0"/>
              <a:t>Example?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Read about decryption ideas in text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Variation: ADFGVX cipher allows 26 letters + 10 digits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532</Words>
  <Application>Microsoft Office PowerPoint</Application>
  <PresentationFormat>On-screen Show (4:3)</PresentationFormat>
  <Paragraphs>160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Wingdings</vt:lpstr>
      <vt:lpstr>Courier New</vt:lpstr>
      <vt:lpstr>Digital Dots</vt:lpstr>
      <vt:lpstr>Microsoft Equation 3.0</vt:lpstr>
      <vt:lpstr>Playfair ciphers</vt:lpstr>
      <vt:lpstr>Playfair encryption</vt:lpstr>
      <vt:lpstr>Weaknesses</vt:lpstr>
      <vt:lpstr>Playfair ciphers</vt:lpstr>
      <vt:lpstr>ADFGX ciphers</vt:lpstr>
      <vt:lpstr>ADFGX ciphers (2)</vt:lpstr>
      <vt:lpstr>ADFGX ciphers (3)</vt:lpstr>
      <vt:lpstr>ADFGX Decryption easy…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300</cp:revision>
  <cp:lastPrinted>1601-01-01T00:00:00Z</cp:lastPrinted>
  <dcterms:created xsi:type="dcterms:W3CDTF">1601-01-01T00:00:00Z</dcterms:created>
  <dcterms:modified xsi:type="dcterms:W3CDTF">2011-02-26T21:13:27Z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