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16"/>
  </p:notesMasterIdLst>
  <p:handoutMasterIdLst>
    <p:handoutMasterId r:id="rId17"/>
  </p:handoutMasterIdLst>
  <p:sldIdLst>
    <p:sldId id="257" r:id="rId2"/>
    <p:sldId id="285" r:id="rId3"/>
    <p:sldId id="286" r:id="rId4"/>
    <p:sldId id="287" r:id="rId5"/>
    <p:sldId id="284" r:id="rId6"/>
    <p:sldId id="268" r:id="rId7"/>
    <p:sldId id="269" r:id="rId8"/>
    <p:sldId id="271" r:id="rId9"/>
    <p:sldId id="278" r:id="rId10"/>
    <p:sldId id="279" r:id="rId11"/>
    <p:sldId id="280" r:id="rId12"/>
    <p:sldId id="281" r:id="rId13"/>
    <p:sldId id="282" r:id="rId14"/>
    <p:sldId id="283" r:id="rId15"/>
  </p:sldIdLst>
  <p:sldSz cx="9144000" cy="6858000" type="screen4x3"/>
  <p:notesSz cx="6851650" cy="91805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47" autoAdjust="0"/>
    <p:restoredTop sz="94660"/>
  </p:normalViewPr>
  <p:slideViewPr>
    <p:cSldViewPr showGuides="1"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862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1438" y="0"/>
            <a:ext cx="296862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1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20138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1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1438" y="8720138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ED4082B-F69C-47E0-A4CE-745578166A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3388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862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1438" y="0"/>
            <a:ext cx="2968625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1888" y="688975"/>
            <a:ext cx="4589462" cy="3441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60863"/>
            <a:ext cx="5480050" cy="413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20138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1438" y="8720138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9E55053-08A9-4A0D-B490-C2B283FEF3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3096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3A8C6F3-771B-4D19-8DF5-E5D47AB439DC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3390BD5-D3B3-4F65-AC2A-0651B88A5134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B1957F6-1BB3-4620-B984-B9977C25CA79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C987717-D33B-4227-A2C0-82C93AB856F7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1AA4EE5-BD62-4A74-9087-475AE734BC90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29280" indent="-280492">
              <a:defRPr>
                <a:solidFill>
                  <a:schemeClr val="tx1"/>
                </a:solidFill>
                <a:latin typeface="Arial" charset="0"/>
              </a:defRPr>
            </a:lvl2pPr>
            <a:lvl3pPr marL="1121969" indent="-224394">
              <a:defRPr>
                <a:solidFill>
                  <a:schemeClr val="tx1"/>
                </a:solidFill>
                <a:latin typeface="Arial" charset="0"/>
              </a:defRPr>
            </a:lvl3pPr>
            <a:lvl4pPr marL="1570756" indent="-224394">
              <a:defRPr>
                <a:solidFill>
                  <a:schemeClr val="tx1"/>
                </a:solidFill>
                <a:latin typeface="Arial" charset="0"/>
              </a:defRPr>
            </a:lvl4pPr>
            <a:lvl5pPr marL="2019544" indent="-224394">
              <a:defRPr>
                <a:solidFill>
                  <a:schemeClr val="tx1"/>
                </a:solidFill>
                <a:latin typeface="Arial" charset="0"/>
              </a:defRPr>
            </a:lvl5pPr>
            <a:lvl6pPr marL="2468331" indent="-2243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17119" indent="-2243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5906" indent="-2243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4694" indent="-2243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13212BB-3EE0-415D-B3E0-5ED0CCD60B5E}" type="slidenum">
              <a:rPr lang="en-US"/>
              <a:pPr/>
              <a:t>2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29280" indent="-280492">
              <a:defRPr>
                <a:solidFill>
                  <a:schemeClr val="tx1"/>
                </a:solidFill>
                <a:latin typeface="Arial" charset="0"/>
              </a:defRPr>
            </a:lvl2pPr>
            <a:lvl3pPr marL="1121969" indent="-224394">
              <a:defRPr>
                <a:solidFill>
                  <a:schemeClr val="tx1"/>
                </a:solidFill>
                <a:latin typeface="Arial" charset="0"/>
              </a:defRPr>
            </a:lvl3pPr>
            <a:lvl4pPr marL="1570756" indent="-224394">
              <a:defRPr>
                <a:solidFill>
                  <a:schemeClr val="tx1"/>
                </a:solidFill>
                <a:latin typeface="Arial" charset="0"/>
              </a:defRPr>
            </a:lvl4pPr>
            <a:lvl5pPr marL="2019544" indent="-224394">
              <a:defRPr>
                <a:solidFill>
                  <a:schemeClr val="tx1"/>
                </a:solidFill>
                <a:latin typeface="Arial" charset="0"/>
              </a:defRPr>
            </a:lvl5pPr>
            <a:lvl6pPr marL="2468331" indent="-2243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17119" indent="-2243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5906" indent="-2243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4694" indent="-22439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83361C7-DD01-4B48-A449-9D54C3B122C2}" type="slidenum">
              <a:rPr lang="en-US"/>
              <a:pPr/>
              <a:t>3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6957CD1-16F5-4F25-9713-90CFEDF32985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1C1C560-E4AD-4B5F-BAC9-1648D1F83691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358223F-7F93-4296-A654-4422C29A27F8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8C696D7-1F25-49D6-91AF-E5C0C885222C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8261E5B-02AB-4E83-B5C8-2EF7AA9563B5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B26815C-1C26-437D-9A85-E9080C8A1F15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4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72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586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586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8DB342-B136-4189-99E3-B5912FEAF1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317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AB85ED-3FBF-42A3-A17D-3ED8547258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243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2BDF74-D50C-4ADC-BC04-495FB0675D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4842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90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3350"/>
            <a:ext cx="4038600" cy="2190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AD4A02-2793-43C4-ACE5-109253D7FD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457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BB612D-9D22-4328-8FD9-BB3E535879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861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AF77C3-0A68-4DE3-91C2-CE74E6C4E5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499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525FC9-0957-40C7-A1E0-2D19148C01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498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D5EAAB-63AD-44E9-AC41-40B0FDE46F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763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8A6A7-6A5B-4DBE-8B5D-7F5D9422F9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695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DEA677-5EA7-4D0D-A99D-09440E99C6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628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CC0C46-EBFF-4FF5-8428-624F2A0FFE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26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5E3D27-B7A3-4B20-9ED6-B0D94D172C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674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91771D-A989-420B-BBDB-FB834089FA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965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15462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2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2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4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4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484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D9B95D61-9848-413C-8494-A035F9DE79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484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484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484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484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31" r:id="rId1"/>
    <p:sldLayoutId id="2147483819" r:id="rId2"/>
    <p:sldLayoutId id="2147483820" r:id="rId3"/>
    <p:sldLayoutId id="2147483821" r:id="rId4"/>
    <p:sldLayoutId id="2147483822" r:id="rId5"/>
    <p:sldLayoutId id="2147483823" r:id="rId6"/>
    <p:sldLayoutId id="2147483824" r:id="rId7"/>
    <p:sldLayoutId id="2147483825" r:id="rId8"/>
    <p:sldLayoutId id="2147483826" r:id="rId9"/>
    <p:sldLayoutId id="2147483827" r:id="rId10"/>
    <p:sldLayoutId id="2147483828" r:id="rId11"/>
    <p:sldLayoutId id="2147483829" r:id="rId12"/>
    <p:sldLayoutId id="2147483830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4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6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7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9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keithbriggs.info/documents/english_latin.pdf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dirty="0" smtClean="0">
                <a:solidFill>
                  <a:schemeClr val="hlink"/>
                </a:solidFill>
              </a:rPr>
              <a:t>Announcements: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dirty="0" smtClean="0"/>
              <a:t>Please use pencil on quizzes if </a:t>
            </a:r>
            <a:r>
              <a:rPr lang="en-US" dirty="0" smtClean="0"/>
              <a:t>possible</a:t>
            </a:r>
            <a:endParaRPr lang="en-US" dirty="0" smtClean="0"/>
          </a:p>
          <a:p>
            <a:pPr eaLnBrk="1" hangingPunct="1">
              <a:lnSpc>
                <a:spcPct val="80000"/>
              </a:lnSpc>
              <a:defRPr/>
            </a:pPr>
            <a:endParaRPr lang="en-US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 smtClean="0"/>
              <a:t>Questions?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/>
              <a:t>Today: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dirty="0" err="1"/>
              <a:t>Congruences</a:t>
            </a:r>
            <a:endParaRPr lang="en-US" dirty="0"/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dirty="0"/>
              <a:t>Chinese Remainder Theorem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dirty="0"/>
              <a:t>Modular </a:t>
            </a:r>
            <a:r>
              <a:rPr lang="en-US" dirty="0" smtClean="0"/>
              <a:t>Exponents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5334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DTTF/NB479: </a:t>
            </a:r>
            <a:r>
              <a:rPr lang="en-US" sz="32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Dszquphsbqiz</a:t>
            </a:r>
            <a:r>
              <a:rPr lang="en-US" sz="32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	Day </a:t>
            </a:r>
            <a:r>
              <a:rPr lang="en-US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  <a:endParaRPr lang="en-US" sz="32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en-US" sz="3600" dirty="0" smtClean="0"/>
              <a:t>CRT Equivalences let us use systems of </a:t>
            </a:r>
            <a:r>
              <a:rPr lang="en-US" sz="3600" dirty="0" err="1" smtClean="0"/>
              <a:t>congruences</a:t>
            </a:r>
            <a:r>
              <a:rPr lang="en-US" sz="3600" dirty="0" smtClean="0"/>
              <a:t> to solve problems</a:t>
            </a:r>
          </a:p>
        </p:txBody>
      </p:sp>
      <p:sp>
        <p:nvSpPr>
          <p:cNvPr id="3276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600200"/>
            <a:ext cx="4038600" cy="45339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Solve the system:</a:t>
            </a:r>
          </a:p>
          <a:p>
            <a:pPr eaLnBrk="1" hangingPunct="1">
              <a:defRPr/>
            </a:pPr>
            <a:endParaRPr lang="en-US" sz="2800" dirty="0" smtClean="0"/>
          </a:p>
          <a:p>
            <a:pPr eaLnBrk="1" hangingPunct="1">
              <a:defRPr/>
            </a:pPr>
            <a:endParaRPr lang="en-US" sz="2800" dirty="0" smtClean="0"/>
          </a:p>
          <a:p>
            <a:pPr lvl="1"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r>
              <a:rPr lang="en-US" sz="2800" dirty="0" smtClean="0"/>
              <a:t>How many solutions?</a:t>
            </a:r>
          </a:p>
          <a:p>
            <a:pPr lvl="1" eaLnBrk="1" hangingPunct="1">
              <a:defRPr/>
            </a:pPr>
            <a:r>
              <a:rPr lang="en-US" sz="2400" dirty="0" smtClean="0"/>
              <a:t>Find them.</a:t>
            </a:r>
          </a:p>
        </p:txBody>
      </p:sp>
      <p:graphicFrame>
        <p:nvGraphicFramePr>
          <p:cNvPr id="2050" name="Object 10"/>
          <p:cNvGraphicFramePr>
            <a:graphicFrameLocks noChangeAspect="1"/>
          </p:cNvGraphicFramePr>
          <p:nvPr/>
        </p:nvGraphicFramePr>
        <p:xfrm>
          <a:off x="5791200" y="1600200"/>
          <a:ext cx="2232025" cy="1055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24" name="Equation" r:id="rId4" imgW="914400" imgH="431640" progId="Equation.3">
                  <p:embed/>
                </p:oleObj>
              </mc:Choice>
              <mc:Fallback>
                <p:oleObj name="Equation" r:id="rId4" imgW="91440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1600200"/>
                        <a:ext cx="2232025" cy="105568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11"/>
          <p:cNvGraphicFramePr>
            <a:graphicFrameLocks noChangeAspect="1"/>
          </p:cNvGraphicFramePr>
          <p:nvPr/>
        </p:nvGraphicFramePr>
        <p:xfrm>
          <a:off x="5562600" y="3886200"/>
          <a:ext cx="2443163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25" name="Equation" r:id="rId6" imgW="977760" imgH="228600" progId="Equation.3">
                  <p:embed/>
                </p:oleObj>
              </mc:Choice>
              <mc:Fallback>
                <p:oleObj name="Equation" r:id="rId6" imgW="9777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886200"/>
                        <a:ext cx="2443163" cy="57308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8625909" y="5478"/>
            <a:ext cx="5180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b="1" dirty="0" smtClean="0">
                <a:solidFill>
                  <a:srgbClr val="FFFF00"/>
                </a:solidFill>
              </a:rPr>
              <a:t>3-4</a:t>
            </a:r>
            <a:endParaRPr lang="en-US" sz="1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2877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Chinese Remainder Theorem</a:t>
            </a:r>
          </a:p>
        </p:txBody>
      </p:sp>
      <p:sp>
        <p:nvSpPr>
          <p:cNvPr id="3297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01000" cy="45339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n-factor form</a:t>
            </a:r>
          </a:p>
          <a:p>
            <a:pPr lvl="1" eaLnBrk="1" hangingPunct="1">
              <a:defRPr/>
            </a:pPr>
            <a:r>
              <a:rPr lang="en-US" sz="2400" dirty="0" smtClean="0"/>
              <a:t>Let m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 m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,… </a:t>
            </a:r>
            <a:r>
              <a:rPr lang="en-US" sz="2400" dirty="0" err="1" smtClean="0"/>
              <a:t>m</a:t>
            </a:r>
            <a:r>
              <a:rPr lang="en-US" sz="2400" baseline="-25000" dirty="0" err="1" smtClean="0"/>
              <a:t>k</a:t>
            </a:r>
            <a:r>
              <a:rPr lang="en-US" sz="2400" dirty="0" smtClean="0"/>
              <a:t> be integers such that </a:t>
            </a:r>
            <a:r>
              <a:rPr lang="en-US" sz="2400" dirty="0" err="1" smtClean="0"/>
              <a:t>gcd</a:t>
            </a:r>
            <a:r>
              <a:rPr lang="en-US" sz="2400" dirty="0" smtClean="0"/>
              <a:t>(m</a:t>
            </a:r>
            <a:r>
              <a:rPr lang="en-US" sz="2400" baseline="-25000" dirty="0" smtClean="0"/>
              <a:t>i</a:t>
            </a:r>
            <a:r>
              <a:rPr lang="en-US" sz="2400" dirty="0" smtClean="0"/>
              <a:t>, </a:t>
            </a:r>
            <a:r>
              <a:rPr lang="en-US" sz="2400" dirty="0" err="1" smtClean="0"/>
              <a:t>m</a:t>
            </a:r>
            <a:r>
              <a:rPr lang="en-US" sz="2400" baseline="-25000" dirty="0" err="1" smtClean="0"/>
              <a:t>j</a:t>
            </a:r>
            <a:r>
              <a:rPr lang="en-US" sz="2400" dirty="0" smtClean="0"/>
              <a:t>)=1 when i ≠ j. For integers a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 …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k</a:t>
            </a:r>
            <a:r>
              <a:rPr lang="en-US" sz="2400" dirty="0" smtClean="0"/>
              <a:t>, there exists </a:t>
            </a:r>
            <a:r>
              <a:rPr lang="en-US" sz="2400" i="1" dirty="0" smtClean="0"/>
              <a:t>exactly 1</a:t>
            </a:r>
            <a:r>
              <a:rPr lang="en-US" sz="2400" dirty="0" smtClean="0"/>
              <a:t> solution (mod m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m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…</a:t>
            </a:r>
            <a:r>
              <a:rPr lang="en-US" sz="2400" dirty="0" err="1" smtClean="0"/>
              <a:t>m</a:t>
            </a:r>
            <a:r>
              <a:rPr lang="en-US" sz="2400" baseline="-25000" dirty="0" err="1" smtClean="0"/>
              <a:t>k</a:t>
            </a:r>
            <a:r>
              <a:rPr lang="en-US" sz="2400" dirty="0" smtClean="0"/>
              <a:t>) to the system:</a:t>
            </a:r>
          </a:p>
          <a:p>
            <a:pPr lvl="1" eaLnBrk="1" hangingPunct="1">
              <a:defRPr/>
            </a:pPr>
            <a:endParaRPr lang="en-US" sz="2400" dirty="0" smtClean="0"/>
          </a:p>
          <a:p>
            <a:pPr lvl="1"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endParaRPr lang="en-US" sz="2800" dirty="0" smtClean="0"/>
          </a:p>
        </p:txBody>
      </p:sp>
      <p:graphicFrame>
        <p:nvGraphicFramePr>
          <p:cNvPr id="3074" name="Object 5"/>
          <p:cNvGraphicFramePr>
            <a:graphicFrameLocks noChangeAspect="1"/>
          </p:cNvGraphicFramePr>
          <p:nvPr/>
        </p:nvGraphicFramePr>
        <p:xfrm>
          <a:off x="3276600" y="3657600"/>
          <a:ext cx="2473325" cy="229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79" name="Equation" r:id="rId4" imgW="990360" imgH="914400" progId="Equation.3">
                  <p:embed/>
                </p:oleObj>
              </mc:Choice>
              <mc:Fallback>
                <p:oleObj name="Equation" r:id="rId4" imgW="990360" imgH="914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657600"/>
                        <a:ext cx="2473325" cy="22923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03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Modular Exponentiation</a:t>
            </a:r>
          </a:p>
        </p:txBody>
      </p:sp>
      <p:sp>
        <p:nvSpPr>
          <p:cNvPr id="331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Compute last digit of 3^2000</a:t>
            </a:r>
          </a:p>
          <a:p>
            <a:pPr marL="457200" lvl="1" indent="0" eaLnBrk="1" hangingPunct="1">
              <a:buNone/>
              <a:defRPr/>
            </a:pPr>
            <a:endParaRPr lang="en-US" dirty="0" smtClean="0"/>
          </a:p>
          <a:p>
            <a:pPr marL="0" indent="0" eaLnBrk="1" hangingPunct="1">
              <a:buNone/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Compute 3^2000 (mod 19) </a:t>
            </a:r>
            <a:br>
              <a:rPr lang="en-US" dirty="0" smtClean="0"/>
            </a:br>
            <a:r>
              <a:rPr lang="en-US" dirty="0" smtClean="0"/>
              <a:t>Idea:</a:t>
            </a:r>
          </a:p>
          <a:p>
            <a:pPr lvl="1" eaLnBrk="1" hangingPunct="1">
              <a:defRPr/>
            </a:pPr>
            <a:r>
              <a:rPr lang="en-US" dirty="0" smtClean="0"/>
              <a:t>Get the powers of 3 by repeatedly squaring 3, BUT taking mod at each step.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91401" y="-5443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FFFF00"/>
                </a:solidFill>
              </a:rPr>
              <a:t>5-6</a:t>
            </a:r>
            <a:endParaRPr lang="en-US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651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1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Modular Exponentiation</a:t>
            </a:r>
          </a:p>
        </p:txBody>
      </p:sp>
      <p:sp>
        <p:nvSpPr>
          <p:cNvPr id="3317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3124200" cy="45339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sz="2400" dirty="0"/>
              <a:t>Compute 3^2000 (mod </a:t>
            </a:r>
            <a:r>
              <a:rPr lang="en-US" sz="2400" dirty="0" smtClean="0"/>
              <a:t>19)</a:t>
            </a:r>
            <a:endParaRPr lang="en-US" sz="2400" dirty="0"/>
          </a:p>
          <a:p>
            <a:pPr>
              <a:lnSpc>
                <a:spcPct val="80000"/>
              </a:lnSpc>
              <a:defRPr/>
            </a:pPr>
            <a:endParaRPr lang="en-US" sz="2400" dirty="0"/>
          </a:p>
          <a:p>
            <a:pPr>
              <a:lnSpc>
                <a:spcPct val="80000"/>
              </a:lnSpc>
              <a:defRPr/>
            </a:pPr>
            <a:r>
              <a:rPr lang="en-US" sz="2400" dirty="0"/>
              <a:t>Technique: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000" dirty="0"/>
              <a:t>Repeatedly square 3, but take mod </a:t>
            </a:r>
            <a:r>
              <a:rPr lang="en-US" sz="2000" b="1" i="1" dirty="0"/>
              <a:t>at each step</a:t>
            </a:r>
            <a:r>
              <a:rPr lang="en-US" sz="2000" dirty="0"/>
              <a:t>.</a:t>
            </a:r>
          </a:p>
          <a:p>
            <a:pPr lvl="1">
              <a:lnSpc>
                <a:spcPct val="80000"/>
              </a:lnSpc>
              <a:defRPr/>
            </a:pPr>
            <a:endParaRPr lang="en-US" sz="2000" dirty="0"/>
          </a:p>
          <a:p>
            <a:pPr lvl="1">
              <a:lnSpc>
                <a:spcPct val="80000"/>
              </a:lnSpc>
              <a:defRPr/>
            </a:pPr>
            <a:r>
              <a:rPr lang="en-US" sz="2000" dirty="0"/>
              <a:t>Then multiply the terms you need to get the desired power.</a:t>
            </a:r>
          </a:p>
          <a:p>
            <a:pPr lvl="1">
              <a:lnSpc>
                <a:spcPct val="80000"/>
              </a:lnSpc>
              <a:defRPr/>
            </a:pPr>
            <a:endParaRPr lang="en-US" sz="2000" dirty="0"/>
          </a:p>
          <a:p>
            <a:pPr>
              <a:lnSpc>
                <a:spcPct val="80000"/>
              </a:lnSpc>
              <a:defRPr/>
            </a:pPr>
            <a:r>
              <a:rPr lang="en-US" sz="2400" dirty="0" smtClean="0"/>
              <a:t>Book’s </a:t>
            </a:r>
            <a:r>
              <a:rPr lang="en-US" sz="2400" dirty="0" err="1"/>
              <a:t>powermod</a:t>
            </a:r>
            <a:r>
              <a:rPr lang="en-US" sz="2400" dirty="0"/>
              <a:t>()</a:t>
            </a:r>
          </a:p>
          <a:p>
            <a:pPr lvl="1">
              <a:lnSpc>
                <a:spcPct val="80000"/>
              </a:lnSpc>
              <a:defRPr/>
            </a:pPr>
            <a:endParaRPr lang="en-US" sz="2000" dirty="0"/>
          </a:p>
          <a:p>
            <a:pPr lvl="1">
              <a:lnSpc>
                <a:spcPct val="80000"/>
              </a:lnSpc>
              <a:defRPr/>
            </a:pPr>
            <a:endParaRPr lang="en-US" sz="2000" dirty="0"/>
          </a:p>
        </p:txBody>
      </p:sp>
      <p:graphicFrame>
        <p:nvGraphicFramePr>
          <p:cNvPr id="331781" name="Object 2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600569805"/>
              </p:ext>
            </p:extLst>
          </p:nvPr>
        </p:nvGraphicFramePr>
        <p:xfrm>
          <a:off x="4538870" y="1473200"/>
          <a:ext cx="2343150" cy="365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70" name="Equation" r:id="rId4" imgW="1562040" imgH="2438280" progId="Equation.3">
                  <p:embed/>
                </p:oleObj>
              </mc:Choice>
              <mc:Fallback>
                <p:oleObj name="Equation" r:id="rId4" imgW="1562040" imgH="2438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8870" y="1473200"/>
                        <a:ext cx="2343150" cy="36576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1782" name="Object 3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1231654360"/>
              </p:ext>
            </p:extLst>
          </p:nvPr>
        </p:nvGraphicFramePr>
        <p:xfrm>
          <a:off x="4244975" y="5243513"/>
          <a:ext cx="3930650" cy="161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71" name="Equation" r:id="rId6" imgW="2349360" imgH="965160" progId="Equation.3">
                  <p:embed/>
                </p:oleObj>
              </mc:Choice>
              <mc:Fallback>
                <p:oleObj name="Equation" r:id="rId6" imgW="2349360" imgH="965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4975" y="5243513"/>
                        <a:ext cx="3930650" cy="161448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2" name="Text Box 8"/>
          <p:cNvSpPr txBox="1">
            <a:spLocks noChangeArrowheads="1"/>
          </p:cNvSpPr>
          <p:nvPr/>
        </p:nvSpPr>
        <p:spPr bwMode="auto">
          <a:xfrm>
            <a:off x="3870325" y="1103313"/>
            <a:ext cx="32115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(All congruences are mod 19)</a:t>
            </a:r>
          </a:p>
        </p:txBody>
      </p:sp>
    </p:spTree>
    <p:extLst>
      <p:ext uri="{BB962C8B-B14F-4D97-AF65-F5344CB8AC3E}">
        <p14:creationId xmlns:p14="http://schemas.microsoft.com/office/powerpoint/2010/main" val="4146655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1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1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Modular Exponentiation</a:t>
            </a:r>
          </a:p>
        </p:txBody>
      </p:sp>
      <p:sp>
        <p:nvSpPr>
          <p:cNvPr id="3317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3124200" cy="45339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sz="2400" dirty="0"/>
              <a:t>Compute 3^2000 (mod </a:t>
            </a:r>
            <a:r>
              <a:rPr lang="en-US" sz="2400" dirty="0">
                <a:solidFill>
                  <a:srgbClr val="FFFF00"/>
                </a:solidFill>
              </a:rPr>
              <a:t>152</a:t>
            </a:r>
            <a:r>
              <a:rPr lang="en-US" sz="2400" dirty="0"/>
              <a:t>)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000" dirty="0"/>
          </a:p>
          <a:p>
            <a:pPr lvl="1">
              <a:lnSpc>
                <a:spcPct val="80000"/>
              </a:lnSpc>
              <a:defRPr/>
            </a:pPr>
            <a:endParaRPr lang="en-US" sz="2000" dirty="0"/>
          </a:p>
        </p:txBody>
      </p:sp>
      <p:graphicFrame>
        <p:nvGraphicFramePr>
          <p:cNvPr id="5122" name="Object 2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929544904"/>
              </p:ext>
            </p:extLst>
          </p:nvPr>
        </p:nvGraphicFramePr>
        <p:xfrm>
          <a:off x="4114800" y="1524000"/>
          <a:ext cx="3821113" cy="365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94" name="Equation" r:id="rId4" imgW="1473120" imgH="2438280" progId="Equation.3">
                  <p:embed/>
                </p:oleObj>
              </mc:Choice>
              <mc:Fallback>
                <p:oleObj name="Equation" r:id="rId4" imgW="1473120" imgH="2438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1524000"/>
                        <a:ext cx="3821113" cy="36576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3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329170375"/>
              </p:ext>
            </p:extLst>
          </p:nvPr>
        </p:nvGraphicFramePr>
        <p:xfrm>
          <a:off x="4244975" y="5243513"/>
          <a:ext cx="3930650" cy="161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95" name="Equation" r:id="rId6" imgW="2349360" imgH="965160" progId="Equation.3">
                  <p:embed/>
                </p:oleObj>
              </mc:Choice>
              <mc:Fallback>
                <p:oleObj name="Equation" r:id="rId6" imgW="2349360" imgH="965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4975" y="5243513"/>
                        <a:ext cx="3930650" cy="161448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6513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Hill Cipher implementation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Encryption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Easy to do in </a:t>
            </a:r>
            <a:r>
              <a:rPr lang="en-US" dirty="0" smtClean="0"/>
              <a:t>MATLAB.</a:t>
            </a:r>
            <a:endParaRPr lang="en-US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Or find/write a matrix library for language X.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Decryption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Uses matrix inverse.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solidFill>
                  <a:srgbClr val="FFFF99"/>
                </a:solidFill>
              </a:rPr>
              <a:t>How do we determine if a matrix is invertible mod 26?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51084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How to break via known plaintext?</a:t>
            </a:r>
          </a:p>
        </p:txBody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400" dirty="0" smtClean="0"/>
              <a:t>Good work on last session’s quiz.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dirty="0" smtClean="0"/>
              <a:t>Idea: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dirty="0" smtClean="0"/>
              <a:t>Assume you know the matrix size, n.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dirty="0" smtClean="0"/>
              <a:t>Then grab n sets of n plaintext chars </a:t>
            </a:r>
            <a:r>
              <a:rPr lang="en-US" sz="2400" dirty="0" smtClean="0">
                <a:sym typeface="Wingdings" pitchFamily="2" charset="2"/>
              </a:rPr>
              <a:t> </a:t>
            </a:r>
            <a:r>
              <a:rPr lang="en-US" sz="2400" dirty="0" err="1" smtClean="0">
                <a:sym typeface="Wingdings" pitchFamily="2" charset="2"/>
              </a:rPr>
              <a:t>ciphertext</a:t>
            </a:r>
            <a:endParaRPr lang="en-US" sz="2400" dirty="0" smtClean="0">
              <a:sym typeface="Wingdings" pitchFamily="2" charset="2"/>
            </a:endParaRPr>
          </a:p>
          <a:p>
            <a:pPr eaLnBrk="1" hangingPunct="1">
              <a:buNone/>
              <a:defRPr/>
            </a:pPr>
            <a:r>
              <a:rPr lang="en-US" sz="2400" dirty="0" smtClean="0">
                <a:sym typeface="Wingdings" pitchFamily="2" charset="2"/>
              </a:rPr>
              <a:t>This gives n</a:t>
            </a:r>
            <a:r>
              <a:rPr lang="en-US" sz="2400" baseline="30000" dirty="0" smtClean="0">
                <a:sym typeface="Wingdings" pitchFamily="2" charset="2"/>
              </a:rPr>
              <a:t>2</a:t>
            </a:r>
            <a:r>
              <a:rPr lang="en-US" sz="2400" dirty="0" smtClean="0">
                <a:sym typeface="Wingdings" pitchFamily="2" charset="2"/>
              </a:rPr>
              <a:t> equations and </a:t>
            </a:r>
            <a:r>
              <a:rPr lang="en-US" sz="2400" dirty="0">
                <a:sym typeface="Wingdings" pitchFamily="2" charset="2"/>
              </a:rPr>
              <a:t>n</a:t>
            </a:r>
            <a:r>
              <a:rPr lang="en-US" sz="2400" baseline="30000" dirty="0">
                <a:sym typeface="Wingdings" pitchFamily="2" charset="2"/>
              </a:rPr>
              <a:t>2</a:t>
            </a:r>
            <a:r>
              <a:rPr lang="en-US" sz="2400" dirty="0" smtClean="0">
                <a:sym typeface="Wingdings" pitchFamily="2" charset="2"/>
              </a:rPr>
              <a:t> unknowns.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dirty="0" smtClean="0">
                <a:sym typeface="Wingdings" pitchFamily="2" charset="2"/>
              </a:rPr>
              <a:t>Then solve using basic linear algebra, but mod n.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2400" dirty="0" smtClean="0">
              <a:sym typeface="Wingdings" pitchFamily="2" charset="2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dirty="0" smtClean="0">
                <a:sym typeface="Wingdings" pitchFamily="2" charset="2"/>
              </a:rPr>
              <a:t>Caveat: sometimes it doesn’t give a unique solution, so you need to choose a different set of plaintext.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2400" dirty="0">
              <a:sym typeface="Wingdings" pitchFamily="2" charset="2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400" dirty="0" smtClean="0">
                <a:sym typeface="Wingdings" pitchFamily="2" charset="2"/>
              </a:rPr>
              <a:t>Hmm. This could make a nice exam problem…</a:t>
            </a:r>
          </a:p>
        </p:txBody>
      </p:sp>
    </p:spTree>
    <p:extLst>
      <p:ext uri="{BB962C8B-B14F-4D97-AF65-F5344CB8AC3E}">
        <p14:creationId xmlns:p14="http://schemas.microsoft.com/office/powerpoint/2010/main" val="2476567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Substitution ciphers</a:t>
            </a:r>
          </a:p>
        </p:txBody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Each letter in the alphabet is always replaced by another one.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Which ciphers have we seen are substitution ciphers?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en-US" sz="1800" dirty="0" smtClean="0"/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Which aren’t and why?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Breaking </a:t>
            </a:r>
            <a:r>
              <a:rPr lang="en-US" sz="2000" dirty="0" err="1" smtClean="0"/>
              <a:t>ciphertext</a:t>
            </a:r>
            <a:r>
              <a:rPr lang="en-US" sz="2000" dirty="0" smtClean="0"/>
              <a:t> only uses linguistic structure.  Frequencies of: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Single letters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err="1" smtClean="0"/>
              <a:t>Digrams</a:t>
            </a:r>
            <a:r>
              <a:rPr lang="en-US" sz="1800" dirty="0" smtClean="0"/>
              <a:t> (2-letter combinations)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Trigrams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Where do T&amp;W get their rules like “80% of letters preceding </a:t>
            </a:r>
            <a:r>
              <a:rPr lang="en-US" sz="1800" i="1" dirty="0" smtClean="0"/>
              <a:t>n</a:t>
            </a:r>
            <a:r>
              <a:rPr lang="en-US" sz="1800" dirty="0" smtClean="0"/>
              <a:t> are vowels”? (p. 26)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1600" dirty="0" smtClean="0"/>
              <a:t>See </a:t>
            </a:r>
            <a:r>
              <a:rPr lang="en-US" sz="1600" dirty="0" smtClean="0">
                <a:hlinkClick r:id="rId3"/>
              </a:rPr>
              <a:t>http://keithbriggs.info/documents/english_latin.pdf</a:t>
            </a:r>
            <a:endParaRPr lang="en-US" sz="1600" dirty="0" smtClean="0"/>
          </a:p>
          <a:p>
            <a:pPr eaLnBrk="1" hangingPunct="1">
              <a:lnSpc>
                <a:spcPct val="80000"/>
              </a:lnSpc>
              <a:defRPr/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Lots of trial and error when done by hand.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Could automate with a dictionary.</a:t>
            </a:r>
          </a:p>
        </p:txBody>
      </p:sp>
    </p:spTree>
    <p:extLst>
      <p:ext uri="{BB962C8B-B14F-4D97-AF65-F5344CB8AC3E}">
        <p14:creationId xmlns:p14="http://schemas.microsoft.com/office/powerpoint/2010/main" val="2849147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Fairy Tales</a:t>
            </a:r>
            <a:endParaRPr lang="en-US" dirty="0"/>
          </a:p>
        </p:txBody>
      </p:sp>
      <p:pic>
        <p:nvPicPr>
          <p:cNvPr id="4608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10" t="33605" r="25537" b="20459"/>
          <a:stretch/>
        </p:blipFill>
        <p:spPr bwMode="auto">
          <a:xfrm>
            <a:off x="973409" y="1219200"/>
            <a:ext cx="7311095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2362200" y="5715000"/>
            <a:ext cx="4572000" cy="923330"/>
          </a:xfrm>
          <a:prstGeom prst="rect">
            <a:avLst/>
          </a:prstGeom>
          <a:solidFill>
            <a:schemeClr val="tx2">
              <a:lumMod val="25000"/>
            </a:schemeClr>
          </a:solidFill>
        </p:spPr>
        <p:txBody>
          <a:bodyPr>
            <a:spAutoFit/>
          </a:bodyPr>
          <a:lstStyle/>
          <a:p>
            <a:r>
              <a:rPr lang="en-US" dirty="0"/>
              <a:t>Goldilocks’ discovery of Newton’s method of approximation required surprisingly few changes.</a:t>
            </a:r>
          </a:p>
        </p:txBody>
      </p:sp>
      <p:sp>
        <p:nvSpPr>
          <p:cNvPr id="8" name="Rectangle 7"/>
          <p:cNvSpPr/>
          <p:nvPr/>
        </p:nvSpPr>
        <p:spPr>
          <a:xfrm>
            <a:off x="3352800" y="5257800"/>
            <a:ext cx="24384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1" cap="small" dirty="0" smtClean="0"/>
              <a:t>http</a:t>
            </a:r>
            <a:r>
              <a:rPr lang="en-US" b="1" i="1" cap="small" dirty="0"/>
              <a:t>://xkcd.com/872</a:t>
            </a:r>
            <a:r>
              <a:rPr lang="en-US" b="1" i="1" cap="small" dirty="0" smtClean="0"/>
              <a:t>/</a:t>
            </a:r>
            <a:endParaRPr lang="en-US" b="1" i="1" cap="small" dirty="0"/>
          </a:p>
        </p:txBody>
      </p:sp>
    </p:spTree>
    <p:extLst>
      <p:ext uri="{BB962C8B-B14F-4D97-AF65-F5344CB8AC3E}">
        <p14:creationId xmlns:p14="http://schemas.microsoft.com/office/powerpoint/2010/main" val="3156812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Basics 4: Congruence</a:t>
            </a:r>
          </a:p>
        </p:txBody>
      </p:sp>
      <p:sp>
        <p:nvSpPr>
          <p:cNvPr id="3112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71600"/>
            <a:ext cx="8382000" cy="15240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Def: </a:t>
            </a:r>
            <a:r>
              <a:rPr lang="en-US" sz="2800" dirty="0" err="1" smtClean="0"/>
              <a:t>a≡b</a:t>
            </a:r>
            <a:r>
              <a:rPr lang="en-US" sz="2800" dirty="0" smtClean="0"/>
              <a:t> (mod n) </a:t>
            </a:r>
            <a:r>
              <a:rPr lang="en-US" sz="2800" dirty="0" err="1" smtClean="0"/>
              <a:t>iff</a:t>
            </a:r>
            <a:r>
              <a:rPr lang="en-US" sz="2800" dirty="0" smtClean="0"/>
              <a:t> (a-b) = </a:t>
            </a:r>
            <a:r>
              <a:rPr lang="en-US" sz="2800" dirty="0" err="1" smtClean="0"/>
              <a:t>nk</a:t>
            </a:r>
            <a:r>
              <a:rPr lang="en-US" sz="2800" dirty="0" smtClean="0"/>
              <a:t> for some </a:t>
            </a:r>
            <a:r>
              <a:rPr lang="en-US" sz="2800" dirty="0" err="1" smtClean="0"/>
              <a:t>int</a:t>
            </a:r>
            <a:r>
              <a:rPr lang="en-US" sz="2800" dirty="0" smtClean="0"/>
              <a:t> k </a:t>
            </a:r>
          </a:p>
          <a:p>
            <a:pPr eaLnBrk="1" hangingPunct="1">
              <a:defRPr/>
            </a:pPr>
            <a:r>
              <a:rPr lang="en-US" sz="2800" dirty="0" smtClean="0"/>
              <a:t>Properties</a:t>
            </a:r>
          </a:p>
          <a:p>
            <a:pPr eaLnBrk="1" hangingPunct="1">
              <a:defRPr/>
            </a:pPr>
            <a:endParaRPr lang="en-US" sz="2800" dirty="0" smtClean="0"/>
          </a:p>
          <a:p>
            <a:pPr eaLnBrk="1" hangingPunct="1">
              <a:defRPr/>
            </a:pPr>
            <a:endParaRPr lang="en-US" sz="2800" dirty="0" smtClean="0"/>
          </a:p>
          <a:p>
            <a:pPr eaLnBrk="1" hangingPunct="1">
              <a:defRPr/>
            </a:pPr>
            <a:endParaRPr lang="en-US" sz="2800" dirty="0" smtClean="0"/>
          </a:p>
          <a:p>
            <a:pPr eaLnBrk="1" hangingPunct="1">
              <a:defRPr/>
            </a:pPr>
            <a:endParaRPr lang="en-US" sz="2800" dirty="0" smtClean="0"/>
          </a:p>
          <a:p>
            <a:pPr eaLnBrk="1" hangingPunct="1">
              <a:defRPr/>
            </a:pPr>
            <a:endParaRPr lang="en-US" sz="2800" dirty="0" smtClean="0"/>
          </a:p>
          <a:p>
            <a:pPr eaLnBrk="1" hangingPunct="1">
              <a:defRPr/>
            </a:pPr>
            <a:r>
              <a:rPr lang="en-US" sz="2800" dirty="0" smtClean="0"/>
              <a:t>You can easily solve </a:t>
            </a:r>
            <a:r>
              <a:rPr lang="en-US" sz="2800" dirty="0" err="1" smtClean="0"/>
              <a:t>congruences</a:t>
            </a:r>
            <a:r>
              <a:rPr lang="en-US" sz="2800" dirty="0" smtClean="0"/>
              <a:t> </a:t>
            </a:r>
            <a:r>
              <a:rPr lang="en-US" sz="2800" dirty="0" err="1" smtClean="0"/>
              <a:t>ax≡b</a:t>
            </a:r>
            <a:r>
              <a:rPr lang="en-US" sz="2800" dirty="0" smtClean="0"/>
              <a:t> (mod n) if </a:t>
            </a:r>
            <a:r>
              <a:rPr lang="en-US" sz="2800" dirty="0" err="1" smtClean="0"/>
              <a:t>gcd</a:t>
            </a:r>
            <a:r>
              <a:rPr lang="en-US" sz="2800" dirty="0" smtClean="0"/>
              <a:t>(</a:t>
            </a:r>
            <a:r>
              <a:rPr lang="en-US" sz="2800" dirty="0" err="1" smtClean="0"/>
              <a:t>a,n</a:t>
            </a:r>
            <a:r>
              <a:rPr lang="en-US" sz="2800" dirty="0" smtClean="0"/>
              <a:t>) = 1.</a:t>
            </a:r>
          </a:p>
          <a:p>
            <a:pPr lvl="1" eaLnBrk="1" hangingPunct="1">
              <a:defRPr/>
            </a:pPr>
            <a:r>
              <a:rPr lang="en-US" sz="2400" dirty="0" smtClean="0"/>
              <a:t>For small numbers, do by hand</a:t>
            </a:r>
          </a:p>
          <a:p>
            <a:pPr lvl="1" eaLnBrk="1" hangingPunct="1">
              <a:defRPr/>
            </a:pPr>
            <a:r>
              <a:rPr lang="en-US" sz="2400" dirty="0" smtClean="0"/>
              <a:t>For larger numbers, compute a</a:t>
            </a:r>
            <a:r>
              <a:rPr lang="en-US" sz="2400" baseline="30000" dirty="0" smtClean="0"/>
              <a:t>-1</a:t>
            </a:r>
            <a:r>
              <a:rPr lang="en-US" sz="2400" dirty="0" smtClean="0"/>
              <a:t> using Euclid</a:t>
            </a:r>
          </a:p>
          <a:p>
            <a:pPr eaLnBrk="1" hangingPunct="1">
              <a:defRPr/>
            </a:pPr>
            <a:endParaRPr lang="en-US" sz="2800" dirty="0" smtClean="0"/>
          </a:p>
        </p:txBody>
      </p:sp>
      <p:graphicFrame>
        <p:nvGraphicFramePr>
          <p:cNvPr id="1026" name="Object 8"/>
          <p:cNvGraphicFramePr>
            <a:graphicFrameLocks noChangeAspect="1"/>
          </p:cNvGraphicFramePr>
          <p:nvPr/>
        </p:nvGraphicFramePr>
        <p:xfrm>
          <a:off x="152400" y="2438400"/>
          <a:ext cx="4006850" cy="238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2" name="Equation" r:id="rId4" imgW="2260440" imgH="1346040" progId="Equation.3">
                  <p:embed/>
                </p:oleObj>
              </mc:Choice>
              <mc:Fallback>
                <p:oleObj name="Equation" r:id="rId4" imgW="2260440" imgH="134604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2438400"/>
                        <a:ext cx="4006850" cy="23876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9"/>
          <p:cNvGraphicFramePr>
            <a:graphicFrameLocks noChangeAspect="1"/>
          </p:cNvGraphicFramePr>
          <p:nvPr/>
        </p:nvGraphicFramePr>
        <p:xfrm>
          <a:off x="4495800" y="2438400"/>
          <a:ext cx="4435475" cy="238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3" name="Equation" r:id="rId6" imgW="2501640" imgH="1346040" progId="Equation.3">
                  <p:embed/>
                </p:oleObj>
              </mc:Choice>
              <mc:Fallback>
                <p:oleObj name="Equation" r:id="rId6" imgW="2501640" imgH="134604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438400"/>
                        <a:ext cx="4435475" cy="23876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Solving </a:t>
            </a:r>
            <a:r>
              <a:rPr lang="en-US" sz="3600" dirty="0" err="1" smtClean="0"/>
              <a:t>ax≡b</a:t>
            </a:r>
            <a:r>
              <a:rPr lang="en-US" sz="3600" dirty="0" smtClean="0"/>
              <a:t>(mod n) when </a:t>
            </a:r>
            <a:r>
              <a:rPr lang="en-US" sz="3600" dirty="0" err="1" smtClean="0"/>
              <a:t>gcd</a:t>
            </a:r>
            <a:r>
              <a:rPr lang="en-US" sz="3600" dirty="0" smtClean="0"/>
              <a:t>(</a:t>
            </a:r>
            <a:r>
              <a:rPr lang="en-US" sz="3600" dirty="0" err="1" smtClean="0"/>
              <a:t>a,n</a:t>
            </a:r>
            <a:r>
              <a:rPr lang="en-US" sz="3600" dirty="0" smtClean="0"/>
              <a:t>)≠1</a:t>
            </a:r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1910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Let </a:t>
            </a:r>
            <a:r>
              <a:rPr lang="en-US" sz="2400" dirty="0" err="1" smtClean="0"/>
              <a:t>gcd</a:t>
            </a:r>
            <a:r>
              <a:rPr lang="en-US" sz="2400" dirty="0" smtClean="0"/>
              <a:t>(</a:t>
            </a:r>
            <a:r>
              <a:rPr lang="en-US" sz="2400" dirty="0" err="1" smtClean="0"/>
              <a:t>a,n</a:t>
            </a:r>
            <a:r>
              <a:rPr lang="en-US" sz="2400" dirty="0" smtClean="0"/>
              <a:t>)=d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If d doesn’t divide b then no solution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Else divide everything by d and solve</a:t>
            </a:r>
            <a:br>
              <a:rPr lang="en-US" sz="2400" dirty="0" smtClean="0"/>
            </a:br>
            <a:r>
              <a:rPr lang="en-US" sz="2400" dirty="0" smtClean="0"/>
              <a:t>(a/d)x=(b/d)(mod (n/d))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Get solution x</a:t>
            </a:r>
            <a:r>
              <a:rPr lang="en-US" sz="2400" baseline="-25000" dirty="0" smtClean="0"/>
              <a:t>0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Multiple solutions:</a:t>
            </a:r>
            <a:br>
              <a:rPr lang="en-US" sz="2400" dirty="0" smtClean="0"/>
            </a:br>
            <a:r>
              <a:rPr lang="en-US" sz="2000" dirty="0" smtClean="0"/>
              <a:t>x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, x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+n/d,x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+2n/d,…x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+(d-1)n/d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dirty="0" smtClean="0"/>
              <a:t>Always write solution with the </a:t>
            </a:r>
            <a:r>
              <a:rPr lang="en-US" sz="2000" b="1" dirty="0" smtClean="0"/>
              <a:t>original</a:t>
            </a:r>
            <a:r>
              <a:rPr lang="en-US" sz="2000" dirty="0" smtClean="0"/>
              <a:t> modulus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dirty="0" smtClean="0"/>
              <a:t>This is an easy program to code once you have Euclid…</a:t>
            </a:r>
          </a:p>
        </p:txBody>
      </p:sp>
      <p:sp>
        <p:nvSpPr>
          <p:cNvPr id="318470" name="Rectangle 6"/>
          <p:cNvSpPr>
            <a:spLocks noChangeArrowheads="1"/>
          </p:cNvSpPr>
          <p:nvPr/>
        </p:nvSpPr>
        <p:spPr bwMode="auto">
          <a:xfrm>
            <a:off x="4724400" y="1905000"/>
            <a:ext cx="41910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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Example: 2x ≡ 7(mod 10</a:t>
            </a:r>
            <a:r>
              <a:rPr lang="en-US" sz="2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3"/>
              </a:buBlip>
              <a:defRPr/>
            </a:pP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391401" y="-5443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FFFF00"/>
                </a:solidFill>
              </a:rPr>
              <a:t>1-2</a:t>
            </a:r>
            <a:endParaRPr lang="en-US" sz="1400" b="1" dirty="0">
              <a:solidFill>
                <a:srgbClr val="FFFF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876800" y="2743200"/>
            <a:ext cx="381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Example: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3x ≡ 3 (mod 6)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8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8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18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18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18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18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8470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323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How could we write x ≡ 16 (mod 35) as a </a:t>
            </a:r>
            <a:r>
              <a:rPr lang="en-US" i="1" dirty="0" smtClean="0"/>
              <a:t>system</a:t>
            </a:r>
            <a:r>
              <a:rPr lang="en-US" dirty="0" smtClean="0"/>
              <a:t> of </a:t>
            </a:r>
            <a:r>
              <a:rPr lang="en-US" dirty="0" err="1" smtClean="0"/>
              <a:t>congruences</a:t>
            </a:r>
            <a:r>
              <a:rPr lang="en-US" dirty="0" smtClean="0"/>
              <a:t> with smaller moduli?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Chinese Remainder Theorem</a:t>
            </a:r>
          </a:p>
        </p:txBody>
      </p:sp>
      <p:sp>
        <p:nvSpPr>
          <p:cNvPr id="3205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01000" cy="45339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>
                <a:solidFill>
                  <a:srgbClr val="FFFF99"/>
                </a:solidFill>
              </a:rPr>
              <a:t>Equivalence</a:t>
            </a:r>
            <a:r>
              <a:rPr lang="en-US" sz="2800" dirty="0" smtClean="0"/>
              <a:t> between a single congruence mod a </a:t>
            </a:r>
            <a:r>
              <a:rPr lang="en-US" sz="2800" dirty="0">
                <a:solidFill>
                  <a:srgbClr val="FFFF99"/>
                </a:solidFill>
              </a:rPr>
              <a:t>composite number </a:t>
            </a:r>
            <a:r>
              <a:rPr lang="en-US" sz="2800" dirty="0" smtClean="0"/>
              <a:t>and a system of </a:t>
            </a:r>
            <a:r>
              <a:rPr lang="en-US" sz="2800" dirty="0" err="1" smtClean="0"/>
              <a:t>congruences</a:t>
            </a:r>
            <a:r>
              <a:rPr lang="en-US" sz="2800" dirty="0" smtClean="0"/>
              <a:t> mod its factors</a:t>
            </a:r>
          </a:p>
          <a:p>
            <a:pPr eaLnBrk="1" hangingPunct="1">
              <a:defRPr/>
            </a:pPr>
            <a:endParaRPr lang="en-US" sz="2800" dirty="0" smtClean="0"/>
          </a:p>
          <a:p>
            <a:pPr eaLnBrk="1" hangingPunct="1">
              <a:defRPr/>
            </a:pPr>
            <a:r>
              <a:rPr lang="en-US" sz="2800" dirty="0" smtClean="0"/>
              <a:t>Two-factor form</a:t>
            </a:r>
          </a:p>
          <a:p>
            <a:pPr lvl="1" eaLnBrk="1" hangingPunct="1">
              <a:defRPr/>
            </a:pPr>
            <a:r>
              <a:rPr lang="en-US" sz="2400" dirty="0" smtClean="0"/>
              <a:t>Given </a:t>
            </a:r>
            <a:r>
              <a:rPr lang="en-US" sz="2400" dirty="0" err="1" smtClean="0"/>
              <a:t>gcd</a:t>
            </a:r>
            <a:r>
              <a:rPr lang="en-US" sz="2400" dirty="0" smtClean="0"/>
              <a:t>(</a:t>
            </a:r>
            <a:r>
              <a:rPr lang="en-US" sz="2400" dirty="0" err="1" smtClean="0"/>
              <a:t>m,n</a:t>
            </a:r>
            <a:r>
              <a:rPr lang="en-US" sz="2400" dirty="0" smtClean="0"/>
              <a:t>)=1. For integers a and b, there exists </a:t>
            </a:r>
            <a:r>
              <a:rPr lang="en-US" sz="2400" i="1" dirty="0" smtClean="0"/>
              <a:t>exactly 1</a:t>
            </a:r>
            <a:r>
              <a:rPr lang="en-US" sz="2400" dirty="0" smtClean="0"/>
              <a:t> solution (mod </a:t>
            </a:r>
            <a:r>
              <a:rPr lang="en-US" sz="2400" dirty="0" err="1" smtClean="0"/>
              <a:t>mn</a:t>
            </a:r>
            <a:r>
              <a:rPr lang="en-US" sz="2400" dirty="0" smtClean="0"/>
              <a:t>) to the system:</a:t>
            </a:r>
          </a:p>
          <a:p>
            <a:pPr lvl="1" eaLnBrk="1" hangingPunct="1">
              <a:defRPr/>
            </a:pPr>
            <a:endParaRPr lang="en-US" sz="2400" dirty="0" smtClean="0"/>
          </a:p>
          <a:p>
            <a:pPr lvl="1"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endParaRPr lang="en-US" sz="2800" dirty="0" smtClean="0"/>
          </a:p>
        </p:txBody>
      </p:sp>
      <p:graphicFrame>
        <p:nvGraphicFramePr>
          <p:cNvPr id="1026" name="Object 13"/>
          <p:cNvGraphicFramePr>
            <a:graphicFrameLocks noChangeAspect="1"/>
          </p:cNvGraphicFramePr>
          <p:nvPr/>
        </p:nvGraphicFramePr>
        <p:xfrm>
          <a:off x="2743200" y="4953000"/>
          <a:ext cx="2876550" cy="1360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1" name="Equation" r:id="rId4" imgW="914400" imgH="431640" progId="Equation.3">
                  <p:embed/>
                </p:oleObj>
              </mc:Choice>
              <mc:Fallback>
                <p:oleObj name="Equation" r:id="rId4" imgW="91440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953000"/>
                        <a:ext cx="2876550" cy="136048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292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gital Dots">
  <a:themeElements>
    <a:clrScheme name="Digital Dots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Digital Do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gital Dots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7280</TotalTime>
  <Words>567</Words>
  <Application>Microsoft Office PowerPoint</Application>
  <PresentationFormat>On-screen Show (4:3)</PresentationFormat>
  <Paragraphs>121</Paragraphs>
  <Slides>14</Slides>
  <Notes>13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Digital Dots</vt:lpstr>
      <vt:lpstr>Equation</vt:lpstr>
      <vt:lpstr>PowerPoint Presentation</vt:lpstr>
      <vt:lpstr>Hill Cipher implementation</vt:lpstr>
      <vt:lpstr>How to break via known plaintext?</vt:lpstr>
      <vt:lpstr>Substitution ciphers</vt:lpstr>
      <vt:lpstr>Fairy Tales</vt:lpstr>
      <vt:lpstr>Basics 4: Congruence</vt:lpstr>
      <vt:lpstr>Solving ax≡b(mod n) when gcd(a,n)≠1</vt:lpstr>
      <vt:lpstr>PowerPoint Presentation</vt:lpstr>
      <vt:lpstr>Chinese Remainder Theorem</vt:lpstr>
      <vt:lpstr>CRT Equivalences let us use systems of congruences to solve problems</vt:lpstr>
      <vt:lpstr>Chinese Remainder Theorem</vt:lpstr>
      <vt:lpstr>Modular Exponentiation</vt:lpstr>
      <vt:lpstr>Modular Exponentiation</vt:lpstr>
      <vt:lpstr>Modular Exponentiation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Boutell, Matthew R</dc:creator>
  <cp:lastModifiedBy>Matthew R Boutell</cp:lastModifiedBy>
  <cp:revision>468</cp:revision>
  <cp:lastPrinted>1601-01-01T00:00:00Z</cp:lastPrinted>
  <dcterms:created xsi:type="dcterms:W3CDTF">1601-01-01T00:00:00Z</dcterms:created>
  <dcterms:modified xsi:type="dcterms:W3CDTF">2013-03-13T16:31:20Z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